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8" r:id="rId3"/>
    <p:sldId id="257" r:id="rId4"/>
    <p:sldId id="258" r:id="rId5"/>
    <p:sldId id="264" r:id="rId6"/>
    <p:sldId id="259" r:id="rId7"/>
    <p:sldId id="260" r:id="rId8"/>
    <p:sldId id="266" r:id="rId9"/>
    <p:sldId id="263" r:id="rId10"/>
    <p:sldId id="261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2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1291-632E-4F74-A73D-CA95851FB0C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E8EC334-B459-42B0-B7A4-A056125831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A071291-632E-4F74-A73D-CA95851FB0C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5E8EC334-B459-42B0-B7A4-A056125831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1291-632E-4F74-A73D-CA95851FB0C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EC334-B459-42B0-B7A4-A056125831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1291-632E-4F74-A73D-CA95851FB0C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EC334-B459-42B0-B7A4-A056125831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EC334-B459-42B0-B7A4-A056125831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1291-632E-4F74-A73D-CA95851FB0C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1291-632E-4F74-A73D-CA95851FB0C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EC334-B459-42B0-B7A4-A056125831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1291-632E-4F74-A73D-CA95851FB0C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EC334-B459-42B0-B7A4-A056125831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A071291-632E-4F74-A73D-CA95851FB0C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E8EC334-B459-42B0-B7A4-A056125831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1291-632E-4F74-A73D-CA95851FB0C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E8EC334-B459-42B0-B7A4-A056125831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1291-632E-4F74-A73D-CA95851FB0C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EC334-B459-42B0-B7A4-A056125831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1291-632E-4F74-A73D-CA95851FB0C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EC334-B459-42B0-B7A4-A056125831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A071291-632E-4F74-A73D-CA95851FB0C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5E8EC334-B459-42B0-B7A4-A056125831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Radish.jpg" TargetMode="External"/><Relationship Id="rId13" Type="http://schemas.openxmlformats.org/officeDocument/2006/relationships/hyperlink" Target="http://cs.wikipedia.org/wiki/Soubor:Brassica_oleracea_var._gongylodes.jpg" TargetMode="External"/><Relationship Id="rId18" Type="http://schemas.openxmlformats.org/officeDocument/2006/relationships/hyperlink" Target="http://cs.wikipedia.org/wiki/Soubor:Kartoffeln_der_Sorte_Marabel.JPG" TargetMode="External"/><Relationship Id="rId3" Type="http://schemas.openxmlformats.org/officeDocument/2006/relationships/hyperlink" Target="http://cs.wikipedia.org/wiki/Soubor:7carrots.jpg" TargetMode="External"/><Relationship Id="rId21" Type="http://schemas.openxmlformats.org/officeDocument/2006/relationships/hyperlink" Target="http://cs.wikipedia.org/wiki/Soubor:CDC_spinach1.jpg" TargetMode="External"/><Relationship Id="rId7" Type="http://schemas.openxmlformats.org/officeDocument/2006/relationships/hyperlink" Target="http://cs.wikipedia.org/wiki/Soubor:Tomato_je.jpg" TargetMode="External"/><Relationship Id="rId12" Type="http://schemas.openxmlformats.org/officeDocument/2006/relationships/hyperlink" Target="http://cs.wikipedia.org/wiki/Soubor:Pumpkins.jpg" TargetMode="External"/><Relationship Id="rId17" Type="http://schemas.openxmlformats.org/officeDocument/2006/relationships/hyperlink" Target="http://cs.wikipedia.org/wiki/Soubor:Bruine_boon_Noordhollandse_Bruine_(Phaseolus_vulgaris).jpg" TargetMode="External"/><Relationship Id="rId2" Type="http://schemas.openxmlformats.org/officeDocument/2006/relationships/hyperlink" Target="http://cs.wikipedia.org/wiki/Soubor:Giuseppe_Arcimboldo_-_Summer,_1573.jpg" TargetMode="External"/><Relationship Id="rId16" Type="http://schemas.openxmlformats.org/officeDocument/2006/relationships/hyperlink" Target="http://it.wikipedia.org/wiki/File:Piselli.jpg" TargetMode="External"/><Relationship Id="rId20" Type="http://schemas.openxmlformats.org/officeDocument/2006/relationships/hyperlink" Target="http://cs.wikipedia.org/wiki/Soubor:Iceberg_lettuce_(IJssla_krop)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apsicum_annuum_fruits_IMGP0122.jpg" TargetMode="External"/><Relationship Id="rId11" Type="http://schemas.openxmlformats.org/officeDocument/2006/relationships/hyperlink" Target="http://cs.wikipedia.org/wiki/Soubor:3_Garlics.jpg" TargetMode="External"/><Relationship Id="rId5" Type="http://schemas.openxmlformats.org/officeDocument/2006/relationships/hyperlink" Target="http://cs.wikipedia.org/wiki/Soubor:Salatgurke.jpg" TargetMode="External"/><Relationship Id="rId15" Type="http://schemas.openxmlformats.org/officeDocument/2006/relationships/hyperlink" Target="http://cs.wikipedia.org/wiki/Soubor:Aubergine.jpg" TargetMode="External"/><Relationship Id="rId10" Type="http://schemas.openxmlformats.org/officeDocument/2006/relationships/hyperlink" Target="http://cs.wikipedia.org/wiki/Soubor:Onions.jpg" TargetMode="External"/><Relationship Id="rId19" Type="http://schemas.openxmlformats.org/officeDocument/2006/relationships/hyperlink" Target="http://cs.wikipedia.org/wiki/Soubor:Cabbage.jpg" TargetMode="External"/><Relationship Id="rId4" Type="http://schemas.openxmlformats.org/officeDocument/2006/relationships/hyperlink" Target="http://cs.wikipedia.org/wiki/Soubor:Wurzelpetersilie_Wurzel.jpg" TargetMode="External"/><Relationship Id="rId9" Type="http://schemas.openxmlformats.org/officeDocument/2006/relationships/hyperlink" Target="http://cs.wikipedia.org/wiki/Soubor:Chives.jpeg" TargetMode="External"/><Relationship Id="rId14" Type="http://schemas.openxmlformats.org/officeDocument/2006/relationships/hyperlink" Target="http://cs.wikipedia.org/wiki/Soubor:Cauliflower.JPG" TargetMode="External"/><Relationship Id="rId22" Type="http://schemas.openxmlformats.org/officeDocument/2006/relationships/hyperlink" Target="http://cs.wikipedia.org/wiki/Soubor:Broccoli_bunches.jpg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8/89/Tomato_je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hyperlink" Target="//upload.wikimedia.org/wikipedia/commons/f/fb/Aubergine.jpg" TargetMode="Externa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4/40/Watermelon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hyperlink" Target="//upload.wikimedia.org/wikipedia/commons/9/99/Pumpkins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hyperlink" Target="//upload.wikimedia.org/wikipedia/commons/c/c5/Brassica_oleracea_var._gongylodes.jpg" TargetMode="External"/><Relationship Id="rId7" Type="http://schemas.openxmlformats.org/officeDocument/2006/relationships/hyperlink" Target="//upload.wikimedia.org/wikipedia/commons/f/fb/Broccoli_bunches.jpg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hyperlink" Target="//upload.wikimedia.org/wikipedia/commons/2/25/Cauliflower.JPG" TargetMode="Externa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//upload.wikimedia.org/wikipedia/commons/a/a5/Iceberg_lettuce_(IJssla_krop)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Zelenina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67544" y="404664"/>
            <a:ext cx="31481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FF0000"/>
                </a:solidFill>
                <a:latin typeface="Calibri" pitchFamily="34" charset="0"/>
              </a:rPr>
              <a:t>VY_32_INOVACE_ </a:t>
            </a:r>
            <a:r>
              <a:rPr lang="cs-CZ" i="1" dirty="0" smtClean="0">
                <a:solidFill>
                  <a:srgbClr val="FF0000"/>
                </a:solidFill>
                <a:latin typeface="Calibri" pitchFamily="34" charset="0"/>
              </a:rPr>
              <a:t>PRV.</a:t>
            </a:r>
            <a:r>
              <a:rPr lang="cs-CZ" b="1" i="1" dirty="0" smtClean="0">
                <a:solidFill>
                  <a:srgbClr val="FF0000"/>
                </a:solidFill>
                <a:latin typeface="Calibri" pitchFamily="34" charset="0"/>
              </a:rPr>
              <a:t>1R</a:t>
            </a:r>
            <a:r>
              <a:rPr lang="cs-CZ" i="1" dirty="0" smtClean="0">
                <a:solidFill>
                  <a:srgbClr val="FF0000"/>
                </a:solidFill>
                <a:latin typeface="Calibri" pitchFamily="34" charset="0"/>
              </a:rPr>
              <a:t>.1B.19</a:t>
            </a:r>
            <a:endParaRPr lang="cs-CZ" dirty="0"/>
          </a:p>
        </p:txBody>
      </p:sp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40305"/>
            <a:ext cx="4852960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1590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25000" lnSpcReduction="20000"/>
          </a:bodyPr>
          <a:lstStyle/>
          <a:p>
            <a:r>
              <a:rPr lang="cs-CZ" b="1" i="1" dirty="0" smtClean="0"/>
              <a:t>Název </a:t>
            </a:r>
            <a:r>
              <a:rPr lang="cs-CZ" b="1" i="1" dirty="0" smtClean="0"/>
              <a:t>aktivity</a:t>
            </a:r>
            <a:r>
              <a:rPr lang="cs-CZ" dirty="0" smtClean="0"/>
              <a:t> </a:t>
            </a:r>
            <a:r>
              <a:rPr lang="cs-CZ" b="1" dirty="0" smtClean="0"/>
              <a:t>Zelenina</a:t>
            </a:r>
            <a:endParaRPr lang="cs-CZ" dirty="0" smtClean="0"/>
          </a:p>
          <a:p>
            <a:r>
              <a:rPr lang="cs-CZ" i="1" dirty="0" smtClean="0"/>
              <a:t>Vzdělávací obory (</a:t>
            </a:r>
            <a:r>
              <a:rPr lang="cs-CZ" i="1" dirty="0" smtClean="0"/>
              <a:t>předměty)</a:t>
            </a:r>
            <a:r>
              <a:rPr lang="cs-CZ" dirty="0" smtClean="0"/>
              <a:t> </a:t>
            </a:r>
            <a:r>
              <a:rPr lang="cs-CZ" dirty="0" err="1" smtClean="0"/>
              <a:t>Prv</a:t>
            </a:r>
            <a:endParaRPr lang="cs-CZ" dirty="0" smtClean="0"/>
          </a:p>
          <a:p>
            <a:r>
              <a:rPr lang="cs-CZ" i="1" dirty="0" smtClean="0"/>
              <a:t>Ročník</a:t>
            </a:r>
            <a:r>
              <a:rPr lang="cs-CZ" dirty="0" smtClean="0"/>
              <a:t> 1.</a:t>
            </a:r>
          </a:p>
          <a:p>
            <a:r>
              <a:rPr lang="cs-CZ" b="1" i="1" dirty="0" smtClean="0"/>
              <a:t>Metodický návod</a:t>
            </a:r>
            <a:endParaRPr lang="cs-CZ" dirty="0" smtClean="0"/>
          </a:p>
          <a:p>
            <a:r>
              <a:rPr lang="cs-CZ" dirty="0" smtClean="0"/>
              <a:t>Žáci se pomocí prezentace seznámí s nejznámějšími druhy zeleniny, které můžeme najít na našich zahrádkách.</a:t>
            </a:r>
          </a:p>
          <a:p>
            <a:r>
              <a:rPr lang="cs-CZ" dirty="0" smtClean="0"/>
              <a:t>Uvědomí si také její rozdělení dle části, pro kterou je daná zelenina pěstována</a:t>
            </a:r>
            <a:r>
              <a:rPr lang="cs-CZ" dirty="0" smtClean="0"/>
              <a:t>.</a:t>
            </a:r>
            <a:r>
              <a:rPr lang="cs-CZ" dirty="0" smtClean="0"/>
              <a:t> </a:t>
            </a:r>
          </a:p>
          <a:p>
            <a:r>
              <a:rPr lang="cs-CZ" i="1" dirty="0" smtClean="0"/>
              <a:t>Využité formy a metody </a:t>
            </a:r>
            <a:r>
              <a:rPr lang="cs-CZ" i="1" dirty="0" smtClean="0"/>
              <a:t>práce</a:t>
            </a:r>
            <a:r>
              <a:rPr lang="cs-CZ" dirty="0" smtClean="0"/>
              <a:t>: rozhovor, frontální </a:t>
            </a:r>
            <a:r>
              <a:rPr lang="cs-CZ" dirty="0" smtClean="0"/>
              <a:t>forma výuky </a:t>
            </a:r>
            <a:r>
              <a:rPr lang="cs-CZ" dirty="0" smtClean="0"/>
              <a:t>, prezentace</a:t>
            </a:r>
            <a:endParaRPr lang="cs-CZ" dirty="0" smtClean="0"/>
          </a:p>
          <a:p>
            <a:r>
              <a:rPr lang="cs-CZ" i="1" smtClean="0"/>
              <a:t>Pomůcky</a:t>
            </a:r>
            <a:r>
              <a:rPr lang="cs-CZ" smtClean="0"/>
              <a:t>:  </a:t>
            </a:r>
            <a:r>
              <a:rPr lang="cs-CZ" dirty="0" smtClean="0"/>
              <a:t>Interaktivní tabule</a:t>
            </a:r>
          </a:p>
          <a:p>
            <a:r>
              <a:rPr lang="cs-CZ" i="1" dirty="0" smtClean="0"/>
              <a:t>Zdroj citací, informací, podkladů.</a:t>
            </a:r>
            <a:endParaRPr lang="cs-CZ" dirty="0" smtClean="0"/>
          </a:p>
          <a:p>
            <a:r>
              <a:rPr lang="cs-CZ" u="sng" dirty="0" smtClean="0">
                <a:hlinkClick r:id="rId2"/>
              </a:rPr>
              <a:t>http://cs.wikipedia.org/wiki/Soubor:Giuseppe_Arcimboldo_-_Summer,_</a:t>
            </a:r>
            <a:r>
              <a:rPr lang="cs-CZ" u="sng" dirty="0" smtClean="0">
                <a:hlinkClick r:id="rId2"/>
              </a:rPr>
              <a:t>1573.jpg</a:t>
            </a:r>
            <a:endParaRPr lang="cs-CZ" dirty="0" smtClean="0"/>
          </a:p>
          <a:p>
            <a:r>
              <a:rPr lang="cs-CZ" u="sng" dirty="0" smtClean="0">
                <a:hlinkClick r:id="rId3"/>
              </a:rPr>
              <a:t>http://cs.wikipedia.org/wiki/Soubor:7carrots.jpg</a:t>
            </a:r>
            <a:endParaRPr lang="cs-CZ" dirty="0" smtClean="0"/>
          </a:p>
          <a:p>
            <a:r>
              <a:rPr lang="cs-CZ" u="sng" dirty="0" smtClean="0">
                <a:hlinkClick r:id="rId4"/>
              </a:rPr>
              <a:t>http://cs.wikipedia.org/wiki/Soubor:Wurzelpetersilie_Wurzel.jpg</a:t>
            </a:r>
            <a:endParaRPr lang="cs-CZ" dirty="0" smtClean="0"/>
          </a:p>
          <a:p>
            <a:r>
              <a:rPr lang="cs-CZ" u="sng" dirty="0" smtClean="0">
                <a:hlinkClick r:id="rId5"/>
              </a:rPr>
              <a:t>http://cs.wikipedia.org/wiki/Soubor:Salatgurke.jpg</a:t>
            </a:r>
            <a:endParaRPr lang="cs-CZ" dirty="0" smtClean="0"/>
          </a:p>
          <a:p>
            <a:r>
              <a:rPr lang="cs-CZ" u="sng" dirty="0" smtClean="0">
                <a:hlinkClick r:id="rId6"/>
              </a:rPr>
              <a:t>http://</a:t>
            </a:r>
            <a:r>
              <a:rPr lang="cs-CZ" u="sng" dirty="0" smtClean="0">
                <a:hlinkClick r:id="rId6"/>
              </a:rPr>
              <a:t>cs.wikipedia.org/wiki/Soubor:Capsicum_annuum_fruits_IMGP0122.jpg</a:t>
            </a:r>
            <a:endParaRPr lang="cs-CZ" dirty="0" smtClean="0"/>
          </a:p>
          <a:p>
            <a:r>
              <a:rPr lang="cs-CZ" u="sng" dirty="0" smtClean="0">
                <a:hlinkClick r:id="rId7"/>
              </a:rPr>
              <a:t>http://cs.wikipedia.org/wiki/Soubor:Tomato_je.jpg</a:t>
            </a:r>
            <a:endParaRPr lang="cs-CZ" dirty="0" smtClean="0"/>
          </a:p>
          <a:p>
            <a:r>
              <a:rPr lang="cs-CZ" u="sng" dirty="0" smtClean="0">
                <a:hlinkClick r:id="rId8"/>
              </a:rPr>
              <a:t>http://cs.wikipedia.org/wiki/Soubor:Radish.jpg</a:t>
            </a:r>
            <a:endParaRPr lang="cs-CZ" dirty="0" smtClean="0"/>
          </a:p>
          <a:p>
            <a:r>
              <a:rPr lang="cs-CZ" u="sng" dirty="0" smtClean="0">
                <a:hlinkClick r:id="rId9"/>
              </a:rPr>
              <a:t>http://cs.wikipedia.org/wiki/Soubor:Chives.jpeg</a:t>
            </a:r>
            <a:endParaRPr lang="cs-CZ" dirty="0" smtClean="0"/>
          </a:p>
          <a:p>
            <a:r>
              <a:rPr lang="cs-CZ" u="sng" dirty="0" smtClean="0">
                <a:hlinkClick r:id="rId10"/>
              </a:rPr>
              <a:t>http://</a:t>
            </a:r>
            <a:r>
              <a:rPr lang="cs-CZ" u="sng" dirty="0" smtClean="0">
                <a:hlinkClick r:id="rId10"/>
              </a:rPr>
              <a:t>cs.wikipedia.org/wiki/Soubor:Onions.jpg</a:t>
            </a:r>
            <a:endParaRPr lang="cs-CZ" dirty="0" smtClean="0"/>
          </a:p>
          <a:p>
            <a:r>
              <a:rPr lang="cs-CZ" u="sng" dirty="0" smtClean="0">
                <a:hlinkClick r:id="rId11"/>
              </a:rPr>
              <a:t>http://cs.wikipedia.org/wiki/Soubor:3_Garlics.jpg</a:t>
            </a:r>
            <a:endParaRPr lang="cs-CZ" dirty="0" smtClean="0"/>
          </a:p>
          <a:p>
            <a:r>
              <a:rPr lang="cs-CZ" u="sng" dirty="0" smtClean="0">
                <a:hlinkClick r:id="rId12"/>
              </a:rPr>
              <a:t>http://cs.wikipedia.org/wiki/Soubor:Pumpkins.jpg</a:t>
            </a:r>
            <a:endParaRPr lang="cs-CZ" dirty="0" smtClean="0"/>
          </a:p>
          <a:p>
            <a:r>
              <a:rPr lang="cs-CZ" u="sng" dirty="0" smtClean="0">
                <a:hlinkClick r:id="rId13"/>
              </a:rPr>
              <a:t>http://cs.wikipedia.org/wiki/Soubor:Brassica_oleracea_var._gongylodes.jpg</a:t>
            </a:r>
            <a:endParaRPr lang="cs-CZ" dirty="0" smtClean="0"/>
          </a:p>
          <a:p>
            <a:r>
              <a:rPr lang="cs-CZ" u="sng" dirty="0" smtClean="0">
                <a:hlinkClick r:id="rId14"/>
              </a:rPr>
              <a:t>http://cs.wikipedia.org/wiki/Soubor:Cauliflower.JPG</a:t>
            </a:r>
            <a:endParaRPr lang="cs-CZ" dirty="0" smtClean="0"/>
          </a:p>
          <a:p>
            <a:r>
              <a:rPr lang="cs-CZ" u="sng" dirty="0" smtClean="0">
                <a:hlinkClick r:id="rId15"/>
              </a:rPr>
              <a:t>http://</a:t>
            </a:r>
            <a:r>
              <a:rPr lang="cs-CZ" u="sng" dirty="0" smtClean="0">
                <a:hlinkClick r:id="rId15"/>
              </a:rPr>
              <a:t>cs.wikipedia.org/wiki/Soubor:Aubergine.jpg</a:t>
            </a:r>
            <a:endParaRPr lang="cs-CZ" dirty="0" smtClean="0"/>
          </a:p>
          <a:p>
            <a:r>
              <a:rPr lang="cs-CZ" u="sng" dirty="0" smtClean="0">
                <a:hlinkClick r:id="rId16"/>
              </a:rPr>
              <a:t>http://it.wikipedia.org/wiki/File:Piselli.jpg</a:t>
            </a:r>
            <a:endParaRPr lang="cs-CZ" dirty="0" smtClean="0"/>
          </a:p>
          <a:p>
            <a:r>
              <a:rPr lang="cs-CZ" u="sng" dirty="0" smtClean="0">
                <a:hlinkClick r:id="rId17"/>
              </a:rPr>
              <a:t>http://cs.wikipedia.org/wiki/Soubor:Bruine_boon_Noordhollandse_Bruine_(Phaseolus_vulgaris).jpg</a:t>
            </a:r>
            <a:endParaRPr lang="cs-CZ" dirty="0" smtClean="0"/>
          </a:p>
          <a:p>
            <a:r>
              <a:rPr lang="cs-CZ" u="sng" dirty="0" smtClean="0">
                <a:hlinkClick r:id="rId18"/>
              </a:rPr>
              <a:t>http://cs.wikipedia.org/wiki/Soubor:Kartoffeln_der_Sorte_Marabel.JPG</a:t>
            </a:r>
            <a:endParaRPr lang="cs-CZ" dirty="0" smtClean="0"/>
          </a:p>
          <a:p>
            <a:r>
              <a:rPr lang="cs-CZ" u="sng" dirty="0" smtClean="0">
                <a:hlinkClick r:id="rId19"/>
              </a:rPr>
              <a:t>http://cs.wikipedia.org/wiki/Soubor:Cabbage.jpg</a:t>
            </a:r>
            <a:endParaRPr lang="cs-CZ" dirty="0" smtClean="0"/>
          </a:p>
          <a:p>
            <a:r>
              <a:rPr lang="cs-CZ" u="sng" dirty="0" smtClean="0">
                <a:hlinkClick r:id="rId20"/>
              </a:rPr>
              <a:t>http://cs.wikipedia.org/wiki/Soubor:Iceberg_lettuce_(IJssla_krop).</a:t>
            </a:r>
            <a:r>
              <a:rPr lang="cs-CZ" u="sng" dirty="0" smtClean="0">
                <a:hlinkClick r:id="rId20"/>
              </a:rPr>
              <a:t>jpg</a:t>
            </a:r>
            <a:endParaRPr lang="cs-CZ" dirty="0" smtClean="0"/>
          </a:p>
          <a:p>
            <a:r>
              <a:rPr lang="cs-CZ" u="sng" dirty="0" smtClean="0">
                <a:hlinkClick r:id="rId21"/>
              </a:rPr>
              <a:t>http://cs.wikipedia.org/wiki/Soubor:CDC_spinach1.jpg</a:t>
            </a:r>
            <a:endParaRPr lang="cs-CZ" dirty="0" smtClean="0"/>
          </a:p>
          <a:p>
            <a:r>
              <a:rPr lang="cs-CZ" u="sng" dirty="0" smtClean="0">
                <a:hlinkClick r:id="rId22"/>
              </a:rPr>
              <a:t>http://</a:t>
            </a:r>
            <a:r>
              <a:rPr lang="cs-CZ" u="sng" dirty="0" smtClean="0">
                <a:hlinkClick r:id="rId22"/>
              </a:rPr>
              <a:t>cs.wikipedia.org/wiki/Soubor:Broccoli_bunches.jpg</a:t>
            </a:r>
            <a:endParaRPr lang="cs-CZ" dirty="0" smtClean="0"/>
          </a:p>
          <a:p>
            <a:r>
              <a:rPr lang="cs-CZ" i="1" dirty="0" smtClean="0"/>
              <a:t>Autor</a:t>
            </a:r>
            <a:r>
              <a:rPr lang="cs-CZ" b="1" dirty="0" smtClean="0"/>
              <a:t> </a:t>
            </a:r>
            <a:endParaRPr lang="cs-CZ" dirty="0" smtClean="0"/>
          </a:p>
          <a:p>
            <a:r>
              <a:rPr lang="cs-CZ" b="1" dirty="0" smtClean="0"/>
              <a:t>Mgr. Petra </a:t>
            </a:r>
            <a:r>
              <a:rPr lang="cs-CZ" b="1" dirty="0" err="1" smtClean="0"/>
              <a:t>Vérostová</a:t>
            </a:r>
            <a:endParaRPr lang="cs-CZ" dirty="0" smtClean="0"/>
          </a:p>
          <a:p>
            <a:r>
              <a:rPr lang="cs-CZ" dirty="0" smtClean="0"/>
              <a:t>Metodická pomůcka může být používána pro účely vzdělávání.</a:t>
            </a:r>
          </a:p>
          <a:p>
            <a:r>
              <a:rPr lang="cs-CZ" b="1" dirty="0" smtClean="0"/>
              <a:t>19.10.2013</a:t>
            </a:r>
            <a:endParaRPr lang="cs-CZ" dirty="0" smtClean="0"/>
          </a:p>
          <a:p>
            <a:r>
              <a:rPr lang="cs-CZ" i="1" dirty="0" smtClean="0"/>
              <a:t>Kontakt</a:t>
            </a:r>
            <a:r>
              <a:rPr lang="cs-CZ" dirty="0" smtClean="0"/>
              <a:t> </a:t>
            </a:r>
          </a:p>
          <a:p>
            <a:r>
              <a:rPr lang="cs-CZ" dirty="0" smtClean="0"/>
              <a:t>ZŠ </a:t>
            </a:r>
            <a:r>
              <a:rPr lang="cs-CZ" dirty="0" err="1" smtClean="0"/>
              <a:t>Bosonožská</a:t>
            </a:r>
            <a:r>
              <a:rPr lang="cs-CZ" dirty="0" smtClean="0"/>
              <a:t> 9,</a:t>
            </a:r>
          </a:p>
          <a:p>
            <a:r>
              <a:rPr lang="cs-CZ" dirty="0" smtClean="0"/>
              <a:t>62500 Brno</a:t>
            </a:r>
          </a:p>
          <a:p>
            <a:r>
              <a:rPr lang="cs-CZ" dirty="0" err="1" smtClean="0"/>
              <a:t>verostova</a:t>
            </a:r>
            <a:r>
              <a:rPr lang="cs-CZ" dirty="0" smtClean="0"/>
              <a:t>@zsbos9.cz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9164" y="1484784"/>
            <a:ext cx="8229600" cy="4572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Tento obraz se jmenuje </a:t>
            </a:r>
          </a:p>
          <a:p>
            <a:pPr marL="0" indent="0">
              <a:buNone/>
            </a:pPr>
            <a:r>
              <a:rPr lang="cs-CZ" dirty="0"/>
              <a:t>L</a:t>
            </a:r>
            <a:r>
              <a:rPr lang="cs-CZ" dirty="0" smtClean="0"/>
              <a:t>éto a namaloval ho 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řed více jak 400 lety </a:t>
            </a:r>
          </a:p>
          <a:p>
            <a:pPr marL="0" indent="0">
              <a:buNone/>
            </a:pPr>
            <a:r>
              <a:rPr lang="cs-CZ" dirty="0"/>
              <a:t>i</a:t>
            </a:r>
            <a:r>
              <a:rPr lang="cs-CZ" dirty="0" smtClean="0"/>
              <a:t>talský malíř </a:t>
            </a:r>
            <a:r>
              <a:rPr lang="cs-CZ" b="1" dirty="0" smtClean="0"/>
              <a:t>Giuseppe</a:t>
            </a:r>
          </a:p>
          <a:p>
            <a:pPr marL="0" indent="0">
              <a:buNone/>
            </a:pPr>
            <a:r>
              <a:rPr lang="cs-CZ" b="1" dirty="0" err="1"/>
              <a:t>Arcimboldo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/>
          <a:lstStyle/>
          <a:p>
            <a:r>
              <a:rPr lang="cs-CZ" dirty="0" smtClean="0"/>
              <a:t>Poznáte zeleninu  na obrázku ?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84331" y="980728"/>
            <a:ext cx="4464720" cy="535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70009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3238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 následující zeleniny jíme plody – proto se jí říká </a:t>
            </a:r>
            <a:r>
              <a:rPr lang="cs-CZ" dirty="0" smtClean="0">
                <a:solidFill>
                  <a:srgbClr val="92D050"/>
                </a:solidFill>
              </a:rPr>
              <a:t>zelenina plodová</a:t>
            </a:r>
            <a:r>
              <a:rPr lang="cs-CZ" dirty="0" smtClean="0"/>
              <a:t>. </a:t>
            </a:r>
            <a:endParaRPr lang="cs-CZ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29783"/>
            <a:ext cx="4284702" cy="34323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Soubor:Tomato je.jpg">
            <a:hlinkClick r:id="rId3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95714" y="1484784"/>
            <a:ext cx="3111938" cy="2589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Soubor:Aubergine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284688"/>
            <a:ext cx="3456384" cy="2233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03321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Z následující zeleniny jíme plody – proto se jí říká </a:t>
            </a:r>
            <a:r>
              <a:rPr lang="cs-CZ" dirty="0">
                <a:solidFill>
                  <a:srgbClr val="92D050"/>
                </a:solidFill>
              </a:rPr>
              <a:t>zelenina plodová</a:t>
            </a:r>
            <a:r>
              <a:rPr lang="cs-CZ" dirty="0"/>
              <a:t>. </a:t>
            </a:r>
          </a:p>
        </p:txBody>
      </p:sp>
      <p:pic>
        <p:nvPicPr>
          <p:cNvPr id="4" name="Picture 7" descr="Soubor:Watermelon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37212"/>
            <a:ext cx="3384376" cy="2297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Soubor:Pumpkins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91179" y="2338213"/>
            <a:ext cx="3587942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971" y="3919617"/>
            <a:ext cx="3608930" cy="25848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45699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88368"/>
          </a:xfrm>
        </p:spPr>
        <p:txBody>
          <a:bodyPr>
            <a:normAutofit fontScale="90000"/>
          </a:bodyPr>
          <a:lstStyle/>
          <a:p>
            <a:r>
              <a:rPr lang="cs-CZ" dirty="0"/>
              <a:t>Z následující zeleniny jíme </a:t>
            </a:r>
            <a:r>
              <a:rPr lang="cs-CZ" dirty="0" smtClean="0"/>
              <a:t>kořen </a:t>
            </a:r>
            <a:r>
              <a:rPr lang="cs-CZ" dirty="0"/>
              <a:t>– proto se jí </a:t>
            </a:r>
            <a:r>
              <a:rPr lang="cs-CZ" dirty="0" smtClean="0"/>
              <a:t>říká </a:t>
            </a:r>
            <a:r>
              <a:rPr lang="cs-CZ" dirty="0" smtClean="0">
                <a:solidFill>
                  <a:srgbClr val="92D050"/>
                </a:solidFill>
              </a:rPr>
              <a:t>zelenina kořenová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0260" y="2132856"/>
            <a:ext cx="3426743" cy="2953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33056"/>
            <a:ext cx="4412809" cy="24822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3869969" cy="2409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47130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60376"/>
          </a:xfrm>
        </p:spPr>
        <p:txBody>
          <a:bodyPr>
            <a:normAutofit fontScale="90000"/>
          </a:bodyPr>
          <a:lstStyle/>
          <a:p>
            <a:r>
              <a:rPr lang="cs-CZ" dirty="0"/>
              <a:t>Z následující zeleniny jíme </a:t>
            </a:r>
            <a:r>
              <a:rPr lang="cs-CZ" dirty="0" smtClean="0"/>
              <a:t>cibulky </a:t>
            </a:r>
            <a:r>
              <a:rPr lang="cs-CZ" dirty="0"/>
              <a:t>– proto se jí říká </a:t>
            </a:r>
            <a:r>
              <a:rPr lang="cs-CZ" dirty="0">
                <a:solidFill>
                  <a:srgbClr val="92D050"/>
                </a:solidFill>
              </a:rPr>
              <a:t>zelenina </a:t>
            </a:r>
            <a:r>
              <a:rPr lang="cs-CZ" dirty="0" smtClean="0">
                <a:solidFill>
                  <a:srgbClr val="92D050"/>
                </a:solidFill>
              </a:rPr>
              <a:t>cibulová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56792"/>
            <a:ext cx="3004185" cy="2001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56792"/>
            <a:ext cx="3312368" cy="21969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933056"/>
            <a:ext cx="3712751" cy="24782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89868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Z následující zeleniny jíme </a:t>
            </a:r>
            <a:r>
              <a:rPr lang="cs-CZ" dirty="0" smtClean="0"/>
              <a:t>košťál– </a:t>
            </a:r>
            <a:r>
              <a:rPr lang="cs-CZ" dirty="0"/>
              <a:t>proto se jí říká </a:t>
            </a:r>
            <a:r>
              <a:rPr lang="cs-CZ" dirty="0">
                <a:solidFill>
                  <a:srgbClr val="92D050"/>
                </a:solidFill>
              </a:rPr>
              <a:t>zelenina </a:t>
            </a:r>
            <a:r>
              <a:rPr lang="cs-CZ" dirty="0" smtClean="0">
                <a:solidFill>
                  <a:srgbClr val="92D050"/>
                </a:solidFill>
              </a:rPr>
              <a:t>košťálová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3791744" cy="2701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Soubor:Brassica oleracea var. gongylodes.jpg">
            <a:hlinkClick r:id="rId3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75996"/>
            <a:ext cx="3415928" cy="25619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Soubor:Cauliflower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447702" y="4283674"/>
            <a:ext cx="2184400" cy="2400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Soubor:Broccoli bunches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75706" y="4291999"/>
            <a:ext cx="3270835" cy="21832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256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Z následující zeleniny jíme </a:t>
            </a:r>
            <a:r>
              <a:rPr lang="cs-CZ" dirty="0" smtClean="0"/>
              <a:t>listy </a:t>
            </a:r>
            <a:r>
              <a:rPr lang="cs-CZ" dirty="0"/>
              <a:t>– proto se jí říká </a:t>
            </a:r>
            <a:r>
              <a:rPr lang="cs-CZ" dirty="0">
                <a:solidFill>
                  <a:srgbClr val="92D050"/>
                </a:solidFill>
              </a:rPr>
              <a:t>zelenina </a:t>
            </a:r>
            <a:r>
              <a:rPr lang="cs-CZ" dirty="0" smtClean="0">
                <a:solidFill>
                  <a:srgbClr val="92D050"/>
                </a:solidFill>
              </a:rPr>
              <a:t>listová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5" name="Picture 2" descr="Soubor:Iceberg lettuce (IJssla krop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92896"/>
            <a:ext cx="4118138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09972" y="1916832"/>
            <a:ext cx="3142937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40423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32384"/>
          </a:xfrm>
        </p:spPr>
        <p:txBody>
          <a:bodyPr>
            <a:normAutofit fontScale="90000"/>
          </a:bodyPr>
          <a:lstStyle/>
          <a:p>
            <a:r>
              <a:rPr lang="cs-CZ" dirty="0"/>
              <a:t>Z následující zeleniny jíme </a:t>
            </a:r>
            <a:r>
              <a:rPr lang="cs-CZ" dirty="0" smtClean="0"/>
              <a:t>obsah lusků </a:t>
            </a:r>
            <a:r>
              <a:rPr lang="cs-CZ" dirty="0"/>
              <a:t>– proto se jí říká </a:t>
            </a:r>
            <a:r>
              <a:rPr lang="cs-CZ" dirty="0" smtClean="0">
                <a:solidFill>
                  <a:srgbClr val="92D050"/>
                </a:solidFill>
              </a:rPr>
              <a:t>zelenina lusková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060848"/>
            <a:ext cx="2556621" cy="25694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924944"/>
            <a:ext cx="2095500" cy="2790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02394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</p:spPr>
        <p:txBody>
          <a:bodyPr>
            <a:normAutofit fontScale="47500" lnSpcReduction="20000"/>
          </a:bodyPr>
          <a:lstStyle/>
          <a:p>
            <a:r>
              <a:rPr lang="cs-CZ" u="sng" dirty="0" smtClean="0"/>
              <a:t>http://cs.wikipedia.org/wiki/Soubor:Giuseppe_Arcimboldo_-_Summer,_1573.jpg</a:t>
            </a:r>
          </a:p>
          <a:p>
            <a:endParaRPr lang="cs-CZ" u="sng" dirty="0" smtClean="0"/>
          </a:p>
          <a:p>
            <a:r>
              <a:rPr lang="cs-CZ" u="sng" dirty="0" smtClean="0"/>
              <a:t>http://cs.wikipedia.org/wiki/Soubor:7carrots.jpg</a:t>
            </a:r>
          </a:p>
          <a:p>
            <a:r>
              <a:rPr lang="cs-CZ" u="sng" dirty="0" smtClean="0"/>
              <a:t>http://cs.wikipedia.org/wiki/Soubor:Wurzelpetersilie_Wurzel.jpg</a:t>
            </a:r>
          </a:p>
          <a:p>
            <a:r>
              <a:rPr lang="cs-CZ" u="sng" dirty="0" smtClean="0"/>
              <a:t>http://cs.wikipedia.org/wiki/Soubor:Salatgurke.jpg</a:t>
            </a:r>
          </a:p>
          <a:p>
            <a:r>
              <a:rPr lang="cs-CZ" u="sng" dirty="0" smtClean="0"/>
              <a:t>http://cs.wikipedia.org/wiki/Soubor:Capsicum_annuum_fruits_IMGP0122.jpg</a:t>
            </a:r>
          </a:p>
          <a:p>
            <a:endParaRPr lang="cs-CZ" u="sng" dirty="0" smtClean="0"/>
          </a:p>
          <a:p>
            <a:r>
              <a:rPr lang="cs-CZ" u="sng" dirty="0" smtClean="0"/>
              <a:t>http://cs.wikipedia.org/wiki/Soubor:Tomato_je.jpg</a:t>
            </a:r>
          </a:p>
          <a:p>
            <a:r>
              <a:rPr lang="cs-CZ" u="sng" dirty="0" smtClean="0"/>
              <a:t>http://cs.wikipedia.org/wiki/Soubor:Radish.jpg</a:t>
            </a:r>
          </a:p>
          <a:p>
            <a:r>
              <a:rPr lang="cs-CZ" u="sng" dirty="0" smtClean="0"/>
              <a:t>http://cs.wikipedia.org/wiki/Soubor:Chives.jpeg</a:t>
            </a:r>
          </a:p>
          <a:p>
            <a:r>
              <a:rPr lang="cs-CZ" u="sng" dirty="0" smtClean="0"/>
              <a:t>http://cs.wikipedia.org/wiki/Soubor:Onions.jpg</a:t>
            </a:r>
          </a:p>
          <a:p>
            <a:endParaRPr lang="cs-CZ" u="sng" dirty="0" smtClean="0"/>
          </a:p>
          <a:p>
            <a:r>
              <a:rPr lang="cs-CZ" u="sng" dirty="0" smtClean="0"/>
              <a:t>http://cs.wikipedia.org/wiki/Soubor:3_Garlics.jpg</a:t>
            </a:r>
          </a:p>
          <a:p>
            <a:r>
              <a:rPr lang="cs-CZ" u="sng" dirty="0" smtClean="0"/>
              <a:t>http://cs.wikipedia.org/wiki/Soubor:Pumpkins.jpg</a:t>
            </a:r>
          </a:p>
          <a:p>
            <a:r>
              <a:rPr lang="cs-CZ" u="sng" dirty="0" smtClean="0"/>
              <a:t>http://cs.wikipedia.org/wiki/Soubor:Brassica_oleracea_var._gongylodes.jpg</a:t>
            </a:r>
          </a:p>
          <a:p>
            <a:r>
              <a:rPr lang="cs-CZ" u="sng" dirty="0" smtClean="0"/>
              <a:t>http://cs.wikipedia.org/wiki/Soubor:Cauliflower.JPG</a:t>
            </a:r>
          </a:p>
          <a:p>
            <a:r>
              <a:rPr lang="cs-CZ" u="sng" dirty="0" smtClean="0"/>
              <a:t>http://cs.wikipedia.org/wiki/Soubor:Aubergine.jpg</a:t>
            </a:r>
          </a:p>
          <a:p>
            <a:endParaRPr lang="cs-CZ" u="sng" dirty="0" smtClean="0"/>
          </a:p>
          <a:p>
            <a:r>
              <a:rPr lang="cs-CZ" u="sng" dirty="0" smtClean="0"/>
              <a:t>http://it.wikipedia.org/wiki/File:Piselli.jpg</a:t>
            </a:r>
          </a:p>
          <a:p>
            <a:r>
              <a:rPr lang="cs-CZ" u="sng" dirty="0" smtClean="0"/>
              <a:t>http://cs.wikipedia.org/wiki/Soubor:Bruine_boon_Noordhollandse_Bruine_(Phaseolus_vulgaris).jpg</a:t>
            </a:r>
          </a:p>
          <a:p>
            <a:r>
              <a:rPr lang="cs-CZ" u="sng" dirty="0" smtClean="0"/>
              <a:t>http://cs.wikipedia.org/wiki/Soubor:Kartoffeln_der_Sorte_Marabel.JPG</a:t>
            </a:r>
          </a:p>
          <a:p>
            <a:r>
              <a:rPr lang="cs-CZ" u="sng" dirty="0" smtClean="0"/>
              <a:t>http://cs.wikipedia.org/wiki/Soubor:Cabbage.jpg</a:t>
            </a:r>
          </a:p>
          <a:p>
            <a:r>
              <a:rPr lang="cs-CZ" u="sng" dirty="0" smtClean="0"/>
              <a:t>http://cs.wikipedia.org/wiki/Soubor:Iceberg_lettuce_(IJssla_krop).jpg</a:t>
            </a:r>
          </a:p>
          <a:p>
            <a:endParaRPr lang="cs-CZ" u="sng" dirty="0" smtClean="0"/>
          </a:p>
          <a:p>
            <a:r>
              <a:rPr lang="cs-CZ" u="sng" dirty="0" smtClean="0"/>
              <a:t>http://cs.wikipedia.org/wiki/Soubor:CDC_spinach1.jpg</a:t>
            </a:r>
          </a:p>
          <a:p>
            <a:r>
              <a:rPr lang="cs-CZ" u="sng" dirty="0" smtClean="0"/>
              <a:t>http://cs.wikipedia.org/wiki/Soubor:Broccoli_bunches.jpg</a:t>
            </a:r>
            <a:endParaRPr lang="cs-CZ" u="sng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5226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0991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85</TotalTime>
  <Words>215</Words>
  <Application>Microsoft Office PowerPoint</Application>
  <PresentationFormat>Předvádění na obrazovce (4:3)</PresentationFormat>
  <Paragraphs>79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Papír</vt:lpstr>
      <vt:lpstr>Zelenina</vt:lpstr>
      <vt:lpstr>Snímek 2</vt:lpstr>
      <vt:lpstr>Poznáte zeleninu  na obrázku ?</vt:lpstr>
      <vt:lpstr>Z následující zeleniny jíme plody – proto se jí říká zelenina plodová. </vt:lpstr>
      <vt:lpstr>Z následující zeleniny jíme plody – proto se jí říká zelenina plodová. </vt:lpstr>
      <vt:lpstr>Z následující zeleniny jíme kořen – proto se jí říká zelenina kořenová.</vt:lpstr>
      <vt:lpstr>Z následující zeleniny jíme cibulky – proto se jí říká zelenina cibulová.</vt:lpstr>
      <vt:lpstr>Z následující zeleniny jíme košťál– proto se jí říká zelenina košťálová.</vt:lpstr>
      <vt:lpstr>Z následující zeleniny jíme listy – proto se jí říká zelenina listová.</vt:lpstr>
      <vt:lpstr>Z následující zeleniny jíme obsah lusků – proto se jí říká zelenina lusková.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Zelenina</dc:title>
  <dc:creator>Admin</dc:creator>
  <cp:lastModifiedBy>Jaroslav Kotolán</cp:lastModifiedBy>
  <cp:revision>16</cp:revision>
  <dcterms:created xsi:type="dcterms:W3CDTF">2013-10-23T20:03:26Z</dcterms:created>
  <dcterms:modified xsi:type="dcterms:W3CDTF">2013-12-28T10:42:40Z</dcterms:modified>
</cp:coreProperties>
</file>