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3" r:id="rId4"/>
    <p:sldId id="257" r:id="rId5"/>
    <p:sldId id="258" r:id="rId6"/>
    <p:sldId id="261" r:id="rId7"/>
    <p:sldId id="259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257-1813-464A-8E0D-13AE5A58CD6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610AE-CEC4-4439-BAD6-2D3530A39B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257-1813-464A-8E0D-13AE5A58CD6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610AE-CEC4-4439-BAD6-2D3530A39B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257-1813-464A-8E0D-13AE5A58CD6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610AE-CEC4-4439-BAD6-2D3530A39B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257-1813-464A-8E0D-13AE5A58CD6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610AE-CEC4-4439-BAD6-2D3530A39B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257-1813-464A-8E0D-13AE5A58CD6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610AE-CEC4-4439-BAD6-2D3530A39B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257-1813-464A-8E0D-13AE5A58CD6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610AE-CEC4-4439-BAD6-2D3530A39B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257-1813-464A-8E0D-13AE5A58CD6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610AE-CEC4-4439-BAD6-2D3530A39B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257-1813-464A-8E0D-13AE5A58CD6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610AE-CEC4-4439-BAD6-2D3530A39B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257-1813-464A-8E0D-13AE5A58CD6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610AE-CEC4-4439-BAD6-2D3530A39B6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257-1813-464A-8E0D-13AE5A58CD6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610AE-CEC4-4439-BAD6-2D3530A39B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9BE257-1813-464A-8E0D-13AE5A58CD6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3610AE-CEC4-4439-BAD6-2D3530A39B6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A9BE257-1813-464A-8E0D-13AE5A58CD6D}" type="datetimeFigureOut">
              <a:rPr lang="cs-CZ" smtClean="0"/>
              <a:pPr/>
              <a:t>28.12.2013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493610AE-CEC4-4439-BAD6-2D3530A39B6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CH_Hen_2.jpg" TargetMode="External"/><Relationship Id="rId13" Type="http://schemas.openxmlformats.org/officeDocument/2006/relationships/hyperlink" Target="http://cs.wikipedia.org/wiki/Soubor:Blatouch_bahen%C3%AD.JPG" TargetMode="External"/><Relationship Id="rId3" Type="http://schemas.openxmlformats.org/officeDocument/2006/relationships/hyperlink" Target="http://cs.wikipedia.org/wiki/Soubor:Jaroslav_Uhlir.jpg" TargetMode="External"/><Relationship Id="rId7" Type="http://schemas.openxmlformats.org/officeDocument/2006/relationships/hyperlink" Target="http://cs.wikipedia.org/wiki/Soubor:Common_Shrew.jpg" TargetMode="External"/><Relationship Id="rId12" Type="http://schemas.openxmlformats.org/officeDocument/2006/relationships/hyperlink" Target="http://cs.wikipedia.org/wiki/Soubor:Anemone_nemorosa_001.JPG" TargetMode="External"/><Relationship Id="rId2" Type="http://schemas.openxmlformats.org/officeDocument/2006/relationships/hyperlink" Target="http://cs.wikipedia.org/wiki/Soubor:Zdenek_Sverak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Potamobius_astacus.jpg" TargetMode="External"/><Relationship Id="rId11" Type="http://schemas.openxmlformats.org/officeDocument/2006/relationships/hyperlink" Target="http://cs.wikipedia.org/wiki/Soubor:Rosa_canina_flower_Luc_Viatour.JPG" TargetMode="External"/><Relationship Id="rId5" Type="http://schemas.openxmlformats.org/officeDocument/2006/relationships/hyperlink" Target="http://cs.wikipedia.org/wiki/Soubor:Silz_cerf22.jpg" TargetMode="External"/><Relationship Id="rId15" Type="http://schemas.openxmlformats.org/officeDocument/2006/relationships/hyperlink" Target="http://cs.wikipedia.org/wiki/Soubor:DandelionComparison.png" TargetMode="External"/><Relationship Id="rId10" Type="http://schemas.openxmlformats.org/officeDocument/2006/relationships/hyperlink" Target="http://cs.wikipedia.org/wiki/Soubor:Phragmites_australis_Schilfrohr.jpg" TargetMode="External"/><Relationship Id="rId4" Type="http://schemas.openxmlformats.org/officeDocument/2006/relationships/hyperlink" Target="http://cs.wikipedia.org/wiki/Soubor:ENC_1-NA5_600px.jpeg" TargetMode="External"/><Relationship Id="rId9" Type="http://schemas.openxmlformats.org/officeDocument/2006/relationships/hyperlink" Target="http://cs.wikipedia.org/wiki/Soubor:Bufo_Bufo.jpg" TargetMode="External"/><Relationship Id="rId14" Type="http://schemas.openxmlformats.org/officeDocument/2006/relationships/hyperlink" Target="http://cs.wikipedia.org/wiki/Soubor:Primula_veris_0x.JPG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JARO U VODY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60648"/>
            <a:ext cx="4852960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67544" y="260648"/>
            <a:ext cx="31481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srgbClr val="FF0000"/>
                </a:solidFill>
                <a:latin typeface="Calibri" pitchFamily="34" charset="0"/>
              </a:rPr>
              <a:t>VY_32_INOVACE_ </a:t>
            </a:r>
            <a:r>
              <a:rPr lang="cs-CZ" i="1" dirty="0" smtClean="0">
                <a:solidFill>
                  <a:srgbClr val="FF0000"/>
                </a:solidFill>
                <a:latin typeface="Calibri" pitchFamily="34" charset="0"/>
              </a:rPr>
              <a:t>PRV.</a:t>
            </a:r>
            <a:r>
              <a:rPr lang="cs-CZ" b="1" i="1" dirty="0" smtClean="0">
                <a:solidFill>
                  <a:srgbClr val="FF0000"/>
                </a:solidFill>
                <a:latin typeface="Calibri" pitchFamily="34" charset="0"/>
              </a:rPr>
              <a:t>2R</a:t>
            </a:r>
            <a:r>
              <a:rPr lang="cs-CZ" i="1" dirty="0" smtClean="0">
                <a:solidFill>
                  <a:srgbClr val="FF0000"/>
                </a:solidFill>
                <a:latin typeface="Calibri" pitchFamily="34" charset="0"/>
              </a:rPr>
              <a:t>.1B.07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31031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435280" cy="5937523"/>
          </a:xfrm>
        </p:spPr>
        <p:txBody>
          <a:bodyPr>
            <a:noAutofit/>
          </a:bodyPr>
          <a:lstStyle/>
          <a:p>
            <a:r>
              <a:rPr lang="cs-CZ" sz="900" b="1" i="1" dirty="0" smtClean="0"/>
              <a:t>Název aktivity</a:t>
            </a:r>
            <a:endParaRPr lang="cs-CZ" sz="900" dirty="0" smtClean="0"/>
          </a:p>
          <a:p>
            <a:r>
              <a:rPr lang="cs-CZ" sz="900" b="1" dirty="0" smtClean="0"/>
              <a:t>Jaro u vody</a:t>
            </a:r>
            <a:endParaRPr lang="cs-CZ" sz="900" dirty="0" smtClean="0"/>
          </a:p>
          <a:p>
            <a:r>
              <a:rPr lang="cs-CZ" sz="900" i="1" dirty="0" smtClean="0"/>
              <a:t>Vzdělávací obory (předměty)</a:t>
            </a:r>
            <a:endParaRPr lang="cs-CZ" sz="900" dirty="0" smtClean="0"/>
          </a:p>
          <a:p>
            <a:r>
              <a:rPr lang="cs-CZ" sz="900" dirty="0" err="1" smtClean="0"/>
              <a:t>Prv</a:t>
            </a:r>
            <a:endParaRPr lang="cs-CZ" sz="900" dirty="0" smtClean="0"/>
          </a:p>
          <a:p>
            <a:r>
              <a:rPr lang="cs-CZ" sz="900" i="1" dirty="0" smtClean="0"/>
              <a:t>Ročník</a:t>
            </a:r>
            <a:r>
              <a:rPr lang="cs-CZ" sz="900" dirty="0" smtClean="0"/>
              <a:t> 2.</a:t>
            </a:r>
          </a:p>
          <a:p>
            <a:r>
              <a:rPr lang="cs-CZ" sz="900" b="1" i="1" dirty="0" smtClean="0"/>
              <a:t>Metodický návod</a:t>
            </a:r>
            <a:r>
              <a:rPr lang="cs-CZ" sz="900" dirty="0" smtClean="0"/>
              <a:t> </a:t>
            </a:r>
          </a:p>
          <a:p>
            <a:r>
              <a:rPr lang="cs-CZ" sz="900" dirty="0" smtClean="0"/>
              <a:t>Žáci se formou prezentace seznámí s rostlinami a živočichy žijícími v okolí vody.</a:t>
            </a:r>
          </a:p>
          <a:p>
            <a:r>
              <a:rPr lang="cs-CZ" sz="900" dirty="0" smtClean="0"/>
              <a:t>Motivací je písnička Jaro dělá pokusy.</a:t>
            </a:r>
          </a:p>
          <a:p>
            <a:r>
              <a:rPr lang="cs-CZ" sz="900" dirty="0" smtClean="0"/>
              <a:t>Žáci mohou zapojit do práce encyklopedie a hledat další zvířata a živočichy žijící ve vodě, nebo jejím okolí.</a:t>
            </a:r>
          </a:p>
          <a:p>
            <a:r>
              <a:rPr lang="cs-CZ" sz="900" i="1" dirty="0" smtClean="0"/>
              <a:t>Využité formy a metody práce</a:t>
            </a:r>
            <a:endParaRPr lang="cs-CZ" sz="900" dirty="0" smtClean="0"/>
          </a:p>
          <a:p>
            <a:r>
              <a:rPr lang="cs-CZ" sz="900" dirty="0" smtClean="0"/>
              <a:t>rozhovor</a:t>
            </a:r>
          </a:p>
          <a:p>
            <a:r>
              <a:rPr lang="cs-CZ" sz="900" dirty="0" smtClean="0"/>
              <a:t>frontální forma výuky </a:t>
            </a:r>
          </a:p>
          <a:p>
            <a:r>
              <a:rPr lang="cs-CZ" sz="900" dirty="0" smtClean="0"/>
              <a:t>prezentace</a:t>
            </a:r>
          </a:p>
          <a:p>
            <a:r>
              <a:rPr lang="cs-CZ" sz="900" i="1" dirty="0" smtClean="0"/>
              <a:t>Pomůcky</a:t>
            </a:r>
            <a:endParaRPr lang="cs-CZ" sz="900" dirty="0" smtClean="0"/>
          </a:p>
          <a:p>
            <a:r>
              <a:rPr lang="cs-CZ" sz="900" dirty="0" smtClean="0"/>
              <a:t> Interaktivní tabule, encyklopedie</a:t>
            </a:r>
          </a:p>
          <a:p>
            <a:r>
              <a:rPr lang="cs-CZ" sz="900" i="1" dirty="0" smtClean="0"/>
              <a:t>Zdroj citací, informací, podkladů.</a:t>
            </a:r>
            <a:endParaRPr lang="cs-CZ" sz="900" dirty="0" smtClean="0"/>
          </a:p>
          <a:p>
            <a:r>
              <a:rPr lang="cs-CZ" sz="900" u="sng" dirty="0" smtClean="0">
                <a:hlinkClick r:id="rId2"/>
              </a:rPr>
              <a:t>http://cs.wikipedia.org/wiki/Soubor:Zdenek_Sverak.jpg</a:t>
            </a:r>
            <a:endParaRPr lang="cs-CZ" sz="900" dirty="0" smtClean="0"/>
          </a:p>
          <a:p>
            <a:r>
              <a:rPr lang="cs-CZ" sz="900" u="sng" dirty="0" smtClean="0">
                <a:hlinkClick r:id="rId3"/>
              </a:rPr>
              <a:t>http://cs.wikipedia.org/wiki/Soubor:Jaroslav_Uhlir.jpg</a:t>
            </a:r>
            <a:endParaRPr lang="cs-CZ" sz="900" dirty="0" smtClean="0"/>
          </a:p>
          <a:p>
            <a:r>
              <a:rPr lang="cs-CZ" sz="900" u="sng" dirty="0" smtClean="0">
                <a:hlinkClick r:id="rId4"/>
              </a:rPr>
              <a:t>http://cs.wikipedia.org/wiki/Soubor:ENC_1-NA5_600px.jpeg</a:t>
            </a:r>
            <a:endParaRPr lang="cs-CZ" sz="900" dirty="0" smtClean="0"/>
          </a:p>
          <a:p>
            <a:r>
              <a:rPr lang="cs-CZ" sz="900" u="sng" dirty="0" smtClean="0">
                <a:hlinkClick r:id="rId5"/>
              </a:rPr>
              <a:t>http://cs.wikipedia.org/wiki/Soubor:Silz_cerf22.jpg</a:t>
            </a:r>
            <a:endParaRPr lang="cs-CZ" sz="900" dirty="0" smtClean="0"/>
          </a:p>
          <a:p>
            <a:r>
              <a:rPr lang="cs-CZ" sz="900" u="sng" dirty="0" smtClean="0">
                <a:hlinkClick r:id="rId6"/>
              </a:rPr>
              <a:t>http://cs.wikipedia.org/wiki/Soubor:Potamobius_astacus.jpg</a:t>
            </a:r>
            <a:endParaRPr lang="cs-CZ" sz="900" dirty="0" smtClean="0"/>
          </a:p>
          <a:p>
            <a:r>
              <a:rPr lang="cs-CZ" sz="900" u="sng" dirty="0" smtClean="0">
                <a:hlinkClick r:id="rId7"/>
              </a:rPr>
              <a:t>http://cs.wikipedia.org/wiki/Soubor:Common_Shrew.jpg</a:t>
            </a:r>
            <a:endParaRPr lang="cs-CZ" sz="900" dirty="0" smtClean="0"/>
          </a:p>
          <a:p>
            <a:r>
              <a:rPr lang="cs-CZ" sz="900" u="sng" dirty="0" smtClean="0">
                <a:hlinkClick r:id="rId8"/>
              </a:rPr>
              <a:t>http://cs.wikipedia.org/wiki/Soubor:CH_Hen_2.jpg</a:t>
            </a:r>
            <a:endParaRPr lang="cs-CZ" sz="900" dirty="0" smtClean="0"/>
          </a:p>
          <a:p>
            <a:r>
              <a:rPr lang="cs-CZ" sz="900" u="sng" dirty="0" smtClean="0">
                <a:hlinkClick r:id="rId9"/>
              </a:rPr>
              <a:t>http://cs.wikipedia.org/wiki/Soubor:Bufo_Bufo.jpg</a:t>
            </a:r>
            <a:endParaRPr lang="cs-CZ" sz="900" dirty="0" smtClean="0"/>
          </a:p>
          <a:p>
            <a:r>
              <a:rPr lang="cs-CZ" sz="900" u="sng" dirty="0" smtClean="0">
                <a:hlinkClick r:id="rId10"/>
              </a:rPr>
              <a:t>http://cs.wikipedia.org/wiki/Soubor:Phragmites_australis_Schilfrohr.jpg</a:t>
            </a:r>
            <a:endParaRPr lang="cs-CZ" sz="900" dirty="0" smtClean="0"/>
          </a:p>
          <a:p>
            <a:r>
              <a:rPr lang="cs-CZ" sz="900" u="sng" dirty="0" smtClean="0">
                <a:hlinkClick r:id="rId11"/>
              </a:rPr>
              <a:t>http://cs.wikipedia.org/wiki/Soubor:Rosa_canina_flower_Luc_Viatour.JPG</a:t>
            </a:r>
            <a:endParaRPr lang="cs-CZ" sz="900" dirty="0" smtClean="0"/>
          </a:p>
          <a:p>
            <a:r>
              <a:rPr lang="cs-CZ" sz="900" u="sng" dirty="0" smtClean="0">
                <a:hlinkClick r:id="rId12"/>
              </a:rPr>
              <a:t>http://cs.wikipedia.org/wiki/Soubor:Anemone_nemorosa_001.JPG</a:t>
            </a:r>
            <a:endParaRPr lang="cs-CZ" sz="900" dirty="0" smtClean="0"/>
          </a:p>
          <a:p>
            <a:r>
              <a:rPr lang="cs-CZ" sz="900" u="sng" dirty="0" smtClean="0">
                <a:hlinkClick r:id="rId13"/>
              </a:rPr>
              <a:t>http://cs.wikipedia.org/wiki/Soubor:Blatouch_bahen%C3%AD.JPG</a:t>
            </a:r>
            <a:endParaRPr lang="cs-CZ" sz="900" dirty="0" smtClean="0"/>
          </a:p>
          <a:p>
            <a:r>
              <a:rPr lang="cs-CZ" sz="900" u="sng" dirty="0" smtClean="0">
                <a:hlinkClick r:id="rId14"/>
              </a:rPr>
              <a:t>http://cs.wikipedia.org/wiki/Soubor:Primula_veris_0x.JPG</a:t>
            </a:r>
            <a:endParaRPr lang="cs-CZ" sz="900" dirty="0" smtClean="0"/>
          </a:p>
          <a:p>
            <a:r>
              <a:rPr lang="cs-CZ" sz="900" u="sng" dirty="0" smtClean="0">
                <a:hlinkClick r:id="rId15"/>
              </a:rPr>
              <a:t>http://cs.wikipedia.org/wiki/Soubor:DandelionComparison.png</a:t>
            </a:r>
            <a:endParaRPr lang="cs-CZ" sz="900" dirty="0" smtClean="0"/>
          </a:p>
          <a:p>
            <a:r>
              <a:rPr lang="cs-CZ" sz="900" i="1" dirty="0" smtClean="0"/>
              <a:t>Autor</a:t>
            </a:r>
            <a:endParaRPr lang="cs-CZ" sz="900" dirty="0" smtClean="0"/>
          </a:p>
          <a:p>
            <a:r>
              <a:rPr lang="cs-CZ" sz="900" b="1" dirty="0" smtClean="0"/>
              <a:t>Mgr. Petra </a:t>
            </a:r>
            <a:r>
              <a:rPr lang="cs-CZ" sz="900" b="1" dirty="0" err="1" smtClean="0"/>
              <a:t>Vérostová</a:t>
            </a:r>
            <a:endParaRPr lang="cs-CZ" sz="900" dirty="0" smtClean="0"/>
          </a:p>
          <a:p>
            <a:r>
              <a:rPr lang="cs-CZ" sz="900" dirty="0" smtClean="0"/>
              <a:t>Metodická pomůcka může být používána pro účely vzdělávání.</a:t>
            </a:r>
          </a:p>
          <a:p>
            <a:r>
              <a:rPr lang="cs-CZ" sz="900" dirty="0" smtClean="0"/>
              <a:t>11.3.2013</a:t>
            </a:r>
          </a:p>
          <a:p>
            <a:r>
              <a:rPr lang="cs-CZ" sz="900" i="1" dirty="0" smtClean="0"/>
              <a:t>Kontakt</a:t>
            </a:r>
            <a:endParaRPr lang="cs-CZ" sz="900" dirty="0" smtClean="0"/>
          </a:p>
          <a:p>
            <a:r>
              <a:rPr lang="cs-CZ" sz="900" b="1" dirty="0" smtClean="0"/>
              <a:t>Mgr. Petra </a:t>
            </a:r>
            <a:r>
              <a:rPr lang="cs-CZ" sz="900" b="1" smtClean="0"/>
              <a:t>Vérostová</a:t>
            </a:r>
            <a:endParaRPr lang="cs-CZ" sz="900" dirty="0" smtClean="0"/>
          </a:p>
          <a:p>
            <a:r>
              <a:rPr lang="cs-CZ" sz="900" dirty="0" smtClean="0"/>
              <a:t>ZŠ </a:t>
            </a:r>
            <a:r>
              <a:rPr lang="cs-CZ" sz="900" dirty="0" err="1" smtClean="0"/>
              <a:t>Bosonožská</a:t>
            </a:r>
            <a:r>
              <a:rPr lang="cs-CZ" sz="900" dirty="0" smtClean="0"/>
              <a:t> 9, p. o.</a:t>
            </a:r>
          </a:p>
          <a:p>
            <a:r>
              <a:rPr lang="cs-CZ" sz="900" dirty="0" smtClean="0"/>
              <a:t>62500 Brno</a:t>
            </a:r>
          </a:p>
          <a:p>
            <a:r>
              <a:rPr lang="cs-CZ" sz="900" dirty="0" err="1" smtClean="0"/>
              <a:t>verostova</a:t>
            </a:r>
            <a:r>
              <a:rPr lang="cs-CZ" sz="900" dirty="0" smtClean="0"/>
              <a:t>@zsbos9.cz</a:t>
            </a:r>
          </a:p>
          <a:p>
            <a:endParaRPr lang="cs-CZ" sz="9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Zdeněk Svěrák, Jaroslav Uhlíř</a:t>
            </a:r>
            <a:br>
              <a:rPr lang="cs-CZ" dirty="0" smtClean="0"/>
            </a:br>
            <a:r>
              <a:rPr lang="cs-CZ" dirty="0" smtClean="0"/>
              <a:t>JARO DĚLÁ POKUSY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Víte, který z autorů píše hudbu a který texty ?</a:t>
            </a:r>
          </a:p>
          <a:p>
            <a:r>
              <a:rPr lang="cs-CZ" dirty="0" smtClean="0"/>
              <a:t>Poznáte je na fotografiích?</a:t>
            </a:r>
          </a:p>
          <a:p>
            <a:r>
              <a:rPr lang="cs-CZ" dirty="0" smtClean="0"/>
              <a:t>Poslechněte si písničku a zapamatujte si co nejvíce květin</a:t>
            </a:r>
            <a:r>
              <a:rPr lang="cs-CZ" dirty="0"/>
              <a:t>.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3068960"/>
            <a:ext cx="2567528" cy="341948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3524799"/>
            <a:ext cx="4435381" cy="2963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547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 u vody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Vezměte si encyklopedie a ve dvojicích vyhledejte </a:t>
            </a:r>
            <a:r>
              <a:rPr lang="cs-CZ" dirty="0" smtClean="0"/>
              <a:t>rostlinu nebo </a:t>
            </a:r>
            <a:r>
              <a:rPr lang="cs-CZ" dirty="0" smtClean="0"/>
              <a:t>živočicha žijícího u vody, vypište název a jednu zajímavost. Prezentujte ostatním. 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70500" y="1640681"/>
            <a:ext cx="2794000" cy="4445000"/>
          </a:xfrm>
        </p:spPr>
      </p:pic>
    </p:spTree>
    <p:extLst>
      <p:ext uri="{BB962C8B-B14F-4D97-AF65-F5344CB8AC3E}">
        <p14:creationId xmlns:p14="http://schemas.microsoft.com/office/powerpoint/2010/main" xmlns="" val="2177736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Hádejte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Uhodnete, kteří živočichové žijí u vody a kteří tam nepatří? Poznáte je ?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Jelen obecný			  Rak říční	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92080" y="2564904"/>
            <a:ext cx="3024336" cy="227411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7069" y="2564904"/>
            <a:ext cx="3276600" cy="2274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9313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Hádejte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640960" cy="4709120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Uhodnete, kteří živočichové žijí u vody a kteří tam nepatří? Poznáte je ?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Rejsek obecný	</a:t>
            </a:r>
            <a:r>
              <a:rPr lang="cs-CZ" dirty="0"/>
              <a:t> </a:t>
            </a:r>
            <a:r>
              <a:rPr lang="cs-CZ" dirty="0" smtClean="0"/>
              <a:t>  Kur domácí	            Ropucha obecná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181" y="2730351"/>
            <a:ext cx="2822575" cy="212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15089" y="2101701"/>
            <a:ext cx="2249487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52824" y="2780928"/>
            <a:ext cx="3024187" cy="2163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74606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24128" y="2204864"/>
            <a:ext cx="3276600" cy="21844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Hádejte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/>
          <a:lstStyle/>
          <a:p>
            <a:r>
              <a:rPr lang="cs-CZ" dirty="0" smtClean="0"/>
              <a:t>Uhodnete, které rostliny rostou u vody a které tam nepatří ? Poznáte je ?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Rákos obecný	       Růže    		           Sasanka  </a:t>
            </a:r>
          </a:p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2313310"/>
            <a:ext cx="2457450" cy="321945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7824" y="2924944"/>
            <a:ext cx="3276600" cy="246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7244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cs-CZ" dirty="0" smtClean="0"/>
              <a:t>Hádejte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12568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Uhodnete, které rostliny rostou u vody a které tam nepatří ? Poznáte je ?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Blatouch		Petrklíč		Pampeliška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2708920"/>
            <a:ext cx="2438400" cy="194421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84498" y="2348880"/>
            <a:ext cx="2668701" cy="35547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51635" y="1950350"/>
            <a:ext cx="1944216" cy="395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357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116</TotalTime>
  <Words>150</Words>
  <Application>Microsoft Office PowerPoint</Application>
  <PresentationFormat>Předvádění na obrazovce (4:3)</PresentationFormat>
  <Paragraphs>95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Došky</vt:lpstr>
      <vt:lpstr>JARO U VODY</vt:lpstr>
      <vt:lpstr>Snímek 2</vt:lpstr>
      <vt:lpstr>Zdeněk Svěrák, Jaroslav Uhlíř JARO DĚLÁ POKUSY</vt:lpstr>
      <vt:lpstr>Život u vody</vt:lpstr>
      <vt:lpstr>Hádejte</vt:lpstr>
      <vt:lpstr>Hádejte</vt:lpstr>
      <vt:lpstr>Hádejte</vt:lpstr>
      <vt:lpstr>Hádejte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JARO U VODY</dc:title>
  <dc:creator>Admin</dc:creator>
  <cp:lastModifiedBy>Dum</cp:lastModifiedBy>
  <cp:revision>12</cp:revision>
  <dcterms:created xsi:type="dcterms:W3CDTF">2013-04-03T20:32:10Z</dcterms:created>
  <dcterms:modified xsi:type="dcterms:W3CDTF">2013-12-28T11:38:07Z</dcterms:modified>
</cp:coreProperties>
</file>