
<file path=[Content_Types].xml><?xml version="1.0" encoding="utf-8"?>
<Types xmlns="http://schemas.openxmlformats.org/package/2006/content-types"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63" r:id="rId3"/>
    <p:sldId id="257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5024C-C4E3-4B2B-B0C9-09C16624EE5E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15243-134D-4A49-9A51-45A7030EDC9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5024C-C4E3-4B2B-B0C9-09C16624EE5E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15243-134D-4A49-9A51-45A7030EDC9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5024C-C4E3-4B2B-B0C9-09C16624EE5E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15243-134D-4A49-9A51-45A7030EDC9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5024C-C4E3-4B2B-B0C9-09C16624EE5E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15243-134D-4A49-9A51-45A7030EDC9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5024C-C4E3-4B2B-B0C9-09C16624EE5E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15243-134D-4A49-9A51-45A7030EDC9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5024C-C4E3-4B2B-B0C9-09C16624EE5E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15243-134D-4A49-9A51-45A7030EDC9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5024C-C4E3-4B2B-B0C9-09C16624EE5E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15243-134D-4A49-9A51-45A7030EDC9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5024C-C4E3-4B2B-B0C9-09C16624EE5E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15243-134D-4A49-9A51-45A7030EDC9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5024C-C4E3-4B2B-B0C9-09C16624EE5E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15243-134D-4A49-9A51-45A7030EDC9E}" type="slidenum">
              <a:rPr lang="cs-CZ" smtClean="0"/>
              <a:t>‹#›</a:t>
            </a:fld>
            <a:endParaRPr lang="cs-CZ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5024C-C4E3-4B2B-B0C9-09C16624EE5E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15243-134D-4A49-9A51-45A7030EDC9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5024C-C4E3-4B2B-B0C9-09C16624EE5E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15243-134D-4A49-9A51-45A7030EDC9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9A5024C-C4E3-4B2B-B0C9-09C16624EE5E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D9715243-134D-4A49-9A51-45A7030EDC9E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Relationship Id="rId9" Type="http://schemas.openxmlformats.org/officeDocument/2006/relationships/image" Target="../media/image9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3" Type="http://schemas.openxmlformats.org/officeDocument/2006/relationships/image" Target="../media/image11.png"/><Relationship Id="rId7" Type="http://schemas.openxmlformats.org/officeDocument/2006/relationships/image" Target="../media/image15.jpeg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wmf"/><Relationship Id="rId5" Type="http://schemas.openxmlformats.org/officeDocument/2006/relationships/image" Target="../media/image13.wmf"/><Relationship Id="rId4" Type="http://schemas.openxmlformats.org/officeDocument/2006/relationships/image" Target="../media/image12.png"/><Relationship Id="rId9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3" Type="http://schemas.openxmlformats.org/officeDocument/2006/relationships/image" Target="../media/image19.wmf"/><Relationship Id="rId7" Type="http://schemas.openxmlformats.org/officeDocument/2006/relationships/image" Target="../media/image23.wmf"/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wmf"/><Relationship Id="rId9" Type="http://schemas.openxmlformats.org/officeDocument/2006/relationships/image" Target="../media/image25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043608" y="692696"/>
            <a:ext cx="7117180" cy="2244468"/>
          </a:xfrm>
        </p:spPr>
        <p:txBody>
          <a:bodyPr/>
          <a:lstStyle/>
          <a:p>
            <a:pPr algn="ctr"/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1170478"/>
              </p:ext>
            </p:extLst>
          </p:nvPr>
        </p:nvGraphicFramePr>
        <p:xfrm>
          <a:off x="1368505" y="1318702"/>
          <a:ext cx="6374765" cy="4137030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713991"/>
                <a:gridCol w="4660774"/>
              </a:tblGrid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Anotace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R="6350" algn="just">
                        <a:lnSpc>
                          <a:spcPts val="1200"/>
                        </a:lnSpc>
                        <a:spcBef>
                          <a:spcPts val="74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Žáci si procvičují výslovnost a psaní znělých a neznělých souhlásek. Snaží se správně doplnit souhlásku do slova (podpořeno obrázkem) s následnou vizuální kontrolou. </a:t>
                      </a:r>
                      <a:r>
                        <a:rPr lang="cs-CZ" sz="1200" dirty="0">
                          <a:effectLst/>
                        </a:rPr>
                        <a:t>Prezentace obsahuje slova s obrázkem - žák se pokouší na základě vlastního vyvození, určit správnou souhlásku.</a:t>
                      </a:r>
                      <a:endParaRPr lang="cs-CZ" sz="1200" dirty="0">
                        <a:effectLst/>
                        <a:latin typeface="Century Gothic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Autor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Mgr. Hana Lukovská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Sada DUM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Jazyk a jazyková komunikace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Předmět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Český jazyk a literatura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Očekávaný výstup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Správně vyslovovat a psát znělé a neznělé souhlásky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Klíčová slova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Souhlásky p-b, t-d, ť-ď, ch-h, f-v, s-z, š-ž; slova se souhláskami p-b, t-d,  ť-ď, ch-h, f-v, s-z, š-ž, obrázky ke slovům obsahující znělé a neznělé souhlásky.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Druh učebního materiálu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PPT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Cílová skupina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Žák základní školy praktické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Stupeň a typ vzdělávání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Základní vzdělávání – I. stupeň – 5.ročník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Ověřeno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Datum: 21. 3. 2012   třída:  V. C </a:t>
                      </a:r>
                      <a:endParaRPr lang="cs-CZ" sz="110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pracoviště: SŠ, ZŠ a MŠ, Karviná, příspěvková organizace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Zdroj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Microsoft </a:t>
                      </a:r>
                      <a:r>
                        <a:rPr lang="cs-CZ" sz="1200" dirty="0" err="1">
                          <a:effectLst/>
                        </a:rPr>
                        <a:t>office</a:t>
                      </a:r>
                      <a:r>
                        <a:rPr lang="cs-CZ" sz="1200" dirty="0">
                          <a:effectLst/>
                        </a:rPr>
                        <a:t> klipart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251426" y="764704"/>
            <a:ext cx="6608925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DUM_006_ / KOMENSKÉHO / LUKOVSKÁ / JAZYK A JAZYKOVÁ KOMUNIKACE/2012 </a:t>
            </a: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Obrázek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575" y="5517232"/>
            <a:ext cx="5762625" cy="12287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72216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1484784"/>
            <a:ext cx="7125113" cy="2177212"/>
          </a:xfrm>
        </p:spPr>
        <p:txBody>
          <a:bodyPr/>
          <a:lstStyle/>
          <a:p>
            <a:pPr algn="ctr"/>
            <a:r>
              <a:rPr lang="cs-CZ" sz="4000" dirty="0"/>
              <a:t>Znělé a neznělé </a:t>
            </a:r>
            <a:r>
              <a:rPr lang="cs-CZ" sz="4000" dirty="0" smtClean="0"/>
              <a:t>souhlásky</a:t>
            </a:r>
            <a:br>
              <a:rPr lang="cs-CZ" sz="4000" dirty="0" smtClean="0"/>
            </a:br>
            <a:r>
              <a:rPr lang="cs-CZ" sz="4000" dirty="0" smtClean="0"/>
              <a:t>s</a:t>
            </a:r>
            <a:br>
              <a:rPr lang="cs-CZ" sz="4000" dirty="0" smtClean="0"/>
            </a:br>
            <a:r>
              <a:rPr lang="cs-CZ" sz="4000" dirty="0" smtClean="0"/>
              <a:t>obrázky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4060449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Doplň souhlásky a zdůvodni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956301" y="4941168"/>
            <a:ext cx="7938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ď</a:t>
            </a:r>
            <a:endParaRPr lang="cs-CZ" sz="5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150213" y="4941168"/>
            <a:ext cx="5068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ť</a:t>
            </a:r>
            <a:endParaRPr lang="cs-CZ" sz="5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783403" y="2140243"/>
            <a:ext cx="6687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d</a:t>
            </a:r>
            <a:endParaRPr lang="cs-CZ" sz="5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988523" y="2162459"/>
            <a:ext cx="5004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t</a:t>
            </a:r>
            <a:endParaRPr lang="cs-CZ" sz="5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267744" y="2132856"/>
            <a:ext cx="6687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b</a:t>
            </a:r>
            <a:endParaRPr lang="cs-CZ" sz="5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403648" y="2044005"/>
            <a:ext cx="6687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p</a:t>
            </a:r>
            <a:endParaRPr lang="cs-CZ" sz="5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517371" y="4950556"/>
            <a:ext cx="6783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h</a:t>
            </a:r>
            <a:endParaRPr lang="cs-CZ" sz="5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4154625" y="4945862"/>
            <a:ext cx="10855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ch</a:t>
            </a:r>
            <a:endParaRPr lang="cs-CZ" sz="5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691458" y="3709529"/>
            <a:ext cx="6351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v</a:t>
            </a:r>
            <a:endParaRPr lang="cs-CZ" sz="5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854210" y="3702941"/>
            <a:ext cx="4764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f</a:t>
            </a:r>
            <a:endParaRPr lang="cs-CZ" sz="5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2797122" y="3688168"/>
            <a:ext cx="5982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z</a:t>
            </a:r>
            <a:endParaRPr lang="cs-CZ" sz="5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014777" y="3655051"/>
            <a:ext cx="5950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s</a:t>
            </a:r>
            <a:endParaRPr lang="cs-CZ" sz="5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4512020" y="2967335"/>
            <a:ext cx="5982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ž</a:t>
            </a:r>
            <a:endParaRPr lang="cs-CZ" sz="5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3697705" y="2967335"/>
            <a:ext cx="5950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š</a:t>
            </a:r>
            <a:endParaRPr lang="cs-CZ" sz="5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1905284" y="2140243"/>
            <a:ext cx="5164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-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6411573" y="2151351"/>
            <a:ext cx="5164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-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4154625" y="2967335"/>
            <a:ext cx="5164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-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2476543" y="3682358"/>
            <a:ext cx="5164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-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1577882" y="4941168"/>
            <a:ext cx="5164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-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6277088" y="3703860"/>
            <a:ext cx="5164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-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5110260" y="4941168"/>
            <a:ext cx="5164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-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66390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lukovska\AppData\Local\Microsoft\Windows\Temporary Internet Files\Content.IE5\SDKTNFSM\MC90041569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88640"/>
            <a:ext cx="2295054" cy="1686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lukovska\AppData\Local\Microsoft\Windows\Temporary Internet Files\Content.IE5\3CCEFBNI\MC90029599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6448" y="1800956"/>
            <a:ext cx="1393710" cy="1444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délník 5"/>
          <p:cNvSpPr/>
          <p:nvPr/>
        </p:nvSpPr>
        <p:spPr>
          <a:xfrm>
            <a:off x="5364088" y="905175"/>
            <a:ext cx="224292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dirty="0" err="1" smtClean="0"/>
              <a:t>lo</a:t>
            </a:r>
            <a:r>
              <a:rPr lang="cs-CZ" sz="4800" dirty="0" smtClean="0"/>
              <a:t>__</a:t>
            </a:r>
            <a:r>
              <a:rPr lang="cs-CZ" sz="4800" dirty="0" err="1" smtClean="0"/>
              <a:t>ka</a:t>
            </a:r>
            <a:endParaRPr lang="cs-CZ" sz="4800" dirty="0"/>
          </a:p>
        </p:txBody>
      </p:sp>
      <p:pic>
        <p:nvPicPr>
          <p:cNvPr id="2051" name="Picture 3" descr="C:\Users\lukovska\AppData\Local\Microsoft\Windows\Temporary Internet Files\Content.IE5\HWQXUXRG\MC90029033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4711" y="662788"/>
            <a:ext cx="1719289" cy="796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/>
          <p:cNvSpPr/>
          <p:nvPr/>
        </p:nvSpPr>
        <p:spPr>
          <a:xfrm>
            <a:off x="5393703" y="2414236"/>
            <a:ext cx="198644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dirty="0" err="1" smtClean="0"/>
              <a:t>dor</a:t>
            </a:r>
            <a:r>
              <a:rPr lang="cs-CZ" sz="4800" dirty="0" smtClean="0"/>
              <a:t>__</a:t>
            </a:r>
            <a:endParaRPr lang="cs-CZ" sz="4800" dirty="0"/>
          </a:p>
        </p:txBody>
      </p:sp>
      <p:pic>
        <p:nvPicPr>
          <p:cNvPr id="2052" name="Picture 4" descr="C:\Users\lukovska\AppData\Local\Microsoft\Windows\Temporary Internet Files\Content.IE5\IY2TO6GK\MC90041243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747685"/>
            <a:ext cx="1357210" cy="1528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délník 7"/>
          <p:cNvSpPr/>
          <p:nvPr/>
        </p:nvSpPr>
        <p:spPr>
          <a:xfrm>
            <a:off x="787624" y="3789040"/>
            <a:ext cx="232647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dirty="0" err="1" smtClean="0"/>
              <a:t>ne__ty</a:t>
            </a:r>
            <a:endParaRPr lang="cs-CZ" sz="4800" dirty="0"/>
          </a:p>
        </p:txBody>
      </p:sp>
      <p:pic>
        <p:nvPicPr>
          <p:cNvPr id="2053" name="Picture 5" descr="C:\Users\lukovska\AppData\Local\Microsoft\Windows\Temporary Internet Files\Content.IE5\03GWQZ8S\MC90042969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1085" y="3501329"/>
            <a:ext cx="1131441" cy="1118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bdélník 8"/>
          <p:cNvSpPr/>
          <p:nvPr/>
        </p:nvSpPr>
        <p:spPr>
          <a:xfrm>
            <a:off x="5401970" y="3798020"/>
            <a:ext cx="167706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dirty="0" err="1" smtClean="0"/>
              <a:t>su</a:t>
            </a:r>
            <a:r>
              <a:rPr lang="cs-CZ" sz="4800" dirty="0" smtClean="0"/>
              <a:t>__</a:t>
            </a:r>
            <a:endParaRPr lang="cs-CZ" sz="4800" dirty="0"/>
          </a:p>
        </p:txBody>
      </p:sp>
      <p:pic>
        <p:nvPicPr>
          <p:cNvPr id="2054" name="Picture 6" descr="C:\Users\lukovska\AppData\Local\Microsoft\Windows\Temporary Internet Files\Content.IE5\SRDQHQF2\MC90029007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3363" y="3501329"/>
            <a:ext cx="980992" cy="1203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bdélník 9"/>
          <p:cNvSpPr/>
          <p:nvPr/>
        </p:nvSpPr>
        <p:spPr>
          <a:xfrm>
            <a:off x="835433" y="5357014"/>
            <a:ext cx="172034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dirty="0" smtClean="0"/>
              <a:t>pá__</a:t>
            </a:r>
            <a:endParaRPr lang="cs-CZ" sz="4800" dirty="0"/>
          </a:p>
        </p:txBody>
      </p:sp>
      <p:pic>
        <p:nvPicPr>
          <p:cNvPr id="2055" name="Picture 7" descr="C:\Users\lukovska\AppData\Local\Microsoft\Windows\Temporary Internet Files\Content.IE5\818TLWZ7\MC900424704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3932" y="4731248"/>
            <a:ext cx="1234306" cy="1703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Obdélník 10"/>
          <p:cNvSpPr/>
          <p:nvPr/>
        </p:nvSpPr>
        <p:spPr>
          <a:xfrm>
            <a:off x="5364088" y="5227293"/>
            <a:ext cx="274305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dirty="0" smtClean="0"/>
              <a:t>hru__</a:t>
            </a:r>
            <a:r>
              <a:rPr lang="cs-CZ" sz="4800" dirty="0" err="1" smtClean="0"/>
              <a:t>ka</a:t>
            </a:r>
            <a:endParaRPr lang="cs-CZ" sz="4800" dirty="0"/>
          </a:p>
        </p:txBody>
      </p:sp>
      <p:pic>
        <p:nvPicPr>
          <p:cNvPr id="2057" name="Picture 9" descr="C:\Users\lukovska\AppData\Local\Microsoft\Windows\Temporary Internet Files\Content.IE5\RWTW4FUR\MC900246111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4010" y="4613538"/>
            <a:ext cx="976999" cy="1434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Obdélník 11"/>
          <p:cNvSpPr/>
          <p:nvPr/>
        </p:nvSpPr>
        <p:spPr>
          <a:xfrm>
            <a:off x="794876" y="997508"/>
            <a:ext cx="197881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dirty="0" smtClean="0"/>
              <a:t>hra__</a:t>
            </a:r>
            <a:endParaRPr lang="cs-CZ" sz="4800" dirty="0"/>
          </a:p>
        </p:txBody>
      </p:sp>
      <p:sp>
        <p:nvSpPr>
          <p:cNvPr id="13" name="Obdélník 12"/>
          <p:cNvSpPr/>
          <p:nvPr/>
        </p:nvSpPr>
        <p:spPr>
          <a:xfrm>
            <a:off x="744640" y="2457583"/>
            <a:ext cx="234589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dirty="0" smtClean="0"/>
              <a:t>obra__</a:t>
            </a:r>
            <a:endParaRPr lang="cs-CZ" sz="4800" dirty="0"/>
          </a:p>
        </p:txBody>
      </p:sp>
      <p:sp>
        <p:nvSpPr>
          <p:cNvPr id="14" name="Obdélník 13"/>
          <p:cNvSpPr/>
          <p:nvPr/>
        </p:nvSpPr>
        <p:spPr>
          <a:xfrm>
            <a:off x="1784281" y="905175"/>
            <a:ext cx="6687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d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100411" y="2411416"/>
            <a:ext cx="5982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z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6017925" y="794503"/>
            <a:ext cx="7938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ď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1611663" y="3696707"/>
            <a:ext cx="6783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h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6442211" y="2365250"/>
            <a:ext cx="5004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t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1600034" y="5310847"/>
            <a:ext cx="6351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v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6142959" y="3705687"/>
            <a:ext cx="6687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d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6514214" y="5134960"/>
            <a:ext cx="5950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š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46222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620688"/>
            <a:ext cx="220284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dirty="0" err="1" smtClean="0"/>
              <a:t>mro</a:t>
            </a:r>
            <a:r>
              <a:rPr lang="cs-CZ" sz="4800" dirty="0" smtClean="0"/>
              <a:t>__</a:t>
            </a:r>
            <a:endParaRPr lang="cs-CZ" sz="4800" dirty="0"/>
          </a:p>
        </p:txBody>
      </p:sp>
      <p:pic>
        <p:nvPicPr>
          <p:cNvPr id="3074" name="Picture 2" descr="C:\Users\lukovska\AppData\Local\Microsoft\Windows\Temporary Internet Files\Content.IE5\H46A0I3B\MC90033800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9745" y="188640"/>
            <a:ext cx="1874520" cy="1493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611560" y="2238656"/>
            <a:ext cx="241444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dirty="0" smtClean="0"/>
              <a:t>La__</a:t>
            </a:r>
            <a:r>
              <a:rPr lang="cs-CZ" sz="4800" dirty="0" err="1" smtClean="0"/>
              <a:t>ka</a:t>
            </a:r>
            <a:endParaRPr lang="cs-CZ" sz="4800" dirty="0"/>
          </a:p>
        </p:txBody>
      </p:sp>
      <p:pic>
        <p:nvPicPr>
          <p:cNvPr id="3075" name="Picture 3" descr="C:\Users\lukovska\AppData\Local\Microsoft\Windows\Temporary Internet Files\Content.IE5\H46A0I3B\MC900440670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4845" y="1812315"/>
            <a:ext cx="1299420" cy="1299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621548" y="3501008"/>
            <a:ext cx="197239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dirty="0" err="1" smtClean="0"/>
              <a:t>gra</a:t>
            </a:r>
            <a:r>
              <a:rPr lang="cs-CZ" sz="4800" dirty="0" smtClean="0"/>
              <a:t>__</a:t>
            </a:r>
            <a:endParaRPr lang="cs-CZ" sz="4800" dirty="0"/>
          </a:p>
        </p:txBody>
      </p:sp>
      <p:pic>
        <p:nvPicPr>
          <p:cNvPr id="3076" name="Picture 4" descr="C:\Users\lukovska\AppData\Local\Microsoft\Windows\Temporary Internet Files\Content.IE5\AEWTHKFS\MC900441308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1904" y="3069653"/>
            <a:ext cx="1587624" cy="1587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délník 5"/>
          <p:cNvSpPr/>
          <p:nvPr/>
        </p:nvSpPr>
        <p:spPr>
          <a:xfrm>
            <a:off x="4878790" y="2280738"/>
            <a:ext cx="172996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4800" dirty="0">
                <a:solidFill>
                  <a:prstClr val="black"/>
                </a:solidFill>
              </a:rPr>
              <a:t>ho__</a:t>
            </a:r>
          </a:p>
        </p:txBody>
      </p:sp>
      <p:pic>
        <p:nvPicPr>
          <p:cNvPr id="3077" name="Picture 5" descr="C:\Users\lukovska\AppData\Local\Microsoft\Windows\Temporary Internet Files\Content.IE5\R2S8XZ1W\MC90044051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8751" y="1739552"/>
            <a:ext cx="1030690" cy="1301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/>
          <p:cNvSpPr/>
          <p:nvPr/>
        </p:nvSpPr>
        <p:spPr>
          <a:xfrm>
            <a:off x="4878790" y="764704"/>
            <a:ext cx="178766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dirty="0" err="1" smtClean="0"/>
              <a:t>hři</a:t>
            </a:r>
            <a:r>
              <a:rPr lang="cs-CZ" sz="4800" dirty="0" smtClean="0"/>
              <a:t>__</a:t>
            </a:r>
            <a:endParaRPr lang="cs-CZ" sz="4800" dirty="0"/>
          </a:p>
        </p:txBody>
      </p:sp>
      <p:pic>
        <p:nvPicPr>
          <p:cNvPr id="3078" name="Picture 6" descr="C:\Users\lukovska\AppData\Local\Microsoft\Windows\Temporary Internet Files\Content.IE5\JYDI8E1E\MC90019331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5821" y="449187"/>
            <a:ext cx="1388349" cy="1173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délník 7"/>
          <p:cNvSpPr/>
          <p:nvPr/>
        </p:nvSpPr>
        <p:spPr>
          <a:xfrm>
            <a:off x="4878790" y="3505610"/>
            <a:ext cx="220605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dirty="0" err="1" smtClean="0"/>
              <a:t>řetě</a:t>
            </a:r>
            <a:r>
              <a:rPr lang="cs-CZ" sz="4800" dirty="0" smtClean="0"/>
              <a:t>__</a:t>
            </a:r>
            <a:endParaRPr lang="cs-CZ" sz="4800" dirty="0"/>
          </a:p>
        </p:txBody>
      </p:sp>
      <p:pic>
        <p:nvPicPr>
          <p:cNvPr id="3079" name="Picture 7" descr="C:\Users\lukovska\AppData\Local\Microsoft\Windows\Temporary Internet Files\Content.IE5\R2S8XZ1W\MP900386654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5" y="3111735"/>
            <a:ext cx="1575184" cy="1123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bdélník 8"/>
          <p:cNvSpPr/>
          <p:nvPr/>
        </p:nvSpPr>
        <p:spPr>
          <a:xfrm>
            <a:off x="621548" y="4977827"/>
            <a:ext cx="227818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dirty="0" err="1" smtClean="0"/>
              <a:t>labu</a:t>
            </a:r>
            <a:r>
              <a:rPr lang="cs-CZ" sz="4800" dirty="0" smtClean="0"/>
              <a:t>__</a:t>
            </a:r>
            <a:endParaRPr lang="cs-CZ" sz="4800" dirty="0"/>
          </a:p>
        </p:txBody>
      </p:sp>
      <p:pic>
        <p:nvPicPr>
          <p:cNvPr id="3080" name="Picture 8" descr="C:\Users\lukovska\AppData\Local\Microsoft\Windows\Temporary Internet Files\Content.IE5\RWTW4FUR\MC90033238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1028" y="4551823"/>
            <a:ext cx="1564758" cy="1309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Obdélník 10"/>
          <p:cNvSpPr/>
          <p:nvPr/>
        </p:nvSpPr>
        <p:spPr>
          <a:xfrm>
            <a:off x="4865966" y="4977826"/>
            <a:ext cx="221887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4800" dirty="0" err="1">
                <a:solidFill>
                  <a:prstClr val="black"/>
                </a:solidFill>
              </a:rPr>
              <a:t>slou</a:t>
            </a:r>
            <a:r>
              <a:rPr lang="cs-CZ" sz="4800" dirty="0">
                <a:solidFill>
                  <a:prstClr val="black"/>
                </a:solidFill>
              </a:rPr>
              <a:t>__</a:t>
            </a:r>
          </a:p>
        </p:txBody>
      </p:sp>
      <p:pic>
        <p:nvPicPr>
          <p:cNvPr id="3081" name="Picture 9" descr="C:\Users\lukovska\AppData\Local\Microsoft\Windows\Temporary Internet Files\Content.IE5\CANNM09X\MP900390140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9356" y="4332005"/>
            <a:ext cx="1085906" cy="1522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Obdélník 11"/>
          <p:cNvSpPr/>
          <p:nvPr/>
        </p:nvSpPr>
        <p:spPr>
          <a:xfrm>
            <a:off x="1923746" y="528355"/>
            <a:ext cx="5982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ž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743770" y="710943"/>
            <a:ext cx="6687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b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1429679" y="2156690"/>
            <a:ext cx="7938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ď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612709" y="2228272"/>
            <a:ext cx="10855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ch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1685540" y="3467766"/>
            <a:ext cx="4764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6136208" y="3401800"/>
            <a:ext cx="5982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z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2001905" y="4885494"/>
            <a:ext cx="5068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ť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6100941" y="4930973"/>
            <a:ext cx="6687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p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54132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8" y="980728"/>
            <a:ext cx="255428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dirty="0" err="1" smtClean="0"/>
              <a:t>mrke</a:t>
            </a:r>
            <a:r>
              <a:rPr lang="cs-CZ" sz="4800" dirty="0" smtClean="0"/>
              <a:t>__</a:t>
            </a:r>
            <a:endParaRPr lang="cs-CZ" sz="4800" dirty="0"/>
          </a:p>
        </p:txBody>
      </p:sp>
      <p:pic>
        <p:nvPicPr>
          <p:cNvPr id="4098" name="Picture 2" descr="C:\Users\lukovska\AppData\Local\Microsoft\Windows\Temporary Internet Files\Content.IE5\IY2TO6GK\MC90025083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548680"/>
            <a:ext cx="1991833" cy="1505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728999" y="2276872"/>
            <a:ext cx="256993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dirty="0" smtClean="0"/>
              <a:t>slepý__</a:t>
            </a:r>
            <a:endParaRPr lang="cs-CZ" sz="4800" dirty="0"/>
          </a:p>
        </p:txBody>
      </p:sp>
      <p:sp>
        <p:nvSpPr>
          <p:cNvPr id="4" name="Obdélník 3"/>
          <p:cNvSpPr/>
          <p:nvPr/>
        </p:nvSpPr>
        <p:spPr>
          <a:xfrm>
            <a:off x="765533" y="3648209"/>
            <a:ext cx="198323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dirty="0" smtClean="0"/>
              <a:t>kru__</a:t>
            </a:r>
            <a:endParaRPr lang="cs-CZ" sz="4800" dirty="0"/>
          </a:p>
        </p:txBody>
      </p:sp>
      <p:pic>
        <p:nvPicPr>
          <p:cNvPr id="4099" name="Picture 3" descr="C:\Users\lukovska\AppData\Local\Microsoft\Windows\Temporary Internet Files\Content.IE5\SDKTNFSM\MC90032557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6672" y="2106882"/>
            <a:ext cx="1346990" cy="1000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lukovska\AppData\Local\Microsoft\Windows\Temporary Internet Files\Content.IE5\UFZ0OW5I\MC90041250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82615">
            <a:off x="2748768" y="3107869"/>
            <a:ext cx="1413766" cy="1464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804732" y="5085184"/>
            <a:ext cx="244567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dirty="0" err="1" smtClean="0"/>
              <a:t>obva</a:t>
            </a:r>
            <a:r>
              <a:rPr lang="cs-CZ" sz="4800" dirty="0" smtClean="0"/>
              <a:t>__</a:t>
            </a:r>
            <a:endParaRPr lang="cs-CZ" sz="4800" dirty="0"/>
          </a:p>
        </p:txBody>
      </p:sp>
      <p:pic>
        <p:nvPicPr>
          <p:cNvPr id="4101" name="Picture 5" descr="C:\Users\lukovska\AppData\Local\Microsoft\Windows\Temporary Internet Files\Content.IE5\NZQ7PN3J\MP90032116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2661" y="4521335"/>
            <a:ext cx="1060847" cy="1487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lukovska\AppData\Local\Microsoft\Windows\Temporary Internet Files\Content.IE5\190B71EJ\MP900433143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728331"/>
            <a:ext cx="1625092" cy="1083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délník 5"/>
          <p:cNvSpPr/>
          <p:nvPr/>
        </p:nvSpPr>
        <p:spPr>
          <a:xfrm>
            <a:off x="5364088" y="977783"/>
            <a:ext cx="225895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dirty="0" smtClean="0"/>
              <a:t>kalu__</a:t>
            </a:r>
            <a:endParaRPr lang="cs-CZ" sz="4800" dirty="0"/>
          </a:p>
        </p:txBody>
      </p:sp>
      <p:sp>
        <p:nvSpPr>
          <p:cNvPr id="7" name="Obdélník 6"/>
          <p:cNvSpPr/>
          <p:nvPr/>
        </p:nvSpPr>
        <p:spPr>
          <a:xfrm>
            <a:off x="5400289" y="2276870"/>
            <a:ext cx="228780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dirty="0" err="1" smtClean="0"/>
              <a:t>holu</a:t>
            </a:r>
            <a:r>
              <a:rPr lang="cs-CZ" sz="4800" dirty="0" smtClean="0"/>
              <a:t>__</a:t>
            </a:r>
            <a:endParaRPr lang="cs-CZ" sz="4800" dirty="0"/>
          </a:p>
        </p:txBody>
      </p:sp>
      <p:pic>
        <p:nvPicPr>
          <p:cNvPr id="4106" name="Picture 10" descr="C:\Users\lukovska\AppData\Local\Microsoft\Windows\Temporary Internet Files\Content.IE5\R2S8XZ1W\MC900109261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5910" y="1867554"/>
            <a:ext cx="1184888" cy="1258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délník 7"/>
          <p:cNvSpPr/>
          <p:nvPr/>
        </p:nvSpPr>
        <p:spPr>
          <a:xfrm>
            <a:off x="5400289" y="3604446"/>
            <a:ext cx="193354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dirty="0" err="1"/>
              <a:t>m</a:t>
            </a:r>
            <a:r>
              <a:rPr lang="cs-CZ" sz="4800" dirty="0" err="1" smtClean="0"/>
              <a:t>e</a:t>
            </a:r>
            <a:r>
              <a:rPr lang="cs-CZ" sz="4800" dirty="0" smtClean="0"/>
              <a:t>__</a:t>
            </a:r>
            <a:endParaRPr lang="cs-CZ" sz="4800" dirty="0"/>
          </a:p>
        </p:txBody>
      </p:sp>
      <p:pic>
        <p:nvPicPr>
          <p:cNvPr id="4107" name="Picture 11" descr="C:\Users\lukovska\AppData\Local\Microsoft\Windows\Temporary Internet Files\Content.IE5\AEWTHKFS\MC900234229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3024" y="3189567"/>
            <a:ext cx="1557464" cy="1327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bdélník 8"/>
          <p:cNvSpPr/>
          <p:nvPr/>
        </p:nvSpPr>
        <p:spPr>
          <a:xfrm>
            <a:off x="5421815" y="5085182"/>
            <a:ext cx="165782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dirty="0" err="1"/>
              <a:t>č</a:t>
            </a:r>
            <a:r>
              <a:rPr lang="cs-CZ" sz="4800" dirty="0" err="1" smtClean="0"/>
              <a:t>á</a:t>
            </a:r>
            <a:r>
              <a:rPr lang="cs-CZ" sz="4800" dirty="0" smtClean="0"/>
              <a:t>__</a:t>
            </a:r>
            <a:endParaRPr lang="cs-CZ" sz="4800" dirty="0"/>
          </a:p>
        </p:txBody>
      </p:sp>
      <p:pic>
        <p:nvPicPr>
          <p:cNvPr id="4108" name="Picture 12" descr="C:\Users\lukovska\AppData\Local\Microsoft\Windows\Temporary Internet Files\Content.IE5\NZQ7PN3J\MC900413702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3135" y="4611084"/>
            <a:ext cx="1315219" cy="1397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bdélník 9"/>
          <p:cNvSpPr/>
          <p:nvPr/>
        </p:nvSpPr>
        <p:spPr>
          <a:xfrm>
            <a:off x="2280706" y="931616"/>
            <a:ext cx="6351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v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6644930" y="885450"/>
            <a:ext cx="5982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ž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2320781" y="2230705"/>
            <a:ext cx="5950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š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730864" y="2184539"/>
            <a:ext cx="6687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b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1784859" y="3567532"/>
            <a:ext cx="6783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h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6367060" y="3512113"/>
            <a:ext cx="6687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d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2280706" y="5003804"/>
            <a:ext cx="5982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z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6078274" y="5039015"/>
            <a:ext cx="6687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p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45342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71600" y="908720"/>
            <a:ext cx="61169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/>
              <a:t>zdroj: Microsoft </a:t>
            </a:r>
            <a:r>
              <a:rPr lang="cs-CZ" sz="3200" dirty="0" err="1"/>
              <a:t>office</a:t>
            </a:r>
            <a:r>
              <a:rPr lang="cs-CZ" sz="3200" dirty="0"/>
              <a:t> klipart</a:t>
            </a:r>
          </a:p>
        </p:txBody>
      </p:sp>
    </p:spTree>
    <p:extLst>
      <p:ext uri="{BB962C8B-B14F-4D97-AF65-F5344CB8AC3E}">
        <p14:creationId xmlns:p14="http://schemas.microsoft.com/office/powerpoint/2010/main" val="2737917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TC102455596[[fn=Jaro]]</Template>
  <TotalTime>134</TotalTime>
  <Words>265</Words>
  <Application>Microsoft Office PowerPoint</Application>
  <PresentationFormat>Předvádění na obrazovce (4:3)</PresentationFormat>
  <Paragraphs>97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Spring</vt:lpstr>
      <vt:lpstr>  </vt:lpstr>
      <vt:lpstr>Znělé a neznělé souhlásky s obrázky</vt:lpstr>
      <vt:lpstr>Doplň souhlásky a zdůvodni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Znělé a neznělé souhlásky</dc:title>
  <dc:creator>lukovska</dc:creator>
  <cp:lastModifiedBy>lukovska</cp:lastModifiedBy>
  <cp:revision>16</cp:revision>
  <dcterms:created xsi:type="dcterms:W3CDTF">2012-03-18T17:38:55Z</dcterms:created>
  <dcterms:modified xsi:type="dcterms:W3CDTF">2012-03-22T17:48:33Z</dcterms:modified>
</cp:coreProperties>
</file>