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57" autoAdjust="0"/>
  </p:normalViewPr>
  <p:slideViewPr>
    <p:cSldViewPr>
      <p:cViewPr varScale="1">
        <p:scale>
          <a:sx n="96" d="100"/>
          <a:sy n="96" d="100"/>
        </p:scale>
        <p:origin x="-41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BFE273-47B5-4E23-BB54-5BC305316C8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E0203CF-686C-4FEE-831A-4DAB32E553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3999" y="2060848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24829456"/>
              </p:ext>
            </p:extLst>
          </p:nvPr>
        </p:nvGraphicFramePr>
        <p:xfrm>
          <a:off x="2861810" y="4437112"/>
          <a:ext cx="3726414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20644"/>
                <a:gridCol w="220577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Elektrické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výboje v plynech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6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VY_52_INOVACE_249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941312" y="2996952"/>
            <a:ext cx="52613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/>
              <a:t>Název vzdělávacího materiálu</a:t>
            </a:r>
            <a:endParaRPr lang="cs-CZ" sz="2800" dirty="0"/>
          </a:p>
          <a:p>
            <a:pPr algn="ctr"/>
            <a:r>
              <a:rPr lang="cs-CZ" sz="2800" cap="small" dirty="0" smtClean="0"/>
              <a:t>Blesky, hromy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81765" y="5805264"/>
            <a:ext cx="14075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10791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16. </a:t>
            </a:r>
            <a:r>
              <a:rPr lang="cs-CZ" sz="1400" dirty="0">
                <a:solidFill>
                  <a:schemeClr val="bg1"/>
                </a:solidFill>
              </a:rPr>
              <a:t>5</a:t>
            </a:r>
            <a:r>
              <a:rPr lang="cs-CZ" sz="1400" dirty="0" smtClean="0">
                <a:solidFill>
                  <a:schemeClr val="bg1"/>
                </a:solidFill>
              </a:rPr>
              <a:t>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4224262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 smtClean="0">
                <a:solidFill>
                  <a:schemeClr val="accent1"/>
                </a:solidFill>
              </a:rPr>
              <a:t>-</a:t>
            </a:r>
            <a:r>
              <a:rPr lang="cs-CZ" dirty="0" smtClean="0"/>
              <a:t> - - - - - Á    ELEKTŘINA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3050" y="620688"/>
            <a:ext cx="7307302" cy="2676724"/>
          </a:xfrm>
        </p:spPr>
        <p:txBody>
          <a:bodyPr>
            <a:normAutofit/>
          </a:bodyPr>
          <a:lstStyle/>
          <a:p>
            <a:pPr algn="l"/>
            <a:r>
              <a:rPr lang="cs-CZ" sz="4800" dirty="0" smtClean="0">
                <a:solidFill>
                  <a:srgbClr val="FFFF00"/>
                </a:solidFill>
              </a:rPr>
              <a:t>Jev</a:t>
            </a:r>
            <a:r>
              <a:rPr lang="cs-CZ" sz="2800" dirty="0" smtClean="0"/>
              <a:t> způsobený nashromážděným elektrickým nábojem na povrchu různých těles a předmětů a jejich výměnou při vzájemném kontaktu</a:t>
            </a:r>
          </a:p>
          <a:p>
            <a:pPr algn="l"/>
            <a:endParaRPr lang="cs-CZ" sz="2800" dirty="0"/>
          </a:p>
        </p:txBody>
      </p:sp>
      <p:pic>
        <p:nvPicPr>
          <p:cNvPr id="1028" name="Picture 4" descr="C:\Users\jirinerad\AppData\Local\Microsoft\Windows\Temporary Internet Files\Content.IE5\RFSY565G\MC900232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344" y="4920376"/>
            <a:ext cx="1536700" cy="18621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72310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 </a:t>
            </a:r>
            <a:r>
              <a:rPr lang="cs-CZ" dirty="0" smtClean="0">
                <a:solidFill>
                  <a:schemeClr val="accent1"/>
                </a:solidFill>
              </a:rPr>
              <a:t>- - - </a:t>
            </a:r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931224" cy="1972816"/>
          </a:xfrm>
        </p:spPr>
        <p:txBody>
          <a:bodyPr/>
          <a:lstStyle/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</a:rPr>
              <a:t>Jiskrový výboj</a:t>
            </a:r>
            <a:r>
              <a:rPr lang="cs-CZ" dirty="0" smtClean="0"/>
              <a:t>, který vzniká ve vzduchu</a:t>
            </a:r>
          </a:p>
          <a:p>
            <a:pPr>
              <a:buNone/>
            </a:pPr>
            <a:r>
              <a:rPr lang="cs-CZ" dirty="0" smtClean="0"/>
              <a:t>a je doprovázen jasným světlem a zvukem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jirinerad\AppData\Local\Microsoft\Windows\Temporary Internet Files\Content.IE5\P9QISXBU\MP900442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84984"/>
            <a:ext cx="4320480" cy="33123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267538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 </a:t>
            </a:r>
            <a:r>
              <a:rPr lang="cs-CZ" dirty="0" smtClean="0">
                <a:solidFill>
                  <a:schemeClr val="accent1"/>
                </a:solidFill>
              </a:rPr>
              <a:t>- - </a:t>
            </a: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643192" cy="2260848"/>
          </a:xfrm>
        </p:spPr>
        <p:txBody>
          <a:bodyPr/>
          <a:lstStyle/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</a:rPr>
              <a:t>Silný hluk</a:t>
            </a:r>
            <a:r>
              <a:rPr lang="cs-CZ" dirty="0" smtClean="0"/>
              <a:t>, který vzniká současně </a:t>
            </a:r>
          </a:p>
          <a:p>
            <a:pPr>
              <a:buNone/>
            </a:pPr>
            <a:r>
              <a:rPr lang="cs-CZ" dirty="0" smtClean="0"/>
              <a:t>s bleskem ve vzduchu tím, že se </a:t>
            </a:r>
            <a:r>
              <a:rPr lang="cs-CZ" dirty="0" smtClean="0"/>
              <a:t>zahřeje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na vysokou teplotu a rozpíná se</a:t>
            </a:r>
            <a:endParaRPr lang="cs-CZ" dirty="0"/>
          </a:p>
        </p:txBody>
      </p:sp>
      <p:pic>
        <p:nvPicPr>
          <p:cNvPr id="3074" name="Picture 2" descr="C:\Users\jirinerad\AppData\Local\Microsoft\Windows\Temporary Internet Files\Content.IE5\MGAOWZGT\MC9002510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43618"/>
            <a:ext cx="2999625" cy="26715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36697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S </a:t>
            </a:r>
            <a:r>
              <a:rPr lang="cs-CZ" dirty="0" smtClean="0">
                <a:solidFill>
                  <a:schemeClr val="accent1"/>
                </a:solidFill>
              </a:rPr>
              <a:t>- - - - - - </a:t>
            </a:r>
            <a:r>
              <a:rPr lang="cs-CZ" dirty="0" smtClean="0"/>
              <a:t>Ý     N </a:t>
            </a:r>
            <a:r>
              <a:rPr lang="cs-CZ" dirty="0" smtClean="0">
                <a:solidFill>
                  <a:schemeClr val="accent1"/>
                </a:solidFill>
              </a:rPr>
              <a:t>- - - </a:t>
            </a:r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355160" cy="2044824"/>
          </a:xfrm>
        </p:spPr>
        <p:txBody>
          <a:bodyPr/>
          <a:lstStyle/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Vzniká třením</a:t>
            </a:r>
            <a:r>
              <a:rPr lang="cs-CZ" dirty="0" smtClean="0"/>
              <a:t> těles nebo když </a:t>
            </a:r>
          </a:p>
          <a:p>
            <a:pPr>
              <a:buNone/>
            </a:pPr>
            <a:r>
              <a:rPr lang="cs-CZ" dirty="0" smtClean="0"/>
              <a:t>dva materiály přicházejí do styku</a:t>
            </a:r>
          </a:p>
          <a:p>
            <a:pPr>
              <a:buNone/>
            </a:pPr>
            <a:r>
              <a:rPr lang="cs-CZ" dirty="0" smtClean="0"/>
              <a:t>a opětovně se oddělují.</a:t>
            </a:r>
            <a:endParaRPr lang="cs-CZ" dirty="0"/>
          </a:p>
        </p:txBody>
      </p:sp>
      <p:pic>
        <p:nvPicPr>
          <p:cNvPr id="4098" name="Picture 2" descr="C:\Users\jirinerad\AppData\Local\Microsoft\Windows\Temporary Internet Files\Content.IE5\P9QISXBU\MM90030343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860916"/>
            <a:ext cx="2016224" cy="13429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83144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7041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  </a:t>
            </a:r>
            <a:r>
              <a:rPr lang="cs-CZ" dirty="0" smtClean="0">
                <a:solidFill>
                  <a:srgbClr val="00B050"/>
                </a:solidFill>
              </a:rPr>
              <a:t>-  -  -  -</a:t>
            </a:r>
            <a:r>
              <a:rPr lang="cs-CZ" dirty="0" smtClean="0">
                <a:solidFill>
                  <a:srgbClr val="FFFF00"/>
                </a:solidFill>
              </a:rPr>
              <a:t>  O  se šíří mnohem rychleji jak  Z  </a:t>
            </a:r>
            <a:r>
              <a:rPr lang="cs-CZ" dirty="0" smtClean="0">
                <a:solidFill>
                  <a:srgbClr val="00B050"/>
                </a:solidFill>
              </a:rPr>
              <a:t>-  -  </a:t>
            </a:r>
            <a:r>
              <a:rPr lang="cs-CZ" dirty="0" smtClean="0">
                <a:solidFill>
                  <a:srgbClr val="FFFF00"/>
                </a:solidFill>
              </a:rPr>
              <a:t>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8229600" cy="2448272"/>
          </a:xfrm>
        </p:spPr>
        <p:txBody>
          <a:bodyPr/>
          <a:lstStyle/>
          <a:p>
            <a:r>
              <a:rPr lang="cs-CZ" dirty="0" smtClean="0"/>
              <a:t>Protože, rychlost  s - - - - a  je 300 000 km/s a  rychlost  z - - - u  jen 340 m/s </a:t>
            </a:r>
          </a:p>
          <a:p>
            <a:r>
              <a:rPr lang="cs-CZ" dirty="0" smtClean="0"/>
              <a:t>Proto při bouřce nejdříve zableskne a potom  zahřmí</a:t>
            </a:r>
            <a:endParaRPr lang="cs-CZ" dirty="0"/>
          </a:p>
        </p:txBody>
      </p:sp>
      <p:pic>
        <p:nvPicPr>
          <p:cNvPr id="5122" name="Picture 2" descr="C:\Users\jirinerad\AppData\Local\Microsoft\Windows\Temporary Internet Files\Content.IE5\73CJ47K8\MP900407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77072"/>
            <a:ext cx="3902075" cy="26003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50684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274638"/>
            <a:ext cx="7467600" cy="135416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Mezi zábleskem a hromem uplynulo 10 sekund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32037"/>
            <a:ext cx="4330824" cy="426531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Bouřka  je daleko  asi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550926" indent="-514350">
              <a:buFont typeface="+mj-lt"/>
              <a:buAutoNum type="alphaLcParenR"/>
            </a:pPr>
            <a:r>
              <a:rPr lang="cs-CZ" dirty="0" smtClean="0"/>
              <a:t>3 400 m</a:t>
            </a:r>
          </a:p>
          <a:p>
            <a:pPr marL="550926" indent="-514350">
              <a:buFont typeface="+mj-lt"/>
              <a:buAutoNum type="alphaLcParenR"/>
            </a:pPr>
            <a:r>
              <a:rPr lang="cs-CZ" dirty="0" smtClean="0"/>
              <a:t>10 km</a:t>
            </a:r>
          </a:p>
          <a:p>
            <a:pPr marL="550926" indent="-514350">
              <a:buFont typeface="+mj-lt"/>
              <a:buAutoNum type="alphaLcParenR"/>
            </a:pPr>
            <a:r>
              <a:rPr lang="cs-CZ" dirty="0" smtClean="0"/>
              <a:t>6 600 m</a:t>
            </a:r>
          </a:p>
          <a:p>
            <a:pPr marL="550926" indent="-514350">
              <a:buFont typeface="+mj-lt"/>
              <a:buAutoNum type="alphaLcParenR"/>
            </a:pPr>
            <a:r>
              <a:rPr lang="cs-CZ" dirty="0" smtClean="0"/>
              <a:t>14 km</a:t>
            </a:r>
          </a:p>
          <a:p>
            <a:pPr marL="550926" indent="-514350">
              <a:buFont typeface="+mj-lt"/>
              <a:buAutoNum type="alphaLcParenR"/>
            </a:pPr>
            <a:r>
              <a:rPr lang="cs-CZ" dirty="0" smtClean="0"/>
              <a:t>8 600 m</a:t>
            </a:r>
            <a:endParaRPr lang="cs-CZ" dirty="0"/>
          </a:p>
        </p:txBody>
      </p:sp>
      <p:pic>
        <p:nvPicPr>
          <p:cNvPr id="6146" name="Picture 2" descr="C:\Users\jirinerad\AppData\Local\Microsoft\Windows\Temporary Internet Files\Content.IE5\MGAOWZGT\MC9004040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29000"/>
            <a:ext cx="2452214" cy="21207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28251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8396793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 Soutěž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6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 - </a:t>
            </a:r>
            <a:r>
              <a:rPr lang="cs-CZ" dirty="0" smtClean="0">
                <a:solidFill>
                  <a:schemeClr val="bg1"/>
                </a:solidFill>
              </a:rPr>
              <a:t>klipart – www.office.</a:t>
            </a:r>
            <a:r>
              <a:rPr lang="cs-CZ" smtClean="0">
                <a:solidFill>
                  <a:schemeClr val="bg1"/>
                </a:solidFill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3381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92</TotalTime>
  <Words>244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Snímek 1</vt:lpstr>
      <vt:lpstr>  S - - - - - - Á    ELEKTŘINA    </vt:lpstr>
      <vt:lpstr>B - - - K</vt:lpstr>
      <vt:lpstr>H - - M</vt:lpstr>
      <vt:lpstr>          S - - - - - - Ý     N - - - J</vt:lpstr>
      <vt:lpstr>S  -  -  -  -  O  se šíří mnohem rychleji jak  Z  -  -  K</vt:lpstr>
      <vt:lpstr>Mezi zábleskem a hromem uplynulo 10 sekund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12</cp:revision>
  <dcterms:created xsi:type="dcterms:W3CDTF">2012-12-12T16:37:51Z</dcterms:created>
  <dcterms:modified xsi:type="dcterms:W3CDTF">2013-12-28T14:22:14Z</dcterms:modified>
</cp:coreProperties>
</file>