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49FF140D-3A6D-4055-8F6E-3C257620CC0E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B9FA3EDC-7EB6-41B4-9903-76A3B532C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6336704" cy="120724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1916832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solidFill>
                  <a:schemeClr val="bg1">
                    <a:lumMod val="65000"/>
                    <a:lumOff val="35000"/>
                  </a:schemeClr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solidFill>
                  <a:schemeClr val="bg1">
                    <a:lumMod val="65000"/>
                    <a:lumOff val="35000"/>
                  </a:schemeClr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46052309"/>
              </p:ext>
            </p:extLst>
          </p:nvPr>
        </p:nvGraphicFramePr>
        <p:xfrm>
          <a:off x="1907704" y="4509120"/>
          <a:ext cx="3420380" cy="14575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Gravitace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 na Zemi a na Měsíci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6.ročník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VY_52_INOVACE_251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79513" y="2924944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Je stejná gravitace na zemi i na měsíci?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5445224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5877272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dirty="0" smtClean="0">
                <a:solidFill>
                  <a:schemeClr val="bg1"/>
                </a:solidFill>
              </a:rPr>
              <a:t>21. </a:t>
            </a:r>
            <a:r>
              <a:rPr lang="cs-CZ" sz="1400" dirty="0">
                <a:solidFill>
                  <a:schemeClr val="bg1"/>
                </a:solidFill>
              </a:rPr>
              <a:t>3</a:t>
            </a:r>
            <a:r>
              <a:rPr lang="cs-CZ" sz="1400" dirty="0" smtClean="0">
                <a:solidFill>
                  <a:schemeClr val="bg1"/>
                </a:solidFill>
              </a:rPr>
              <a:t>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291363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348880"/>
            <a:ext cx="2390801" cy="36541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Značka </a:t>
            </a:r>
          </a:p>
          <a:p>
            <a:pPr>
              <a:buNone/>
            </a:pPr>
            <a:endParaRPr lang="cs-CZ" sz="2800" dirty="0" smtClean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F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err="1" smtClean="0"/>
              <a:t>Fg</a:t>
            </a:r>
            <a:endParaRPr lang="cs-CZ" sz="2800" dirty="0" smtClean="0"/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err="1" smtClean="0"/>
              <a:t>fg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Gravitační  síla</a:t>
            </a:r>
            <a:endParaRPr lang="cs-CZ" dirty="0"/>
          </a:p>
        </p:txBody>
      </p:sp>
      <p:pic>
        <p:nvPicPr>
          <p:cNvPr id="1026" name="Picture 2" descr="C:\Users\jirinerad\AppData\Local\Microsoft\Windows\Temporary Internet Files\Content.IE5\73CJ47K8\MC900301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12976"/>
            <a:ext cx="2388641" cy="23886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61463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564904"/>
            <a:ext cx="3528392" cy="2862057"/>
          </a:xfrm>
        </p:spPr>
        <p:txBody>
          <a:bodyPr>
            <a:noAutofit/>
          </a:bodyPr>
          <a:lstStyle/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Koňská  síla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Newton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kilo Newton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základní jednotka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irinerad\AppData\Local\Microsoft\Windows\Temporary Internet Files\Content.IE5\73CJ47K8\MC9001979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38375"/>
            <a:ext cx="2212727" cy="4186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14981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3960440" cy="2718041"/>
          </a:xfrm>
        </p:spPr>
        <p:txBody>
          <a:bodyPr>
            <a:noAutofit/>
          </a:bodyPr>
          <a:lstStyle/>
          <a:p>
            <a:pPr marL="502920" indent="-457200">
              <a:buFont typeface="+mj-lt"/>
              <a:buAutoNum type="alphaUcPeriod"/>
            </a:pPr>
            <a:r>
              <a:rPr lang="cs-CZ" sz="2800" dirty="0" err="1" smtClean="0"/>
              <a:t>kN</a:t>
            </a:r>
            <a:r>
              <a:rPr lang="cs-CZ" sz="2800" dirty="0" smtClean="0"/>
              <a:t>    MN    GN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err="1" smtClean="0"/>
              <a:t>mN</a:t>
            </a:r>
            <a:r>
              <a:rPr lang="cs-CZ" sz="2800" dirty="0" smtClean="0"/>
              <a:t>    GN     </a:t>
            </a:r>
            <a:r>
              <a:rPr lang="cs-CZ" sz="2800" dirty="0" err="1" smtClean="0"/>
              <a:t>kN</a:t>
            </a:r>
            <a:endParaRPr lang="cs-CZ" sz="2800" dirty="0" smtClean="0"/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err="1" smtClean="0"/>
              <a:t>pN</a:t>
            </a:r>
            <a:r>
              <a:rPr lang="cs-CZ" sz="2800" dirty="0" smtClean="0"/>
              <a:t>      </a:t>
            </a:r>
            <a:r>
              <a:rPr lang="cs-CZ" sz="2800" dirty="0" err="1" smtClean="0"/>
              <a:t>kN</a:t>
            </a:r>
            <a:r>
              <a:rPr lang="cs-CZ" sz="2800" dirty="0" smtClean="0"/>
              <a:t>     GN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Větší Jednotky jak Newton - násobky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jirinerad\AppData\Local\Microsoft\Windows\Temporary Internet Files\Content.IE5\MGAOWZGT\MC900379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00" y="2089150"/>
            <a:ext cx="2101304" cy="3080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850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492896"/>
            <a:ext cx="4046985" cy="3150089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p N    m N     </a:t>
            </a:r>
            <a:r>
              <a:rPr lang="cs-CZ" sz="2800" dirty="0" err="1" smtClean="0"/>
              <a:t>n</a:t>
            </a:r>
            <a:r>
              <a:rPr lang="cs-CZ" sz="2800" dirty="0" smtClean="0"/>
              <a:t> </a:t>
            </a:r>
            <a:r>
              <a:rPr lang="cs-CZ" sz="2800" dirty="0" err="1" smtClean="0"/>
              <a:t>N</a:t>
            </a:r>
            <a:endParaRPr lang="cs-CZ" sz="2800" dirty="0" smtClean="0"/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m N     </a:t>
            </a:r>
            <a:r>
              <a:rPr lang="cs-CZ" sz="2800" dirty="0" err="1" smtClean="0"/>
              <a:t>N</a:t>
            </a:r>
            <a:r>
              <a:rPr lang="cs-CZ" sz="2800" dirty="0" smtClean="0"/>
              <a:t>       M N 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p N      k N    m N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Menší  jednotky  jak  Newton - násobky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jirinerad\AppData\Local\Microsoft\Windows\Temporary Internet Files\Content.IE5\RFSY565G\MC90041330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3839122" cy="2520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91888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492896"/>
            <a:ext cx="2376264" cy="2622671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84 N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8,4 N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840 N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Aleš váží 84 kg</a:t>
            </a:r>
            <a:r>
              <a:rPr lang="cs-CZ" dirty="0" smtClean="0"/>
              <a:t>. Jaká gravitační síla přitahuje Aleše k zemskému jádru? </a:t>
            </a:r>
            <a:endParaRPr lang="cs-CZ" dirty="0"/>
          </a:p>
        </p:txBody>
      </p:sp>
      <p:pic>
        <p:nvPicPr>
          <p:cNvPr id="5122" name="Picture 2" descr="C:\Users\jirinerad\AppData\Local\Microsoft\Windows\Temporary Internet Files\Content.IE5\MGAOWZGT\MP9004331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20888"/>
            <a:ext cx="3168352" cy="32495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0784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348880"/>
            <a:ext cx="2827040" cy="2833722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84 kg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14 kg</a:t>
            </a:r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42 kg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Kolik by vážil Aleš na Měsíci?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jirinerad\AppData\Local\Microsoft\Windows\Temporary Internet Files\Content.IE5\RFSY565G\MC9004447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88840"/>
            <a:ext cx="3878263" cy="4248137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irinerad\AppData\Local\Microsoft\Windows\Temporary Internet Files\Content.IE5\P9QISXBU\MP90043307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88840"/>
            <a:ext cx="4176464" cy="433995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43274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80928"/>
            <a:ext cx="2678833" cy="2790049"/>
          </a:xfrm>
        </p:spPr>
        <p:txBody>
          <a:bodyPr>
            <a:normAutofit/>
          </a:bodyPr>
          <a:lstStyle/>
          <a:p>
            <a:pPr marL="560070" indent="-514350">
              <a:buFont typeface="+mj-lt"/>
              <a:buAutoNum type="alphaUcPeriod"/>
            </a:pPr>
            <a:r>
              <a:rPr lang="cs-CZ" sz="2800" dirty="0" smtClean="0"/>
              <a:t>14 N</a:t>
            </a:r>
          </a:p>
          <a:p>
            <a:pPr marL="560070" indent="-514350">
              <a:buFont typeface="+mj-lt"/>
              <a:buAutoNum type="alphaUcPeriod"/>
            </a:pPr>
            <a:endParaRPr lang="cs-CZ" sz="2800" dirty="0"/>
          </a:p>
          <a:p>
            <a:pPr marL="560070" indent="-514350">
              <a:buFont typeface="+mj-lt"/>
              <a:buAutoNum type="alphaUcPeriod"/>
            </a:pPr>
            <a:r>
              <a:rPr lang="cs-CZ" sz="2800" dirty="0" smtClean="0"/>
              <a:t>840 N</a:t>
            </a:r>
          </a:p>
          <a:p>
            <a:pPr marL="560070" indent="-514350">
              <a:buFont typeface="+mj-lt"/>
              <a:buAutoNum type="alphaUcPeriod"/>
            </a:pPr>
            <a:endParaRPr lang="cs-CZ" sz="2800" dirty="0"/>
          </a:p>
          <a:p>
            <a:pPr marL="560070" indent="-514350">
              <a:buFont typeface="+mj-lt"/>
              <a:buAutoNum type="alphaUcPeriod"/>
            </a:pPr>
            <a:r>
              <a:rPr lang="cs-CZ" sz="2800" dirty="0" smtClean="0"/>
              <a:t>0 N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Jak velká gravitační síla působí na  měsíci na </a:t>
            </a:r>
            <a:r>
              <a:rPr lang="cs-CZ" dirty="0" err="1" smtClean="0">
                <a:solidFill>
                  <a:srgbClr val="FF0000"/>
                </a:solidFill>
              </a:rPr>
              <a:t>aleše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jirinerad\AppData\Local\Microsoft\Windows\Temporary Internet Files\Content.IE5\P9QISXBU\MP900433076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88840"/>
            <a:ext cx="4176464" cy="433995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4371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48880"/>
            <a:ext cx="3456384" cy="257402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16,3 MN =   N</a:t>
            </a:r>
          </a:p>
          <a:p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16 300</a:t>
            </a:r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1 630 000</a:t>
            </a:r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16 300 000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Jak velká je síla 16,3 </a:t>
            </a:r>
            <a:r>
              <a:rPr lang="cs-CZ" dirty="0" err="1" smtClean="0">
                <a:solidFill>
                  <a:srgbClr val="FF0000"/>
                </a:solidFill>
              </a:rPr>
              <a:t>meganewtonů</a:t>
            </a:r>
            <a:r>
              <a:rPr lang="cs-CZ" dirty="0" smtClean="0">
                <a:solidFill>
                  <a:srgbClr val="FF0000"/>
                </a:solidFill>
              </a:rPr>
              <a:t> převedena na Newtony?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194" name="Picture 2" descr="C:\Users\jirinerad\AppData\Local\Microsoft\Windows\Temporary Internet Files\Content.IE5\73CJ47K8\MP9004465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348880"/>
            <a:ext cx="4145824" cy="295232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46574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3182889" cy="2934065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0,01858 </a:t>
            </a:r>
            <a:r>
              <a:rPr lang="cs-CZ" sz="2800" dirty="0" err="1" smtClean="0"/>
              <a:t>kN</a:t>
            </a:r>
            <a:endParaRPr lang="cs-CZ" sz="2800" dirty="0" smtClean="0"/>
          </a:p>
          <a:p>
            <a:pPr marL="45720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0,01588 </a:t>
            </a:r>
            <a:r>
              <a:rPr lang="cs-CZ" sz="2800" dirty="0" err="1" smtClean="0"/>
              <a:t>kN</a:t>
            </a:r>
            <a:endParaRPr lang="cs-CZ" sz="2800" dirty="0" smtClean="0"/>
          </a:p>
          <a:p>
            <a:pPr marL="502920" indent="-457200">
              <a:buFont typeface="+mj-lt"/>
              <a:buAutoNum type="alphaUcPeriod"/>
            </a:pPr>
            <a:endParaRPr lang="cs-CZ" sz="2800" dirty="0"/>
          </a:p>
          <a:p>
            <a:pPr marL="502920" indent="-457200">
              <a:buFont typeface="+mj-lt"/>
              <a:buAutoNum type="alphaUcPeriod"/>
            </a:pPr>
            <a:r>
              <a:rPr lang="cs-CZ" sz="2800" dirty="0" smtClean="0"/>
              <a:t>18 580 </a:t>
            </a:r>
            <a:r>
              <a:rPr lang="cs-CZ" sz="2800" dirty="0" err="1" smtClean="0"/>
              <a:t>kN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18,58 N =      KN 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218" name="Picture 2" descr="C:\Users\jirinerad\AppData\Local\Microsoft\Windows\Temporary Internet Files\Content.IE5\MGAOWZGT\MP9004387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44824"/>
            <a:ext cx="4876800" cy="457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95141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12130752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360204"/>
                <a:gridCol w="3648236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 Point 2010 ( .</a:t>
                      </a:r>
                      <a:r>
                        <a:rPr lang="cs-CZ" sz="1400" b="0" dirty="0" err="1">
                          <a:solidFill>
                            <a:schemeClr val="tx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Soutěž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obrazovek: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9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tabule, počítačová učebna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Zdroje textů a obrázků </a:t>
            </a:r>
            <a:r>
              <a:rPr lang="cs-CZ" dirty="0" smtClean="0"/>
              <a:t>– klipart –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186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107</TotalTime>
  <Words>228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Mřížka</vt:lpstr>
      <vt:lpstr>Snímek 1</vt:lpstr>
      <vt:lpstr>Gravitační  síla</vt:lpstr>
      <vt:lpstr> základní jednotka</vt:lpstr>
      <vt:lpstr>Větší Jednotky jak Newton - násobky</vt:lpstr>
      <vt:lpstr>Menší  jednotky  jak  Newton - násobky</vt:lpstr>
      <vt:lpstr>Aleš váží 84 kg. Jaká gravitační síla přitahuje Aleše k zemskému jádru? </vt:lpstr>
      <vt:lpstr>Kolik by vážil Aleš na Měsíci?</vt:lpstr>
      <vt:lpstr>Jak velká gravitační síla působí na  měsíci na aleše?</vt:lpstr>
      <vt:lpstr>Jak velká je síla 16,3 meganewtonů převedena na Newtony?</vt:lpstr>
      <vt:lpstr>18,58 N =      KN ?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11</cp:revision>
  <dcterms:created xsi:type="dcterms:W3CDTF">2012-12-13T15:25:14Z</dcterms:created>
  <dcterms:modified xsi:type="dcterms:W3CDTF">2013-12-28T14:04:47Z</dcterms:modified>
</cp:coreProperties>
</file>