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59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5DC2032-1F04-4F95-A57C-60943A9D49A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B8DE5D6-E1A7-44B7-A1AA-60DCAF5ED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53999" y="2060848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77956631"/>
              </p:ext>
            </p:extLst>
          </p:nvPr>
        </p:nvGraphicFramePr>
        <p:xfrm>
          <a:off x="2861810" y="4581128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Hmotnost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těles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VY_52_INOVACE_250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003027" y="2996952"/>
            <a:ext cx="513794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Název vzdělávacího materiálu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cap="small" dirty="0" smtClean="0">
                <a:solidFill>
                  <a:schemeClr val="bg1"/>
                </a:solidFill>
              </a:rPr>
              <a:t>Znáte správné odpovědi?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64004" y="5805264"/>
            <a:ext cx="14430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9925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2. 11. 2011</a:t>
            </a:r>
          </a:p>
        </p:txBody>
      </p:sp>
    </p:spTree>
    <p:extLst>
      <p:ext uri="{BB962C8B-B14F-4D97-AF65-F5344CB8AC3E}">
        <p14:creationId xmlns="" xmlns:p14="http://schemas.microsoft.com/office/powerpoint/2010/main" val="531431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852936"/>
            <a:ext cx="8229600" cy="964704"/>
          </a:xfrm>
        </p:spPr>
        <p:txBody>
          <a:bodyPr/>
          <a:lstStyle/>
          <a:p>
            <a:r>
              <a:rPr lang="cs-CZ" dirty="0" smtClean="0"/>
              <a:t>HMOTNOST  TĚLES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293096"/>
            <a:ext cx="6400800" cy="1296144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Značka: </a:t>
            </a:r>
            <a:r>
              <a:rPr lang="cs-CZ" dirty="0" smtClean="0"/>
              <a:t>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Jednotky:</a:t>
            </a:r>
            <a:r>
              <a:rPr lang="cs-CZ" dirty="0" smtClean="0"/>
              <a:t> mg, dkg, g, kg, q, t</a:t>
            </a:r>
            <a:endParaRPr lang="cs-CZ" dirty="0"/>
          </a:p>
        </p:txBody>
      </p:sp>
      <p:pic>
        <p:nvPicPr>
          <p:cNvPr id="1028" name="Picture 4" descr="C:\Users\jirinerad\AppData\Local\Microsoft\Windows\Temporary Internet Files\Content.IE5\MGAOWZGT\MC900287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4664"/>
            <a:ext cx="1771650" cy="24066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64437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 Základní  jednotkou  hmotnosti 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564904"/>
            <a:ext cx="3250704" cy="3629000"/>
          </a:xfrm>
        </p:spPr>
        <p:txBody>
          <a:bodyPr>
            <a:normAutofit/>
          </a:bodyPr>
          <a:lstStyle/>
          <a:p>
            <a:pPr marL="651510" indent="-514350">
              <a:buSzPct val="100000"/>
              <a:buFont typeface="+mj-lt"/>
              <a:buAutoNum type="alphaUcPeriod"/>
            </a:pPr>
            <a:r>
              <a:rPr lang="cs-CZ" dirty="0" smtClean="0"/>
              <a:t>gram</a:t>
            </a:r>
          </a:p>
          <a:p>
            <a:pPr marL="651510" indent="-514350">
              <a:buSzPct val="100000"/>
              <a:buFont typeface="+mj-lt"/>
              <a:buAutoNum type="alphaUcPeriod"/>
            </a:pPr>
            <a:endParaRPr lang="cs-CZ" dirty="0"/>
          </a:p>
          <a:p>
            <a:pPr marL="651510" indent="-514350">
              <a:buSzPct val="100000"/>
              <a:buFont typeface="+mj-lt"/>
              <a:buAutoNum type="alphaUcPeriod"/>
            </a:pPr>
            <a:r>
              <a:rPr lang="cs-CZ" dirty="0" smtClean="0"/>
              <a:t>kilogram</a:t>
            </a:r>
          </a:p>
          <a:p>
            <a:pPr marL="651510" indent="-514350">
              <a:buSzPct val="100000"/>
              <a:buFont typeface="+mj-lt"/>
              <a:buAutoNum type="alphaUcPeriod"/>
            </a:pPr>
            <a:endParaRPr lang="cs-CZ" dirty="0"/>
          </a:p>
          <a:p>
            <a:pPr marL="651510" indent="-514350">
              <a:buSzPct val="100000"/>
              <a:buFont typeface="+mj-lt"/>
              <a:buAutoNum type="alphaUcPeriod"/>
            </a:pPr>
            <a:r>
              <a:rPr lang="cs-CZ" dirty="0" smtClean="0"/>
              <a:t>tuna</a:t>
            </a:r>
            <a:endParaRPr lang="cs-CZ" dirty="0"/>
          </a:p>
        </p:txBody>
      </p:sp>
      <p:pic>
        <p:nvPicPr>
          <p:cNvPr id="2050" name="Picture 2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08920"/>
            <a:ext cx="2808312" cy="23654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54270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2. Správně převeďte:  65g =    mg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492896"/>
            <a:ext cx="4186808" cy="3412976"/>
          </a:xfrm>
        </p:spPr>
        <p:txBody>
          <a:bodyPr/>
          <a:lstStyle/>
          <a:p>
            <a:pPr marL="651510" indent="-514350">
              <a:buClr>
                <a:srgbClr val="FFFF00"/>
              </a:buClr>
              <a:buSzPct val="100000"/>
              <a:buFont typeface="+mj-lt"/>
              <a:buAutoNum type="alphaUcPeriod"/>
            </a:pPr>
            <a:r>
              <a:rPr lang="cs-CZ" dirty="0" smtClean="0"/>
              <a:t>650 mg</a:t>
            </a:r>
          </a:p>
          <a:p>
            <a:pPr marL="651510" indent="-514350">
              <a:buSzPct val="100000"/>
              <a:buFont typeface="+mj-lt"/>
              <a:buAutoNum type="alphaUcPeriod"/>
            </a:pPr>
            <a:endParaRPr lang="cs-CZ" dirty="0"/>
          </a:p>
          <a:p>
            <a:pPr marL="651510" indent="-514350">
              <a:buClr>
                <a:srgbClr val="FFFF00"/>
              </a:buClr>
              <a:buSzPct val="100000"/>
              <a:buFont typeface="+mj-lt"/>
              <a:buAutoNum type="alphaUcPeriod"/>
            </a:pPr>
            <a:r>
              <a:rPr lang="cs-CZ" dirty="0" smtClean="0"/>
              <a:t>0,650 mg</a:t>
            </a:r>
          </a:p>
          <a:p>
            <a:pPr marL="651510" indent="-514350">
              <a:buSzPct val="100000"/>
              <a:buFont typeface="+mj-lt"/>
              <a:buAutoNum type="alphaUcPeriod"/>
            </a:pPr>
            <a:endParaRPr lang="cs-CZ" dirty="0"/>
          </a:p>
          <a:p>
            <a:pPr marL="651510" indent="-514350">
              <a:buClr>
                <a:srgbClr val="FFFF00"/>
              </a:buClr>
              <a:buSzPct val="100000"/>
              <a:buFont typeface="+mj-lt"/>
              <a:buAutoNum type="alphaUcPeriod"/>
            </a:pPr>
            <a:r>
              <a:rPr lang="cs-CZ" dirty="0" smtClean="0"/>
              <a:t>65 000 mg</a:t>
            </a:r>
            <a:endParaRPr lang="cs-CZ" dirty="0"/>
          </a:p>
        </p:txBody>
      </p:sp>
      <p:pic>
        <p:nvPicPr>
          <p:cNvPr id="3074" name="Picture 2" descr="C:\Users\jirinerad\AppData\Local\Microsoft\Windows\Temporary Internet Files\Content.IE5\P9QISXBU\MC900440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2402061" cy="37293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92869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Petr vážil 76 kg. Kolik je to q?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76872"/>
            <a:ext cx="2746648" cy="362900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</a:t>
            </a:r>
            <a:r>
              <a:rPr lang="cs-CZ" dirty="0" smtClean="0"/>
              <a:t> – 7,6 q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B </a:t>
            </a:r>
            <a:r>
              <a:rPr lang="cs-CZ" dirty="0" smtClean="0"/>
              <a:t>– 0,76 q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C </a:t>
            </a:r>
            <a:r>
              <a:rPr lang="cs-CZ" dirty="0" smtClean="0"/>
              <a:t>– 0,076 q</a:t>
            </a:r>
            <a:endParaRPr lang="cs-CZ" dirty="0"/>
          </a:p>
        </p:txBody>
      </p:sp>
      <p:pic>
        <p:nvPicPr>
          <p:cNvPr id="4098" name="Picture 2" descr="C:\Users\jirinerad\AppData\Local\Microsoft\Windows\Temporary Internet Files\Content.IE5\73CJ47K8\MP900400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72816"/>
            <a:ext cx="2678906" cy="40173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47660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4. Na rovnoramenné váhy jsme vyvážili 200 g, 100 g, 50 g, 20 g, 5 g, 500 mg, 100 mg, 10 mg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360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Jaká byla na váhách hmotnost v gramech?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</a:t>
            </a:r>
            <a:r>
              <a:rPr lang="cs-CZ" dirty="0" smtClean="0"/>
              <a:t> – 375, 610 g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B</a:t>
            </a:r>
            <a:r>
              <a:rPr lang="cs-CZ" dirty="0" smtClean="0"/>
              <a:t> – 985 g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C</a:t>
            </a:r>
            <a:r>
              <a:rPr lang="cs-CZ" dirty="0" smtClean="0"/>
              <a:t> – 375,700 g</a:t>
            </a:r>
            <a:endParaRPr lang="cs-CZ" dirty="0"/>
          </a:p>
        </p:txBody>
      </p:sp>
      <p:pic>
        <p:nvPicPr>
          <p:cNvPr id="5122" name="Picture 2" descr="C:\Users\jirinerad\AppData\Local\Microsoft\Windows\Temporary Internet Files\Content.IE5\MGAOWZGT\MC9004448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004472" cy="27363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4787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5. Seřaďte jednotky hmotnosti vzestupně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3754760" cy="341297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A.</a:t>
            </a:r>
            <a:r>
              <a:rPr lang="cs-CZ" dirty="0" smtClean="0"/>
              <a:t> mg – q – kg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B.</a:t>
            </a:r>
            <a:r>
              <a:rPr lang="cs-CZ" dirty="0" smtClean="0"/>
              <a:t> g – q – t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C.</a:t>
            </a:r>
            <a:r>
              <a:rPr lang="cs-CZ" dirty="0" smtClean="0"/>
              <a:t> kg – q – mg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42559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6. Jaký typ vah je na obrázku?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564904"/>
            <a:ext cx="3898776" cy="334096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</a:t>
            </a:r>
            <a:r>
              <a:rPr lang="cs-CZ" dirty="0" smtClean="0"/>
              <a:t> – rovnoramenné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B</a:t>
            </a:r>
            <a:r>
              <a:rPr lang="cs-CZ" dirty="0" smtClean="0"/>
              <a:t> – dynamické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C </a:t>
            </a:r>
            <a:r>
              <a:rPr lang="cs-CZ" dirty="0" smtClean="0"/>
              <a:t>– statické </a:t>
            </a:r>
            <a:endParaRPr lang="cs-CZ" dirty="0"/>
          </a:p>
        </p:txBody>
      </p:sp>
      <p:pic>
        <p:nvPicPr>
          <p:cNvPr id="6147" name="Picture 3" descr="C:\Users\jirinerad\AppData\Local\Microsoft\Windows\Temporary Internet Files\Content.IE5\73CJ47K8\MP9004092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20888"/>
            <a:ext cx="2924944" cy="3168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50807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7. Převeďte údaj na váze v kilogramech na tuny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204864"/>
            <a:ext cx="3034680" cy="334096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</a:t>
            </a:r>
            <a:r>
              <a:rPr lang="cs-CZ" dirty="0" smtClean="0"/>
              <a:t> – 1,37  t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B </a:t>
            </a:r>
            <a:r>
              <a:rPr lang="cs-CZ" dirty="0" smtClean="0"/>
              <a:t>– 13,7  t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C</a:t>
            </a:r>
            <a:r>
              <a:rPr lang="cs-CZ" dirty="0" smtClean="0"/>
              <a:t> – 0,137  t</a:t>
            </a:r>
            <a:endParaRPr lang="cs-CZ" dirty="0"/>
          </a:p>
        </p:txBody>
      </p:sp>
      <p:pic>
        <p:nvPicPr>
          <p:cNvPr id="7171" name="Picture 3" descr="C:\Users\jirinerad\AppData\Local\Microsoft\Windows\Temporary Internet Files\Content.IE5\MGAOWZGT\MP9003905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688" y="2465388"/>
            <a:ext cx="3657600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6077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8. Jablka vážila 1,25 kg</a:t>
            </a:r>
            <a:br>
              <a:rPr lang="cs-CZ" dirty="0" smtClean="0"/>
            </a:br>
            <a:r>
              <a:rPr lang="cs-CZ" dirty="0" smtClean="0"/>
              <a:t>Kolik je to mg?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204864"/>
            <a:ext cx="4546848" cy="362900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A.</a:t>
            </a:r>
            <a:r>
              <a:rPr lang="cs-CZ" dirty="0" smtClean="0"/>
              <a:t>  1 250 000 mg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B.</a:t>
            </a:r>
            <a:r>
              <a:rPr lang="cs-CZ" dirty="0" smtClean="0"/>
              <a:t>  125 000 mg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C.</a:t>
            </a:r>
            <a:r>
              <a:rPr lang="cs-CZ" dirty="0" smtClean="0"/>
              <a:t>  125 mg</a:t>
            </a:r>
            <a:endParaRPr lang="cs-CZ" dirty="0"/>
          </a:p>
        </p:txBody>
      </p:sp>
      <p:pic>
        <p:nvPicPr>
          <p:cNvPr id="8194" name="Picture 2" descr="C:\Users\jirinerad\AppData\Local\Microsoft\Windows\Temporary Internet Files\Content.IE5\MGAOWZGT\MC900290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2401888"/>
            <a:ext cx="2289820" cy="34303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2843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B</a:t>
            </a:r>
          </a:p>
          <a:p>
            <a:r>
              <a:rPr lang="cs-CZ" dirty="0" smtClean="0"/>
              <a:t>2. C                        </a:t>
            </a:r>
          </a:p>
          <a:p>
            <a:r>
              <a:rPr lang="cs-CZ" dirty="0" smtClean="0"/>
              <a:t>3. B</a:t>
            </a:r>
          </a:p>
          <a:p>
            <a:r>
              <a:rPr lang="cs-CZ" dirty="0" smtClean="0"/>
              <a:t>4. A</a:t>
            </a:r>
          </a:p>
          <a:p>
            <a:r>
              <a:rPr lang="cs-CZ" dirty="0" smtClean="0"/>
              <a:t>5. B</a:t>
            </a:r>
          </a:p>
          <a:p>
            <a:r>
              <a:rPr lang="cs-CZ" dirty="0" smtClean="0"/>
              <a:t>6. A</a:t>
            </a:r>
          </a:p>
          <a:p>
            <a:r>
              <a:rPr lang="cs-CZ" dirty="0" smtClean="0"/>
              <a:t>7. C</a:t>
            </a:r>
          </a:p>
          <a:p>
            <a:r>
              <a:rPr lang="cs-CZ" dirty="0" smtClean="0"/>
              <a:t>8. A</a:t>
            </a:r>
          </a:p>
          <a:p>
            <a:pPr marL="137160" indent="0">
              <a:buNone/>
            </a:pPr>
            <a:endParaRPr lang="cs-CZ" dirty="0"/>
          </a:p>
        </p:txBody>
      </p:sp>
      <p:pic>
        <p:nvPicPr>
          <p:cNvPr id="9218" name="Picture 2" descr="C:\Users\jirinerad\AppData\Local\Microsoft\Windows\Temporary Internet Files\Content.IE5\RFSY565G\MC900332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809" y="3095624"/>
            <a:ext cx="3238829" cy="18455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3527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49050239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Test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obrazovek: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</a:rPr>
                        <a:t> 10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práce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 - </a:t>
            </a:r>
            <a:r>
              <a:rPr lang="cs-CZ" dirty="0" smtClean="0">
                <a:solidFill>
                  <a:schemeClr val="bg1"/>
                </a:solidFill>
                <a:latin typeface="Century Gothic" pitchFamily="34" charset="0"/>
              </a:rPr>
              <a:t>klipart: www.office,</a:t>
            </a:r>
            <a:r>
              <a:rPr lang="cs-CZ" dirty="0" err="1" smtClean="0">
                <a:solidFill>
                  <a:schemeClr val="bg1"/>
                </a:solidFill>
                <a:latin typeface="Century Gothic" pitchFamily="34" charset="0"/>
              </a:rPr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46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78</TotalTime>
  <Words>316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Snímek 1</vt:lpstr>
      <vt:lpstr>HMOTNOST  TĚLES </vt:lpstr>
      <vt:lpstr>1. Základní  jednotkou  hmotnosti  je</vt:lpstr>
      <vt:lpstr>2. Správně převeďte:  65g =    mg </vt:lpstr>
      <vt:lpstr>3. Petr vážil 76 kg. Kolik je to q?</vt:lpstr>
      <vt:lpstr>4. Na rovnoramenné váhy jsme vyvážili 200 g, 100 g, 50 g, 20 g, 5 g, 500 mg, 100 mg, 10 mg</vt:lpstr>
      <vt:lpstr>5. Seřaďte jednotky hmotnosti vzestupně</vt:lpstr>
      <vt:lpstr>6. Jaký typ vah je na obrázku?</vt:lpstr>
      <vt:lpstr>7. Převeďte údaj na váze v kilogramech na tuny</vt:lpstr>
      <vt:lpstr>8. Jablka vážila 1,25 kg Kolik je to mg?</vt:lpstr>
      <vt:lpstr>SPRÁVNÉ ODPOVĚDI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11</cp:revision>
  <dcterms:created xsi:type="dcterms:W3CDTF">2012-12-12T18:27:10Z</dcterms:created>
  <dcterms:modified xsi:type="dcterms:W3CDTF">2013-12-28T12:57:38Z</dcterms:modified>
</cp:coreProperties>
</file>