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7" r:id="rId2"/>
    <p:sldId id="256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6" r:id="rId11"/>
    <p:sldId id="265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9BFA9A8C-8090-46C3-B2F4-C5771EDC5CE1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EB832F2-8FD4-4E38-B200-343C736160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FA9A8C-8090-46C3-B2F4-C5771EDC5CE1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B832F2-8FD4-4E38-B200-343C736160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9BFA9A8C-8090-46C3-B2F4-C5771EDC5CE1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EB832F2-8FD4-4E38-B200-343C736160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FA9A8C-8090-46C3-B2F4-C5771EDC5CE1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EB832F2-8FD4-4E38-B200-343C736160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FA9A8C-8090-46C3-B2F4-C5771EDC5CE1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EB832F2-8FD4-4E38-B200-343C736160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FA9A8C-8090-46C3-B2F4-C5771EDC5CE1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B832F2-8FD4-4E38-B200-343C736160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FA9A8C-8090-46C3-B2F4-C5771EDC5CE1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B832F2-8FD4-4E38-B200-343C736160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9BFA9A8C-8090-46C3-B2F4-C5771EDC5CE1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EB832F2-8FD4-4E38-B200-343C736160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9BFA9A8C-8090-46C3-B2F4-C5771EDC5CE1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EB832F2-8FD4-4E38-B200-343C736160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FA9A8C-8090-46C3-B2F4-C5771EDC5CE1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B832F2-8FD4-4E38-B200-343C736160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FA9A8C-8090-46C3-B2F4-C5771EDC5CE1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B832F2-8FD4-4E38-B200-343C736160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9BFA9A8C-8090-46C3-B2F4-C5771EDC5CE1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EB832F2-8FD4-4E38-B200-343C736160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Srvzs01\DOCKANTOR\tomasmarek\Dokumenty\_PRACOVNÍ SLOŽKA\__EU Peníze školám OPVK 1.4\Publicita\Logolink_ZŠ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5188" y="404664"/>
            <a:ext cx="6613625" cy="12600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2153999" y="2060848"/>
            <a:ext cx="483600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200" dirty="0">
                <a:latin typeface="Cambria" pitchFamily="18" charset="0"/>
              </a:rPr>
              <a:t>Název projektu: Individuální výukou k lepším výsledkům</a:t>
            </a:r>
          </a:p>
          <a:p>
            <a:pPr algn="ctr">
              <a:lnSpc>
                <a:spcPct val="150000"/>
              </a:lnSpc>
            </a:pPr>
            <a:r>
              <a:rPr lang="cs-CZ" sz="1200" dirty="0">
                <a:latin typeface="Cambria" pitchFamily="18" charset="0"/>
              </a:rPr>
              <a:t>Příjemce: Základní škola Telč, Masarykova 141, příspěvková organizace</a:t>
            </a:r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19148314"/>
              </p:ext>
            </p:extLst>
          </p:nvPr>
        </p:nvGraphicFramePr>
        <p:xfrm>
          <a:off x="2722295" y="4663007"/>
          <a:ext cx="3699411" cy="1296145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537198"/>
                <a:gridCol w="2162213"/>
              </a:tblGrid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latin typeface="Calibri" pitchFamily="34" charset="0"/>
                        </a:rPr>
                        <a:t>Vzdělávací oblast</a:t>
                      </a:r>
                      <a:endParaRPr lang="cs-CZ" sz="1200" b="1" dirty="0">
                        <a:solidFill>
                          <a:schemeClr val="bg1"/>
                        </a:solidFill>
                        <a:latin typeface="Calibri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latin typeface="Calibri" pitchFamily="34" charset="0"/>
                        </a:rPr>
                        <a:t>Člověk a příroda</a:t>
                      </a:r>
                      <a:endParaRPr lang="cs-CZ" sz="1200" dirty="0">
                        <a:solidFill>
                          <a:schemeClr val="bg1"/>
                        </a:solidFill>
                        <a:latin typeface="Calibri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latin typeface="Calibri" pitchFamily="34" charset="0"/>
                        </a:rPr>
                        <a:t>Předmět</a:t>
                      </a:r>
                      <a:endParaRPr lang="cs-CZ" sz="1200" b="1" dirty="0">
                        <a:solidFill>
                          <a:schemeClr val="bg1"/>
                        </a:solidFill>
                        <a:latin typeface="Calibri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latin typeface="Calibri" pitchFamily="34" charset="0"/>
                          <a:ea typeface="+mn-ea"/>
                        </a:rPr>
                        <a:t>Fyzika</a:t>
                      </a:r>
                      <a:endParaRPr lang="cs-CZ" sz="1200" dirty="0">
                        <a:solidFill>
                          <a:schemeClr val="bg1"/>
                        </a:solidFill>
                        <a:latin typeface="Calibri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latin typeface="Calibri" pitchFamily="34" charset="0"/>
                        </a:rPr>
                        <a:t>Téma</a:t>
                      </a:r>
                      <a:endParaRPr lang="cs-CZ" sz="1200" b="1" dirty="0">
                        <a:solidFill>
                          <a:schemeClr val="bg1"/>
                        </a:solidFill>
                        <a:latin typeface="Calibri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solidFill>
                            <a:schemeClr val="bg1"/>
                          </a:solidFill>
                          <a:latin typeface="Calibri" pitchFamily="34" charset="0"/>
                          <a:ea typeface="+mn-ea"/>
                        </a:rPr>
                        <a:t>Hustota látek v životě člověka</a:t>
                      </a:r>
                      <a:endParaRPr lang="cs-CZ" sz="1200" dirty="0">
                        <a:solidFill>
                          <a:schemeClr val="bg1"/>
                        </a:solidFill>
                        <a:latin typeface="Calibri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latin typeface="Calibri" pitchFamily="34" charset="0"/>
                        </a:rPr>
                        <a:t>Určeno pro</a:t>
                      </a:r>
                      <a:endParaRPr lang="cs-CZ" sz="1200" b="1" dirty="0">
                        <a:solidFill>
                          <a:schemeClr val="bg1"/>
                        </a:solidFill>
                        <a:latin typeface="Calibri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latin typeface="Calibri" pitchFamily="34" charset="0"/>
                        </a:rPr>
                        <a:t>7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latin typeface="Calibri" pitchFamily="34" charset="0"/>
                        </a:rPr>
                        <a:t>. </a:t>
                      </a:r>
                      <a:r>
                        <a:rPr lang="cs-CZ" sz="1200" dirty="0">
                          <a:solidFill>
                            <a:schemeClr val="bg1"/>
                          </a:solidFill>
                          <a:latin typeface="Calibri" pitchFamily="34" charset="0"/>
                        </a:rPr>
                        <a:t>ročník</a:t>
                      </a:r>
                      <a:endParaRPr lang="cs-CZ" sz="1200" dirty="0">
                        <a:solidFill>
                          <a:schemeClr val="bg1"/>
                        </a:solidFill>
                        <a:latin typeface="Calibri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Archivační kód</a:t>
                      </a:r>
                      <a:endParaRPr lang="cs-CZ" sz="1200" b="1" dirty="0">
                        <a:solidFill>
                          <a:schemeClr val="tx1"/>
                        </a:solidFill>
                        <a:latin typeface="Calibri" pitchFamily="34" charset="0"/>
                        <a:ea typeface="Arial Unicode M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VY_52_INOVACE_232</a:t>
                      </a:r>
                      <a:endParaRPr lang="cs-CZ" sz="1200" dirty="0">
                        <a:solidFill>
                          <a:schemeClr val="tx1"/>
                        </a:solidFill>
                        <a:latin typeface="Calibri" pitchFamily="34" charset="0"/>
                        <a:ea typeface="Arial Unicode M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1826697" y="3284984"/>
            <a:ext cx="549060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dirty="0">
                <a:solidFill>
                  <a:schemeClr val="bg1"/>
                </a:solidFill>
                <a:latin typeface="Century Gothic" pitchFamily="34" charset="0"/>
              </a:rPr>
              <a:t>Název vzdělávacího materiálu</a:t>
            </a:r>
            <a:endParaRPr lang="cs-CZ" sz="2800" dirty="0">
              <a:solidFill>
                <a:schemeClr val="bg1"/>
              </a:solidFill>
              <a:latin typeface="Century Gothic" pitchFamily="34" charset="0"/>
            </a:endParaRPr>
          </a:p>
          <a:p>
            <a:pPr algn="ctr"/>
            <a:r>
              <a:rPr lang="cs-CZ" sz="2800" cap="small" dirty="0" smtClean="0">
                <a:solidFill>
                  <a:schemeClr val="bg1"/>
                </a:solidFill>
                <a:latin typeface="Century Gothic" pitchFamily="34" charset="0"/>
              </a:rPr>
              <a:t>Jevy o hustotě látek </a:t>
            </a:r>
            <a:endParaRPr lang="cs-CZ" sz="2800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83568" y="5805264"/>
            <a:ext cx="14110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>
                <a:solidFill>
                  <a:schemeClr val="bg1"/>
                </a:solidFill>
              </a:rPr>
              <a:t>Mgr. </a:t>
            </a:r>
            <a:r>
              <a:rPr lang="cs-CZ" sz="1400" dirty="0" smtClean="0">
                <a:solidFill>
                  <a:schemeClr val="bg1"/>
                </a:solidFill>
              </a:rPr>
              <a:t>Jiří Nerad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308304" y="5805264"/>
            <a:ext cx="10359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chemeClr val="bg1"/>
                </a:solidFill>
              </a:rPr>
              <a:t>16. 5. 2012</a:t>
            </a:r>
          </a:p>
        </p:txBody>
      </p:sp>
    </p:spTree>
    <p:extLst>
      <p:ext uri="{BB962C8B-B14F-4D97-AF65-F5344CB8AC3E}">
        <p14:creationId xmlns:p14="http://schemas.microsoft.com/office/powerpoint/2010/main" xmlns="" val="896443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Century Gothic" pitchFamily="34" charset="0"/>
              </a:rPr>
              <a:t>HUSTOTA LÁTEK  </a:t>
            </a:r>
            <a:endParaRPr lang="cs-CZ" dirty="0">
              <a:latin typeface="Century Gothic" pitchFamily="34" charset="0"/>
            </a:endParaRPr>
          </a:p>
        </p:txBody>
      </p:sp>
      <p:pic>
        <p:nvPicPr>
          <p:cNvPr id="1026" name="Picture 2" descr="C:\Documents and Settings\jirinerad.ZSTELC\Local Settings\Temporary Internet Files\Content.IE5\LPCR8XCS\MP90039944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3284984"/>
            <a:ext cx="4896544" cy="27127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8147248" cy="1164744"/>
          </a:xfrm>
        </p:spPr>
        <p:txBody>
          <a:bodyPr>
            <a:normAutofit fontScale="90000"/>
          </a:bodyPr>
          <a:lstStyle/>
          <a:p>
            <a:r>
              <a:rPr lang="cs-CZ" sz="4000" dirty="0" smtClean="0">
                <a:latin typeface="Century Gothic" pitchFamily="34" charset="0"/>
              </a:rPr>
              <a:t>V jakých jednotkách jsou v MF tabulkách uvedeny hustoty látek?</a:t>
            </a:r>
            <a:endParaRPr lang="cs-CZ" sz="4000" dirty="0"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20888"/>
            <a:ext cx="7239000" cy="4034848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Century Gothic" pitchFamily="34" charset="0"/>
              </a:rPr>
              <a:t>A   kg/m</a:t>
            </a:r>
            <a:r>
              <a:rPr lang="cs-CZ" baseline="30000" dirty="0" smtClean="0">
                <a:latin typeface="Century Gothic" pitchFamily="34" charset="0"/>
              </a:rPr>
              <a:t>2</a:t>
            </a:r>
          </a:p>
          <a:p>
            <a:endParaRPr lang="cs-CZ" dirty="0" smtClean="0">
              <a:latin typeface="Century Gothic" pitchFamily="34" charset="0"/>
            </a:endParaRPr>
          </a:p>
          <a:p>
            <a:r>
              <a:rPr lang="cs-CZ" dirty="0" smtClean="0">
                <a:latin typeface="Century Gothic" pitchFamily="34" charset="0"/>
              </a:rPr>
              <a:t>B   kg/m</a:t>
            </a:r>
            <a:r>
              <a:rPr lang="cs-CZ" baseline="30000" dirty="0" smtClean="0">
                <a:latin typeface="Century Gothic" pitchFamily="34" charset="0"/>
              </a:rPr>
              <a:t>3</a:t>
            </a:r>
            <a:r>
              <a:rPr lang="cs-CZ" dirty="0" smtClean="0">
                <a:latin typeface="Century Gothic" pitchFamily="34" charset="0"/>
              </a:rPr>
              <a:t> , g/cm</a:t>
            </a:r>
            <a:r>
              <a:rPr lang="cs-CZ" baseline="30000" dirty="0" smtClean="0">
                <a:latin typeface="Century Gothic" pitchFamily="34" charset="0"/>
              </a:rPr>
              <a:t>3</a:t>
            </a:r>
          </a:p>
          <a:p>
            <a:endParaRPr lang="cs-CZ" dirty="0" smtClean="0">
              <a:latin typeface="Century Gothic" pitchFamily="34" charset="0"/>
            </a:endParaRPr>
          </a:p>
          <a:p>
            <a:r>
              <a:rPr lang="cs-CZ" dirty="0" smtClean="0">
                <a:latin typeface="Century Gothic" pitchFamily="34" charset="0"/>
              </a:rPr>
              <a:t>C   km/s</a:t>
            </a:r>
          </a:p>
          <a:p>
            <a:endParaRPr lang="cs-CZ" dirty="0" smtClean="0">
              <a:latin typeface="Century Gothic" pitchFamily="34" charset="0"/>
            </a:endParaRPr>
          </a:p>
          <a:p>
            <a:r>
              <a:rPr lang="cs-CZ" dirty="0" smtClean="0">
                <a:latin typeface="Century Gothic" pitchFamily="34" charset="0"/>
              </a:rPr>
              <a:t>D   km/m</a:t>
            </a:r>
            <a:r>
              <a:rPr lang="cs-CZ" baseline="30000" dirty="0" smtClean="0">
                <a:latin typeface="Century Gothic" pitchFamily="34" charset="0"/>
              </a:rPr>
              <a:t>3</a:t>
            </a:r>
            <a:r>
              <a:rPr lang="cs-CZ" dirty="0" smtClean="0">
                <a:latin typeface="Century Gothic" pitchFamily="34" charset="0"/>
              </a:rPr>
              <a:t> , m/cm</a:t>
            </a:r>
            <a:r>
              <a:rPr lang="cs-CZ" baseline="30000" dirty="0" smtClean="0">
                <a:latin typeface="Century Gothic" pitchFamily="34" charset="0"/>
              </a:rPr>
              <a:t>2</a:t>
            </a:r>
            <a:endParaRPr lang="cs-CZ" baseline="30000" dirty="0">
              <a:latin typeface="Century Gothic" pitchFamily="34" charset="0"/>
            </a:endParaRPr>
          </a:p>
        </p:txBody>
      </p:sp>
      <p:pic>
        <p:nvPicPr>
          <p:cNvPr id="3074" name="Picture 2" descr="C:\Documents and Settings\jirinerad.ZSTELC\Local Settings\Temporary Internet Files\Content.IE5\P1U2U2MT\MC90029005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2996952"/>
            <a:ext cx="2088232" cy="20882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Autofit/>
          </a:bodyPr>
          <a:lstStyle/>
          <a:p>
            <a:r>
              <a:rPr lang="cs-CZ" sz="3600" dirty="0" smtClean="0">
                <a:latin typeface="Century Gothic" pitchFamily="34" charset="0"/>
              </a:rPr>
              <a:t>Zjistěte z MF tabulek hustoty chloridu sodného a </a:t>
            </a:r>
            <a:r>
              <a:rPr lang="cs-CZ" sz="3600" dirty="0" err="1" smtClean="0">
                <a:latin typeface="Century Gothic" pitchFamily="34" charset="0"/>
              </a:rPr>
              <a:t>ethanolu</a:t>
            </a:r>
            <a:endParaRPr lang="cs-CZ" sz="3600" dirty="0"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4087019"/>
          </a:xfrm>
        </p:spPr>
        <p:txBody>
          <a:bodyPr/>
          <a:lstStyle/>
          <a:p>
            <a:r>
              <a:rPr lang="cs-CZ" dirty="0" smtClean="0">
                <a:latin typeface="Century Gothic" pitchFamily="34" charset="0"/>
              </a:rPr>
              <a:t>A   2160 kg/m</a:t>
            </a:r>
            <a:r>
              <a:rPr lang="cs-CZ" baseline="30000" dirty="0" smtClean="0">
                <a:latin typeface="Century Gothic" pitchFamily="34" charset="0"/>
              </a:rPr>
              <a:t>3</a:t>
            </a:r>
            <a:r>
              <a:rPr lang="cs-CZ" dirty="0" smtClean="0">
                <a:latin typeface="Century Gothic" pitchFamily="34" charset="0"/>
              </a:rPr>
              <a:t>  ,  789 kg/m</a:t>
            </a:r>
            <a:r>
              <a:rPr lang="cs-CZ" baseline="30000" dirty="0" smtClean="0">
                <a:latin typeface="Century Gothic" pitchFamily="34" charset="0"/>
              </a:rPr>
              <a:t>3</a:t>
            </a:r>
          </a:p>
          <a:p>
            <a:endParaRPr lang="cs-CZ" dirty="0" smtClean="0">
              <a:latin typeface="Century Gothic" pitchFamily="34" charset="0"/>
            </a:endParaRPr>
          </a:p>
          <a:p>
            <a:r>
              <a:rPr lang="cs-CZ" dirty="0" smtClean="0">
                <a:latin typeface="Century Gothic" pitchFamily="34" charset="0"/>
              </a:rPr>
              <a:t>B   3210 kg/m</a:t>
            </a:r>
            <a:r>
              <a:rPr lang="cs-CZ" baseline="30000" dirty="0" smtClean="0">
                <a:latin typeface="Century Gothic" pitchFamily="34" charset="0"/>
              </a:rPr>
              <a:t>3</a:t>
            </a:r>
            <a:r>
              <a:rPr lang="cs-CZ" dirty="0" smtClean="0">
                <a:latin typeface="Century Gothic" pitchFamily="34" charset="0"/>
              </a:rPr>
              <a:t>  ,  714 kg/m</a:t>
            </a:r>
            <a:r>
              <a:rPr lang="cs-CZ" baseline="30000" dirty="0" smtClean="0">
                <a:latin typeface="Century Gothic" pitchFamily="34" charset="0"/>
              </a:rPr>
              <a:t>3</a:t>
            </a:r>
          </a:p>
          <a:p>
            <a:endParaRPr lang="cs-CZ" dirty="0" smtClean="0">
              <a:latin typeface="Century Gothic" pitchFamily="34" charset="0"/>
            </a:endParaRPr>
          </a:p>
          <a:p>
            <a:r>
              <a:rPr lang="cs-CZ" dirty="0" smtClean="0">
                <a:latin typeface="Century Gothic" pitchFamily="34" charset="0"/>
              </a:rPr>
              <a:t>C   1690 kg/m</a:t>
            </a:r>
            <a:r>
              <a:rPr lang="cs-CZ" baseline="30000" dirty="0" smtClean="0">
                <a:latin typeface="Century Gothic" pitchFamily="34" charset="0"/>
              </a:rPr>
              <a:t>2</a:t>
            </a:r>
            <a:r>
              <a:rPr lang="cs-CZ" dirty="0" smtClean="0">
                <a:latin typeface="Century Gothic" pitchFamily="34" charset="0"/>
              </a:rPr>
              <a:t>  ,  1020 kg/m</a:t>
            </a:r>
            <a:r>
              <a:rPr lang="cs-CZ" baseline="30000" dirty="0" smtClean="0">
                <a:latin typeface="Century Gothic" pitchFamily="34" charset="0"/>
              </a:rPr>
              <a:t>2</a:t>
            </a:r>
          </a:p>
          <a:p>
            <a:endParaRPr lang="cs-CZ" dirty="0" smtClean="0">
              <a:latin typeface="Century Gothic" pitchFamily="34" charset="0"/>
            </a:endParaRPr>
          </a:p>
          <a:p>
            <a:r>
              <a:rPr lang="cs-CZ" dirty="0" smtClean="0">
                <a:latin typeface="Century Gothic" pitchFamily="34" charset="0"/>
              </a:rPr>
              <a:t>D   860 g/cm</a:t>
            </a:r>
            <a:r>
              <a:rPr lang="cs-CZ" baseline="30000" dirty="0" smtClean="0">
                <a:latin typeface="Century Gothic" pitchFamily="34" charset="0"/>
              </a:rPr>
              <a:t>3</a:t>
            </a:r>
            <a:r>
              <a:rPr lang="cs-CZ" dirty="0" smtClean="0">
                <a:latin typeface="Century Gothic" pitchFamily="34" charset="0"/>
              </a:rPr>
              <a:t>   ,   1560 g/cm</a:t>
            </a:r>
            <a:r>
              <a:rPr lang="cs-CZ" baseline="30000" dirty="0" smtClean="0">
                <a:latin typeface="Century Gothic" pitchFamily="34" charset="0"/>
              </a:rPr>
              <a:t>3</a:t>
            </a:r>
            <a:endParaRPr lang="cs-CZ" baseline="30000" dirty="0">
              <a:latin typeface="Century Gothic" pitchFamily="34" charset="0"/>
            </a:endParaRPr>
          </a:p>
        </p:txBody>
      </p:sp>
      <p:pic>
        <p:nvPicPr>
          <p:cNvPr id="4098" name="Picture 2" descr="C:\Documents and Settings\jirinerad.ZSTELC\Local Settings\Temporary Internet Files\Content.IE5\2FT74RC7\MC90043769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2852936"/>
            <a:ext cx="1158875" cy="1873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cs-CZ" sz="3600" dirty="0" smtClean="0">
                <a:latin typeface="Century Gothic" pitchFamily="34" charset="0"/>
              </a:rPr>
              <a:t>Hustota Látek je v MF tabulkách uvedena při teplotě</a:t>
            </a:r>
            <a:endParaRPr lang="cs-CZ" sz="3600" dirty="0"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Century Gothic" pitchFamily="34" charset="0"/>
              </a:rPr>
              <a:t>A   10 °C</a:t>
            </a:r>
          </a:p>
          <a:p>
            <a:endParaRPr lang="cs-CZ" dirty="0" smtClean="0">
              <a:latin typeface="Century Gothic" pitchFamily="34" charset="0"/>
            </a:endParaRPr>
          </a:p>
          <a:p>
            <a:r>
              <a:rPr lang="cs-CZ" dirty="0" smtClean="0">
                <a:latin typeface="Century Gothic" pitchFamily="34" charset="0"/>
              </a:rPr>
              <a:t>B    0 °C</a:t>
            </a:r>
          </a:p>
          <a:p>
            <a:endParaRPr lang="cs-CZ" dirty="0" smtClean="0">
              <a:latin typeface="Century Gothic" pitchFamily="34" charset="0"/>
            </a:endParaRPr>
          </a:p>
          <a:p>
            <a:r>
              <a:rPr lang="cs-CZ" dirty="0" smtClean="0">
                <a:latin typeface="Century Gothic" pitchFamily="34" charset="0"/>
              </a:rPr>
              <a:t>C   20 °C</a:t>
            </a:r>
          </a:p>
          <a:p>
            <a:endParaRPr lang="cs-CZ" dirty="0" smtClean="0">
              <a:latin typeface="Century Gothic" pitchFamily="34" charset="0"/>
            </a:endParaRPr>
          </a:p>
          <a:p>
            <a:r>
              <a:rPr lang="cs-CZ" dirty="0" smtClean="0">
                <a:latin typeface="Century Gothic" pitchFamily="34" charset="0"/>
              </a:rPr>
              <a:t>D   50 °C																	</a:t>
            </a:r>
            <a:endParaRPr lang="cs-CZ" dirty="0">
              <a:latin typeface="Century Gothic" pitchFamily="34" charset="0"/>
            </a:endParaRPr>
          </a:p>
        </p:txBody>
      </p:sp>
      <p:pic>
        <p:nvPicPr>
          <p:cNvPr id="2050" name="Picture 2" descr="C:\Documents and Settings\jirinerad.ZSTELC\Local Settings\Temporary Internet Files\Content.IE5\BF9GNTM9\MC90030476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8924" y="2958540"/>
            <a:ext cx="1885243" cy="21266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>
                <a:latin typeface="Century Gothic" pitchFamily="34" charset="0"/>
              </a:rPr>
              <a:t> Převeďte hustotu olova na   správnou hodnotu   </a:t>
            </a:r>
            <a:endParaRPr lang="cs-CZ" sz="3600" dirty="0"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1"/>
            <a:ext cx="8229600" cy="425568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>
                <a:latin typeface="Century Gothic" pitchFamily="34" charset="0"/>
              </a:rPr>
              <a:t>	</a:t>
            </a:r>
            <a:r>
              <a:rPr lang="cs-CZ" dirty="0" smtClean="0">
                <a:latin typeface="Century Gothic" pitchFamily="34" charset="0"/>
              </a:rPr>
              <a:t>	11 300 kg/m</a:t>
            </a:r>
            <a:r>
              <a:rPr lang="cs-CZ" baseline="30000" dirty="0" smtClean="0">
                <a:latin typeface="Century Gothic" pitchFamily="34" charset="0"/>
              </a:rPr>
              <a:t>3</a:t>
            </a:r>
            <a:r>
              <a:rPr lang="cs-CZ" dirty="0" smtClean="0">
                <a:latin typeface="Century Gothic" pitchFamily="34" charset="0"/>
              </a:rPr>
              <a:t> =   </a:t>
            </a:r>
            <a:r>
              <a:rPr lang="cs-CZ" dirty="0" smtClean="0">
                <a:solidFill>
                  <a:srgbClr val="FF0000"/>
                </a:solidFill>
                <a:latin typeface="Century Gothic" pitchFamily="34" charset="0"/>
              </a:rPr>
              <a:t>X </a:t>
            </a:r>
            <a:r>
              <a:rPr lang="cs-CZ" dirty="0" smtClean="0">
                <a:latin typeface="Century Gothic" pitchFamily="34" charset="0"/>
              </a:rPr>
              <a:t>  g/cm</a:t>
            </a:r>
            <a:r>
              <a:rPr lang="cs-CZ" baseline="30000" dirty="0" smtClean="0">
                <a:latin typeface="Century Gothic" pitchFamily="34" charset="0"/>
              </a:rPr>
              <a:t>3</a:t>
            </a:r>
          </a:p>
          <a:p>
            <a:endParaRPr lang="cs-CZ" dirty="0" smtClean="0">
              <a:latin typeface="Century Gothic" pitchFamily="34" charset="0"/>
            </a:endParaRPr>
          </a:p>
          <a:p>
            <a:r>
              <a:rPr lang="cs-CZ" dirty="0" smtClean="0">
                <a:latin typeface="Century Gothic" pitchFamily="34" charset="0"/>
              </a:rPr>
              <a:t>A   113 g/cm</a:t>
            </a:r>
            <a:r>
              <a:rPr lang="cs-CZ" baseline="30000" dirty="0" smtClean="0">
                <a:latin typeface="Century Gothic" pitchFamily="34" charset="0"/>
              </a:rPr>
              <a:t>3</a:t>
            </a:r>
          </a:p>
          <a:p>
            <a:endParaRPr lang="cs-CZ" dirty="0" smtClean="0">
              <a:latin typeface="Century Gothic" pitchFamily="34" charset="0"/>
            </a:endParaRPr>
          </a:p>
          <a:p>
            <a:r>
              <a:rPr lang="cs-CZ" dirty="0" smtClean="0">
                <a:latin typeface="Century Gothic" pitchFamily="34" charset="0"/>
              </a:rPr>
              <a:t>B   113 000 g/cm</a:t>
            </a:r>
            <a:r>
              <a:rPr lang="cs-CZ" baseline="30000" dirty="0" smtClean="0">
                <a:latin typeface="Century Gothic" pitchFamily="34" charset="0"/>
              </a:rPr>
              <a:t>3</a:t>
            </a:r>
          </a:p>
          <a:p>
            <a:endParaRPr lang="cs-CZ" dirty="0" smtClean="0">
              <a:latin typeface="Century Gothic" pitchFamily="34" charset="0"/>
            </a:endParaRPr>
          </a:p>
          <a:p>
            <a:r>
              <a:rPr lang="cs-CZ" dirty="0" smtClean="0">
                <a:latin typeface="Century Gothic" pitchFamily="34" charset="0"/>
              </a:rPr>
              <a:t>C   1,13 g/cm</a:t>
            </a:r>
            <a:r>
              <a:rPr lang="cs-CZ" baseline="30000" dirty="0" smtClean="0">
                <a:latin typeface="Century Gothic" pitchFamily="34" charset="0"/>
              </a:rPr>
              <a:t>3</a:t>
            </a:r>
          </a:p>
          <a:p>
            <a:endParaRPr lang="cs-CZ" dirty="0" smtClean="0">
              <a:latin typeface="Century Gothic" pitchFamily="34" charset="0"/>
            </a:endParaRPr>
          </a:p>
          <a:p>
            <a:r>
              <a:rPr lang="cs-CZ" dirty="0" smtClean="0">
                <a:latin typeface="Century Gothic" pitchFamily="34" charset="0"/>
              </a:rPr>
              <a:t>D   11,3 g/cm</a:t>
            </a:r>
            <a:r>
              <a:rPr lang="cs-CZ" baseline="30000" dirty="0" smtClean="0">
                <a:latin typeface="Century Gothic" pitchFamily="34" charset="0"/>
              </a:rPr>
              <a:t>3</a:t>
            </a:r>
          </a:p>
          <a:p>
            <a:endParaRPr lang="cs-CZ" dirty="0" smtClean="0">
              <a:latin typeface="Century Gothic" pitchFamily="34" charset="0"/>
            </a:endParaRPr>
          </a:p>
          <a:p>
            <a:endParaRPr lang="cs-CZ" dirty="0" smtClean="0">
              <a:latin typeface="Century Gothic" pitchFamily="34" charset="0"/>
            </a:endParaRPr>
          </a:p>
          <a:p>
            <a:pPr>
              <a:buNone/>
            </a:pPr>
            <a:r>
              <a:rPr lang="cs-CZ" dirty="0" smtClean="0">
                <a:latin typeface="Century Gothic" pitchFamily="34" charset="0"/>
              </a:rPr>
              <a:t>		</a:t>
            </a:r>
          </a:p>
          <a:p>
            <a:endParaRPr lang="cs-CZ" dirty="0">
              <a:latin typeface="Century Gothic" pitchFamily="34" charset="0"/>
            </a:endParaRPr>
          </a:p>
        </p:txBody>
      </p:sp>
      <p:pic>
        <p:nvPicPr>
          <p:cNvPr id="5122" name="Picture 2" descr="C:\Documents and Settings\jirinerad.ZSTELC\Local Settings\Temporary Internet Files\Content.IE5\LPCR8XCS\MP90017495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3140968"/>
            <a:ext cx="2438400" cy="27649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8219256" cy="1164744"/>
          </a:xfrm>
        </p:spPr>
        <p:txBody>
          <a:bodyPr>
            <a:noAutofit/>
          </a:bodyPr>
          <a:lstStyle/>
          <a:p>
            <a:r>
              <a:rPr lang="cs-CZ" sz="3600" dirty="0" smtClean="0">
                <a:latin typeface="Century Gothic" pitchFamily="34" charset="0"/>
              </a:rPr>
              <a:t>Seřaďte podle MF tabulek sestupně hustoty azbestu, nafty, petroleje</a:t>
            </a:r>
            <a:endParaRPr lang="cs-CZ" sz="3600" dirty="0"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276872"/>
            <a:ext cx="7239000" cy="3530792"/>
          </a:xfrm>
        </p:spPr>
        <p:txBody>
          <a:bodyPr/>
          <a:lstStyle/>
          <a:p>
            <a:r>
              <a:rPr lang="cs-CZ" dirty="0" smtClean="0">
                <a:latin typeface="Century Gothic" pitchFamily="34" charset="0"/>
              </a:rPr>
              <a:t>A   petrolej – </a:t>
            </a:r>
            <a:r>
              <a:rPr lang="cs-CZ" dirty="0">
                <a:latin typeface="Century Gothic" pitchFamily="34" charset="0"/>
              </a:rPr>
              <a:t>nafta – </a:t>
            </a:r>
            <a:r>
              <a:rPr lang="cs-CZ" dirty="0" smtClean="0">
                <a:latin typeface="Century Gothic" pitchFamily="34" charset="0"/>
              </a:rPr>
              <a:t>azbest</a:t>
            </a:r>
          </a:p>
          <a:p>
            <a:endParaRPr lang="cs-CZ" dirty="0" smtClean="0">
              <a:latin typeface="Century Gothic" pitchFamily="34" charset="0"/>
            </a:endParaRPr>
          </a:p>
          <a:p>
            <a:r>
              <a:rPr lang="cs-CZ" dirty="0" smtClean="0">
                <a:latin typeface="Century Gothic" pitchFamily="34" charset="0"/>
              </a:rPr>
              <a:t>B   nafta – </a:t>
            </a:r>
            <a:r>
              <a:rPr lang="cs-CZ" dirty="0">
                <a:latin typeface="Century Gothic" pitchFamily="34" charset="0"/>
              </a:rPr>
              <a:t>azbest – </a:t>
            </a:r>
            <a:r>
              <a:rPr lang="cs-CZ" dirty="0" smtClean="0">
                <a:latin typeface="Century Gothic" pitchFamily="34" charset="0"/>
              </a:rPr>
              <a:t>petrolej</a:t>
            </a:r>
          </a:p>
          <a:p>
            <a:endParaRPr lang="cs-CZ" dirty="0" smtClean="0">
              <a:latin typeface="Century Gothic" pitchFamily="34" charset="0"/>
            </a:endParaRPr>
          </a:p>
          <a:p>
            <a:r>
              <a:rPr lang="cs-CZ" dirty="0" smtClean="0">
                <a:latin typeface="Century Gothic" pitchFamily="34" charset="0"/>
              </a:rPr>
              <a:t>C   azbest – </a:t>
            </a:r>
            <a:r>
              <a:rPr lang="cs-CZ" dirty="0">
                <a:latin typeface="Century Gothic" pitchFamily="34" charset="0"/>
              </a:rPr>
              <a:t>nafta – </a:t>
            </a:r>
            <a:r>
              <a:rPr lang="cs-CZ" dirty="0" smtClean="0">
                <a:latin typeface="Century Gothic" pitchFamily="34" charset="0"/>
              </a:rPr>
              <a:t>petrolej</a:t>
            </a:r>
          </a:p>
          <a:p>
            <a:endParaRPr lang="cs-CZ" dirty="0" smtClean="0">
              <a:latin typeface="Century Gothic" pitchFamily="34" charset="0"/>
            </a:endParaRPr>
          </a:p>
          <a:p>
            <a:r>
              <a:rPr lang="cs-CZ" dirty="0" smtClean="0">
                <a:latin typeface="Century Gothic" pitchFamily="34" charset="0"/>
              </a:rPr>
              <a:t>D   nafta – </a:t>
            </a:r>
            <a:r>
              <a:rPr lang="cs-CZ" dirty="0">
                <a:latin typeface="Century Gothic" pitchFamily="34" charset="0"/>
              </a:rPr>
              <a:t>petrolej – </a:t>
            </a:r>
            <a:r>
              <a:rPr lang="cs-CZ" dirty="0" smtClean="0">
                <a:latin typeface="Century Gothic" pitchFamily="34" charset="0"/>
              </a:rPr>
              <a:t>azbest</a:t>
            </a:r>
            <a:endParaRPr lang="cs-CZ" dirty="0">
              <a:latin typeface="Century Gothic" pitchFamily="34" charset="0"/>
            </a:endParaRPr>
          </a:p>
        </p:txBody>
      </p:sp>
      <p:pic>
        <p:nvPicPr>
          <p:cNvPr id="6146" name="Picture 2" descr="C:\Documents and Settings\jirinerad.ZSTELC\Local Settings\Temporary Internet Files\Content.IE5\P1U2U2MT\MC90001964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3302086"/>
            <a:ext cx="2233448" cy="22997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>
                <a:latin typeface="Century Gothic" pitchFamily="34" charset="0"/>
              </a:rPr>
              <a:t>Hustota kapaliny se s rostoucí teplotou</a:t>
            </a:r>
            <a:endParaRPr lang="cs-CZ" sz="3600" dirty="0"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Century Gothic" pitchFamily="34" charset="0"/>
              </a:rPr>
              <a:t>A   nemění</a:t>
            </a:r>
          </a:p>
          <a:p>
            <a:endParaRPr lang="cs-CZ" dirty="0" smtClean="0">
              <a:latin typeface="Century Gothic" pitchFamily="34" charset="0"/>
            </a:endParaRPr>
          </a:p>
          <a:p>
            <a:r>
              <a:rPr lang="cs-CZ" dirty="0" smtClean="0">
                <a:latin typeface="Century Gothic" pitchFamily="34" charset="0"/>
              </a:rPr>
              <a:t>B   zmenšuje</a:t>
            </a:r>
          </a:p>
          <a:p>
            <a:endParaRPr lang="cs-CZ" dirty="0" smtClean="0">
              <a:latin typeface="Century Gothic" pitchFamily="34" charset="0"/>
            </a:endParaRPr>
          </a:p>
          <a:p>
            <a:r>
              <a:rPr lang="cs-CZ" dirty="0" smtClean="0">
                <a:latin typeface="Century Gothic" pitchFamily="34" charset="0"/>
              </a:rPr>
              <a:t>C   zvětšuje</a:t>
            </a:r>
          </a:p>
          <a:p>
            <a:endParaRPr lang="cs-CZ" dirty="0" smtClean="0">
              <a:latin typeface="Century Gothic" pitchFamily="34" charset="0"/>
            </a:endParaRPr>
          </a:p>
          <a:p>
            <a:endParaRPr lang="cs-CZ" dirty="0">
              <a:latin typeface="Century Gothic" pitchFamily="34" charset="0"/>
            </a:endParaRPr>
          </a:p>
        </p:txBody>
      </p:sp>
      <p:pic>
        <p:nvPicPr>
          <p:cNvPr id="7170" name="Picture 2" descr="C:\Documents and Settings\jirinerad.ZSTELC\Local Settings\Temporary Internet Files\Content.IE5\2FT74RC7\MP90014909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772816"/>
            <a:ext cx="2389632" cy="3657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8147248" cy="1092736"/>
          </a:xfrm>
        </p:spPr>
        <p:txBody>
          <a:bodyPr>
            <a:normAutofit fontScale="90000"/>
          </a:bodyPr>
          <a:lstStyle/>
          <a:p>
            <a:r>
              <a:rPr lang="cs-CZ" sz="3600" dirty="0" smtClean="0">
                <a:latin typeface="Century Gothic" pitchFamily="34" charset="0"/>
              </a:rPr>
              <a:t>Anomálie vody. </a:t>
            </a:r>
            <a:br>
              <a:rPr lang="cs-CZ" sz="3600" dirty="0" smtClean="0">
                <a:latin typeface="Century Gothic" pitchFamily="34" charset="0"/>
              </a:rPr>
            </a:br>
            <a:r>
              <a:rPr lang="cs-CZ" sz="3600" dirty="0" smtClean="0">
                <a:latin typeface="Century Gothic" pitchFamily="34" charset="0"/>
              </a:rPr>
              <a:t>Voda má největší hustotu při teplotě?</a:t>
            </a:r>
            <a:endParaRPr lang="cs-CZ" sz="3600" dirty="0"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08920"/>
            <a:ext cx="7239000" cy="3746816"/>
          </a:xfrm>
        </p:spPr>
        <p:txBody>
          <a:bodyPr/>
          <a:lstStyle/>
          <a:p>
            <a:r>
              <a:rPr lang="cs-CZ" dirty="0" smtClean="0">
                <a:latin typeface="Century Gothic" pitchFamily="34" charset="0"/>
              </a:rPr>
              <a:t>A      0°C</a:t>
            </a:r>
          </a:p>
          <a:p>
            <a:endParaRPr lang="cs-CZ" dirty="0" smtClean="0">
              <a:latin typeface="Century Gothic" pitchFamily="34" charset="0"/>
            </a:endParaRPr>
          </a:p>
          <a:p>
            <a:r>
              <a:rPr lang="cs-CZ" dirty="0" smtClean="0">
                <a:latin typeface="Century Gothic" pitchFamily="34" charset="0"/>
              </a:rPr>
              <a:t>B    21°C</a:t>
            </a:r>
          </a:p>
          <a:p>
            <a:endParaRPr lang="cs-CZ" dirty="0" smtClean="0">
              <a:latin typeface="Century Gothic" pitchFamily="34" charset="0"/>
            </a:endParaRPr>
          </a:p>
          <a:p>
            <a:r>
              <a:rPr lang="cs-CZ" dirty="0" smtClean="0">
                <a:latin typeface="Century Gothic" pitchFamily="34" charset="0"/>
              </a:rPr>
              <a:t>C      4°C</a:t>
            </a:r>
          </a:p>
          <a:p>
            <a:endParaRPr lang="cs-CZ" dirty="0" smtClean="0">
              <a:latin typeface="Century Gothic" pitchFamily="34" charset="0"/>
            </a:endParaRPr>
          </a:p>
          <a:p>
            <a:r>
              <a:rPr lang="cs-CZ" dirty="0" smtClean="0">
                <a:latin typeface="Century Gothic" pitchFamily="34" charset="0"/>
              </a:rPr>
              <a:t>D     -3°C</a:t>
            </a:r>
            <a:endParaRPr lang="cs-CZ" dirty="0">
              <a:latin typeface="Century Gothic" pitchFamily="34" charset="0"/>
            </a:endParaRPr>
          </a:p>
        </p:txBody>
      </p:sp>
      <p:pic>
        <p:nvPicPr>
          <p:cNvPr id="8194" name="Picture 2" descr="C:\Documents and Settings\jirinerad.ZSTELC\Local Settings\Temporary Internet Files\Content.IE5\BF9GNTM9\MP90039962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2996952"/>
            <a:ext cx="3901440" cy="31211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>
                <a:latin typeface="Century Gothic" pitchFamily="34" charset="0"/>
              </a:rPr>
              <a:t>URČETE HMOTNOST VODY V NÁDOBĚ</a:t>
            </a:r>
            <a:endParaRPr lang="cs-CZ" sz="3600" dirty="0"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>
                <a:latin typeface="Century Gothic" pitchFamily="34" charset="0"/>
              </a:rPr>
              <a:t>OBJEM VODY V NÁDOBĚ JE 200 dm</a:t>
            </a:r>
            <a:r>
              <a:rPr lang="cs-CZ" baseline="30000" dirty="0" smtClean="0">
                <a:latin typeface="Century Gothic" pitchFamily="34" charset="0"/>
              </a:rPr>
              <a:t>3</a:t>
            </a:r>
            <a:r>
              <a:rPr lang="cs-CZ" dirty="0" smtClean="0">
                <a:latin typeface="Century Gothic" pitchFamily="34" charset="0"/>
              </a:rPr>
              <a:t>. Hustotu vody zjistěte z MF tabulek a vypočtěte.</a:t>
            </a:r>
          </a:p>
          <a:p>
            <a:endParaRPr lang="cs-CZ" dirty="0" smtClean="0">
              <a:latin typeface="Century Gothic" pitchFamily="34" charset="0"/>
            </a:endParaRPr>
          </a:p>
          <a:p>
            <a:r>
              <a:rPr lang="cs-CZ" dirty="0" smtClean="0">
                <a:latin typeface="Century Gothic" pitchFamily="34" charset="0"/>
              </a:rPr>
              <a:t>A    200 kg</a:t>
            </a:r>
          </a:p>
          <a:p>
            <a:endParaRPr lang="cs-CZ" dirty="0" smtClean="0">
              <a:latin typeface="Century Gothic" pitchFamily="34" charset="0"/>
            </a:endParaRPr>
          </a:p>
          <a:p>
            <a:r>
              <a:rPr lang="cs-CZ" dirty="0" smtClean="0">
                <a:latin typeface="Century Gothic" pitchFamily="34" charset="0"/>
              </a:rPr>
              <a:t>B    20 000 kg</a:t>
            </a:r>
          </a:p>
          <a:p>
            <a:endParaRPr lang="cs-CZ" dirty="0" smtClean="0">
              <a:latin typeface="Century Gothic" pitchFamily="34" charset="0"/>
            </a:endParaRPr>
          </a:p>
          <a:p>
            <a:r>
              <a:rPr lang="cs-CZ" dirty="0" smtClean="0">
                <a:latin typeface="Century Gothic" pitchFamily="34" charset="0"/>
              </a:rPr>
              <a:t>C    2 000 kg</a:t>
            </a:r>
          </a:p>
          <a:p>
            <a:endParaRPr lang="cs-CZ" dirty="0" smtClean="0">
              <a:latin typeface="Century Gothic" pitchFamily="34" charset="0"/>
            </a:endParaRPr>
          </a:p>
          <a:p>
            <a:r>
              <a:rPr lang="cs-CZ" dirty="0" smtClean="0">
                <a:latin typeface="Century Gothic" pitchFamily="34" charset="0"/>
              </a:rPr>
              <a:t>D    200 000 kg</a:t>
            </a:r>
            <a:endParaRPr lang="cs-CZ" dirty="0">
              <a:latin typeface="Century Gothic" pitchFamily="34" charset="0"/>
            </a:endParaRPr>
          </a:p>
        </p:txBody>
      </p:sp>
      <p:pic>
        <p:nvPicPr>
          <p:cNvPr id="10242" name="Picture 2" descr="C:\Documents and Settings\jirinerad.ZSTELC\Local Settings\Temporary Internet Files\Content.IE5\2FT74RC7\MP90032111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2679576"/>
            <a:ext cx="2609088" cy="3657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53536"/>
            <a:ext cx="8507288" cy="1143000"/>
          </a:xfrm>
        </p:spPr>
        <p:txBody>
          <a:bodyPr>
            <a:noAutofit/>
          </a:bodyPr>
          <a:lstStyle/>
          <a:p>
            <a:r>
              <a:rPr lang="cs-CZ" sz="3600" dirty="0" smtClean="0">
                <a:latin typeface="Century Gothic" pitchFamily="34" charset="0"/>
              </a:rPr>
              <a:t>Vysvětlete, proč led na vodě plave.</a:t>
            </a:r>
            <a:endParaRPr lang="cs-CZ" sz="3600" dirty="0"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Century Gothic" pitchFamily="34" charset="0"/>
              </a:rPr>
              <a:t>A    má větší hustotu než voda</a:t>
            </a:r>
          </a:p>
          <a:p>
            <a:endParaRPr lang="cs-CZ" dirty="0" smtClean="0">
              <a:latin typeface="Century Gothic" pitchFamily="34" charset="0"/>
            </a:endParaRPr>
          </a:p>
          <a:p>
            <a:r>
              <a:rPr lang="cs-CZ" dirty="0" smtClean="0">
                <a:latin typeface="Century Gothic" pitchFamily="34" charset="0"/>
              </a:rPr>
              <a:t>B    má menší hustotu než voda</a:t>
            </a:r>
          </a:p>
          <a:p>
            <a:endParaRPr lang="cs-CZ" dirty="0" smtClean="0">
              <a:latin typeface="Century Gothic" pitchFamily="34" charset="0"/>
            </a:endParaRPr>
          </a:p>
          <a:p>
            <a:r>
              <a:rPr lang="cs-CZ" dirty="0" smtClean="0">
                <a:latin typeface="Century Gothic" pitchFamily="34" charset="0"/>
              </a:rPr>
              <a:t>C    má stejnou hustotu než voda</a:t>
            </a:r>
            <a:endParaRPr lang="cs-CZ" dirty="0">
              <a:latin typeface="Century Gothic" pitchFamily="34" charset="0"/>
            </a:endParaRPr>
          </a:p>
        </p:txBody>
      </p:sp>
      <p:pic>
        <p:nvPicPr>
          <p:cNvPr id="9218" name="Picture 2" descr="C:\Documents and Settings\jirinerad.ZSTELC\Local Settings\Temporary Internet Files\Content.IE5\P1U2U2MT\MC90021583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4437112"/>
            <a:ext cx="2433873" cy="16432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90147605"/>
              </p:ext>
            </p:extLst>
          </p:nvPr>
        </p:nvGraphicFramePr>
        <p:xfrm>
          <a:off x="1067780" y="1268760"/>
          <a:ext cx="7008440" cy="2520280"/>
        </p:xfrm>
        <a:graphic>
          <a:graphicData uri="http://schemas.openxmlformats.org/drawingml/2006/table">
            <a:tbl>
              <a:tblPr bandRow="1">
                <a:tableStyleId>{3B4B98B0-60AC-42C2-AFA5-B58CD77FA1E5}</a:tableStyleId>
              </a:tblPr>
              <a:tblGrid>
                <a:gridCol w="3072172"/>
                <a:gridCol w="3936268"/>
              </a:tblGrid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Formát výukového materiálu v digitální podobě</a:t>
                      </a:r>
                      <a:endParaRPr lang="cs-CZ" sz="1400" b="1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err="1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Power</a:t>
                      </a:r>
                      <a:r>
                        <a:rPr lang="cs-CZ" sz="1400" b="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 Point 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2010(.</a:t>
                      </a:r>
                      <a:r>
                        <a:rPr lang="cs-CZ" sz="1400" b="0" dirty="0" err="1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pptx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),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Obsah vzdělávacího materiálu</a:t>
                      </a:r>
                      <a:endParaRPr lang="cs-CZ" sz="1400" b="1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Century Gothic" pitchFamily="34" charset="0"/>
                          <a:ea typeface="+mn-ea"/>
                        </a:rPr>
                        <a:t>Vyhledávání</a:t>
                      </a:r>
                      <a:r>
                        <a:rPr lang="cs-CZ" sz="1400" b="0" baseline="0" dirty="0" smtClean="0">
                          <a:solidFill>
                            <a:schemeClr val="bg1"/>
                          </a:solidFill>
                          <a:latin typeface="Century Gothic" pitchFamily="34" charset="0"/>
                          <a:ea typeface="+mn-ea"/>
                        </a:rPr>
                        <a:t> a práce s MF tabulkami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Rozsah vzdělávacího materiálu</a:t>
                      </a:r>
                      <a:endParaRPr lang="cs-CZ" sz="1400" b="1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Počet 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obrazovek</a:t>
                      </a:r>
                      <a:r>
                        <a:rPr lang="cs-CZ" sz="1400" b="0" baseline="0" dirty="0" smtClean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 - 10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Způsob práce žáků</a:t>
                      </a:r>
                      <a:endParaRPr lang="cs-CZ" sz="1400" b="1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Samostatná 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práce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Další poznámky autora</a:t>
                      </a:r>
                      <a:endParaRPr lang="cs-CZ" sz="1400" b="1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pracovní </a:t>
                      </a:r>
                      <a:r>
                        <a:rPr lang="cs-CZ" sz="1400" b="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listy pro 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žáky, interaktivní tabule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723049" y="476672"/>
            <a:ext cx="169790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entury Gothic" pitchFamily="34" charset="0"/>
                <a:ea typeface="Arial Unicode MS" pitchFamily="34" charset="-128"/>
                <a:cs typeface="Times New Roman" pitchFamily="18" charset="0"/>
              </a:rPr>
              <a:t>Anotace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entury Gothic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938076" y="4118303"/>
            <a:ext cx="1267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entury Gothic" pitchFamily="34" charset="0"/>
                <a:ea typeface="Arial Unicode MS" pitchFamily="34" charset="-128"/>
                <a:cs typeface="Times New Roman" pitchFamily="18" charset="0"/>
              </a:rPr>
              <a:t>Zdroje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115616" y="4653136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Century Gothic" pitchFamily="34" charset="0"/>
              </a:rPr>
              <a:t> Zdroje textů a obrázků </a:t>
            </a:r>
            <a:r>
              <a:rPr lang="cs-CZ" dirty="0" smtClean="0">
                <a:solidFill>
                  <a:schemeClr val="bg1"/>
                </a:solidFill>
                <a:latin typeface="Century Gothic" pitchFamily="34" charset="0"/>
              </a:rPr>
              <a:t>– klipart - </a:t>
            </a:r>
            <a:r>
              <a:rPr lang="cs-CZ" dirty="0" smtClean="0">
                <a:solidFill>
                  <a:schemeClr val="bg1"/>
                </a:solidFill>
              </a:rPr>
              <a:t>www.office.</a:t>
            </a:r>
            <a:r>
              <a:rPr lang="cs-CZ" dirty="0" err="1" smtClean="0">
                <a:solidFill>
                  <a:schemeClr val="bg1"/>
                </a:solidFill>
              </a:rPr>
              <a:t>microsoft.com</a:t>
            </a:r>
            <a:endParaRPr lang="cs-CZ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120</TotalTime>
  <Words>307</Words>
  <Application>Microsoft Office PowerPoint</Application>
  <PresentationFormat>Předvádění na obrazovce (4:3)</PresentationFormat>
  <Paragraphs>105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Lití písma</vt:lpstr>
      <vt:lpstr>Snímek 1</vt:lpstr>
      <vt:lpstr>HUSTOTA LÁTEK  </vt:lpstr>
      <vt:lpstr>V jakých jednotkách jsou v MF tabulkách uvedeny hustoty látek?</vt:lpstr>
      <vt:lpstr>Zjistěte z MF tabulek hustoty chloridu sodného a ethanolu</vt:lpstr>
      <vt:lpstr>Hustota Látek je v MF tabulkách uvedena při teplotě</vt:lpstr>
      <vt:lpstr> Převeďte hustotu olova na   správnou hodnotu   </vt:lpstr>
      <vt:lpstr>Seřaďte podle MF tabulek sestupně hustoty azbestu, nafty, petroleje</vt:lpstr>
      <vt:lpstr>Hustota kapaliny se s rostoucí teplotou</vt:lpstr>
      <vt:lpstr>Anomálie vody.  Voda má největší hustotu při teplotě?</vt:lpstr>
      <vt:lpstr>URČETE HMOTNOST VODY V NÁDOBĚ</vt:lpstr>
      <vt:lpstr>Vysvětlete, proč led na vodě plave.</vt:lpstr>
      <vt:lpstr>Snímek 12</vt:lpstr>
    </vt:vector>
  </TitlesOfParts>
  <Company>škola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jirinerad</dc:creator>
  <cp:lastModifiedBy>Dum</cp:lastModifiedBy>
  <cp:revision>16</cp:revision>
  <dcterms:created xsi:type="dcterms:W3CDTF">2013-02-21T10:41:56Z</dcterms:created>
  <dcterms:modified xsi:type="dcterms:W3CDTF">2013-12-28T14:00:15Z</dcterms:modified>
</cp:coreProperties>
</file>