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0" r:id="rId2"/>
    <p:sldId id="256" r:id="rId3"/>
    <p:sldId id="257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73" r:id="rId14"/>
    <p:sldId id="269" r:id="rId15"/>
    <p:sldId id="270" r:id="rId16"/>
    <p:sldId id="274" r:id="rId17"/>
    <p:sldId id="275" r:id="rId18"/>
    <p:sldId id="277" r:id="rId19"/>
    <p:sldId id="282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99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50" autoAdjust="0"/>
  </p:normalViewPr>
  <p:slideViewPr>
    <p:cSldViewPr>
      <p:cViewPr>
        <p:scale>
          <a:sx n="80" d="100"/>
          <a:sy n="80" d="100"/>
        </p:scale>
        <p:origin x="-864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27AEA6B-A206-4058-9476-D86D3DE88352}" type="datetimeFigureOut">
              <a:rPr lang="cs-CZ"/>
              <a:pPr>
                <a:defRPr/>
              </a:pPr>
              <a:t>28.12.2013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528FFC5-C5A4-4C4C-9F18-5C60AB1A1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73B87B-4DEB-4647-BF2E-C64F08915518}" type="slidenum">
              <a:rPr lang="cs-CZ" smtClean="0"/>
              <a:pPr/>
              <a:t>16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Obr.z klipartu použito</a:t>
            </a:r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8C62DCC-F81E-47FD-8886-48FEC00AD792}" type="slidenum">
              <a:rPr lang="cs-CZ" smtClean="0"/>
              <a:pPr/>
              <a:t>18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EC6B6-CCED-4469-BC7B-A19DDB1DA4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E4120-A667-4AC0-B6F2-90BBF73342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CD550-0ACE-4AD0-9D0B-F7F5BE2D26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1C911-CF7E-473B-9552-BBEB3C80F1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0F853-0170-40D5-9371-800CBFBADB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6A4573-7371-4547-9A41-120B3C6B4C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30598-781D-4DCE-9FCF-A7790006AD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C8636-B669-4621-9C22-DA4E0E467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57916-83D8-40AE-874C-D14BB86E15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5510E-9014-4A68-A167-F9E1A658DB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0F07E-4B44-4C13-B110-EE8B4FFE0F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AC819-8E60-4A19-8264-63C1E8F78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99F22-35E7-44C1-8BE8-713BA9947E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38E78-2D6A-49CA-81E1-DBDFFA81C6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E8EF889-B80E-48D8-A8E9-F62440E3B6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3">
        <p:tmplLst>
          <p:tmpl lvl="1">
            <p:tnLst>
              <p:par>
                <p:cTn presetID="14" presetClass="entr" presetSubtype="5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vertical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4" presetClass="entr" presetSubtype="5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vertical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4" presetClass="entr" presetSubtype="5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vertical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4" presetClass="entr" presetSubtype="5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vertical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4" presetClass="entr" presetSubtype="5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vertical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238" y="404813"/>
            <a:ext cx="66135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2154238" y="2060575"/>
            <a:ext cx="4835525" cy="520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1200" dirty="0"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  <a:defRPr/>
            </a:pPr>
            <a:r>
              <a:rPr lang="cs-CZ" sz="1200" dirty="0"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62263" y="4437112"/>
          <a:ext cx="3419475" cy="12954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19751"/>
                <a:gridCol w="1799724"/>
              </a:tblGrid>
              <a:tr h="259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Vzdělávací oblast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Předmět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Arial Unicode MS"/>
                        </a:rPr>
                        <a:t>Atmosférický tlak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Určeno pro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ročník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</a:rPr>
                        <a:t>Archivační kód</a:t>
                      </a:r>
                      <a:endParaRPr lang="cs-CZ" sz="1200" b="1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VY_52_INOVACE_237</a:t>
                      </a:r>
                      <a:endParaRPr lang="cs-CZ" sz="1200" dirty="0">
                        <a:solidFill>
                          <a:schemeClr val="bg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62" marR="68562" marT="0" marB="0"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2066" name="TextovéPole 8"/>
          <p:cNvSpPr txBox="1">
            <a:spLocks noChangeArrowheads="1"/>
          </p:cNvSpPr>
          <p:nvPr/>
        </p:nvSpPr>
        <p:spPr bwMode="auto">
          <a:xfrm>
            <a:off x="331096" y="2852936"/>
            <a:ext cx="848180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 b="1" dirty="0"/>
              <a:t>Název vzdělávacího materiálu</a:t>
            </a:r>
            <a:endParaRPr lang="cs-CZ" sz="2800" dirty="0"/>
          </a:p>
          <a:p>
            <a:pPr algn="ctr"/>
            <a:r>
              <a:rPr lang="cs-CZ" sz="2800" dirty="0"/>
              <a:t>Měření atmosférického tlaku </a:t>
            </a:r>
            <a:r>
              <a:rPr lang="cs-CZ" sz="2800" dirty="0" smtClean="0"/>
              <a:t>– historie </a:t>
            </a:r>
            <a:r>
              <a:rPr lang="cs-CZ" sz="2800" dirty="0"/>
              <a:t>a současnost</a:t>
            </a:r>
          </a:p>
        </p:txBody>
      </p:sp>
      <p:sp>
        <p:nvSpPr>
          <p:cNvPr id="2067" name="TextovéPole 9"/>
          <p:cNvSpPr txBox="1">
            <a:spLocks noChangeArrowheads="1"/>
          </p:cNvSpPr>
          <p:nvPr/>
        </p:nvSpPr>
        <p:spPr bwMode="auto">
          <a:xfrm>
            <a:off x="881063" y="5805488"/>
            <a:ext cx="14081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</a:rPr>
              <a:t>Mgr. Jiří </a:t>
            </a:r>
            <a:r>
              <a:rPr lang="cs-CZ" sz="1400" dirty="0" smtClean="0">
                <a:solidFill>
                  <a:schemeClr val="bg1"/>
                </a:solidFill>
              </a:rPr>
              <a:t>Nerad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2068" name="TextovéPole 10"/>
          <p:cNvSpPr txBox="1">
            <a:spLocks noChangeArrowheads="1"/>
          </p:cNvSpPr>
          <p:nvPr/>
        </p:nvSpPr>
        <p:spPr bwMode="auto">
          <a:xfrm>
            <a:off x="7308850" y="5805488"/>
            <a:ext cx="116519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16. </a:t>
            </a:r>
            <a:r>
              <a:rPr lang="cs-CZ" sz="1400" dirty="0">
                <a:solidFill>
                  <a:schemeClr val="bg1"/>
                </a:solidFill>
              </a:rPr>
              <a:t>12. 2011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908050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Atmosférický tlak a jeho měření</a:t>
            </a:r>
            <a:br>
              <a:rPr lang="cs-CZ" dirty="0" smtClean="0"/>
            </a:br>
            <a:r>
              <a:rPr lang="cs-CZ" dirty="0" smtClean="0"/>
              <a:t>doplňujte do textu</a:t>
            </a:r>
          </a:p>
        </p:txBody>
      </p:sp>
      <p:pic>
        <p:nvPicPr>
          <p:cNvPr id="3075" name="Picture 9" descr="C:\Documents and Settings\jirinerad.ZSTELC\Local Settings\Temporary Internet Files\Content.IE5\60ZQ2JEQ\MP90039051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14625" y="2781300"/>
            <a:ext cx="3344863" cy="33448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-1116013" y="765175"/>
            <a:ext cx="8229601" cy="1143000"/>
          </a:xfrm>
        </p:spPr>
        <p:txBody>
          <a:bodyPr/>
          <a:lstStyle/>
          <a:p>
            <a:pPr eaLnBrk="1" hangingPunct="1"/>
            <a:r>
              <a:rPr lang="cs-CZ" sz="4000" dirty="0" err="1" smtClean="0"/>
              <a:t>Ma.de.u.ské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 </a:t>
            </a:r>
            <a:r>
              <a:rPr lang="cs-CZ" sz="4000" dirty="0" err="1" smtClean="0"/>
              <a:t>p.l.k.u.e</a:t>
            </a:r>
            <a:r>
              <a:rPr lang="cs-CZ" sz="4000" dirty="0" smtClean="0"/>
              <a:t> - doplňte text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2708275"/>
            <a:ext cx="8147050" cy="5257800"/>
          </a:xfrm>
        </p:spPr>
        <p:txBody>
          <a:bodyPr/>
          <a:lstStyle/>
          <a:p>
            <a:pPr eaLnBrk="1" hangingPunct="1"/>
            <a:r>
              <a:rPr lang="cs-CZ" sz="2800" dirty="0" smtClean="0"/>
              <a:t>Otto </a:t>
            </a:r>
            <a:r>
              <a:rPr lang="cs-CZ" sz="2800" dirty="0" err="1" smtClean="0"/>
              <a:t>von</a:t>
            </a:r>
            <a:r>
              <a:rPr lang="cs-CZ" sz="2800" dirty="0" smtClean="0"/>
              <a:t> G. . . . .e, starosta města </a:t>
            </a:r>
            <a:r>
              <a:rPr lang="cs-CZ" sz="2800" dirty="0" err="1" smtClean="0"/>
              <a:t>Ma.de.ur.u</a:t>
            </a:r>
            <a:r>
              <a:rPr lang="cs-CZ" sz="2800" dirty="0" smtClean="0"/>
              <a:t>, v roce 1.5. předvedl dramatický experiment, ve kterém ukázal sílu v.k.a </a:t>
            </a:r>
            <a:r>
              <a:rPr lang="cs-CZ" sz="2800" dirty="0" err="1" smtClean="0"/>
              <a:t>a</a:t>
            </a:r>
            <a:r>
              <a:rPr lang="cs-CZ" sz="2800" dirty="0" smtClean="0"/>
              <a:t> dokázal existenci a…</a:t>
            </a:r>
            <a:r>
              <a:rPr lang="cs-CZ" sz="2800" dirty="0" err="1" smtClean="0"/>
              <a:t>sfé.y</a:t>
            </a:r>
            <a:r>
              <a:rPr lang="cs-CZ" sz="2800" dirty="0" smtClean="0"/>
              <a:t> Země.</a:t>
            </a:r>
          </a:p>
          <a:p>
            <a:pPr eaLnBrk="1" hangingPunct="1"/>
            <a:r>
              <a:rPr lang="cs-CZ" sz="2800" dirty="0" err="1" smtClean="0"/>
              <a:t>Guericke</a:t>
            </a:r>
            <a:r>
              <a:rPr lang="cs-CZ" sz="2800" dirty="0" smtClean="0"/>
              <a:t> spojil </a:t>
            </a:r>
            <a:r>
              <a:rPr lang="cs-CZ" sz="2800" dirty="0" err="1" smtClean="0">
                <a:solidFill>
                  <a:srgbClr val="CC0000"/>
                </a:solidFill>
              </a:rPr>
              <a:t>d.ě</a:t>
            </a:r>
            <a:r>
              <a:rPr lang="cs-CZ" sz="2800" dirty="0" smtClean="0">
                <a:solidFill>
                  <a:srgbClr val="CC0000"/>
                </a:solidFill>
              </a:rPr>
              <a:t> </a:t>
            </a:r>
            <a:r>
              <a:rPr lang="cs-CZ" sz="2800" dirty="0" err="1" smtClean="0">
                <a:solidFill>
                  <a:srgbClr val="CC0000"/>
                </a:solidFill>
              </a:rPr>
              <a:t>d.té</a:t>
            </a:r>
            <a:r>
              <a:rPr lang="cs-CZ" sz="2800" dirty="0" smtClean="0">
                <a:solidFill>
                  <a:srgbClr val="CC0000"/>
                </a:solidFill>
              </a:rPr>
              <a:t> m…</a:t>
            </a:r>
            <a:r>
              <a:rPr lang="cs-CZ" sz="2800" dirty="0" err="1" smtClean="0">
                <a:solidFill>
                  <a:srgbClr val="CC0000"/>
                </a:solidFill>
              </a:rPr>
              <a:t>né</a:t>
            </a:r>
            <a:r>
              <a:rPr lang="cs-CZ" sz="2800" dirty="0" smtClean="0">
                <a:solidFill>
                  <a:srgbClr val="CC0000"/>
                </a:solidFill>
              </a:rPr>
              <a:t> </a:t>
            </a:r>
            <a:r>
              <a:rPr lang="cs-CZ" sz="2800" dirty="0" err="1" smtClean="0">
                <a:solidFill>
                  <a:srgbClr val="CC0000"/>
                </a:solidFill>
              </a:rPr>
              <a:t>p.loko.le</a:t>
            </a:r>
            <a:r>
              <a:rPr lang="cs-CZ" sz="2800" dirty="0" smtClean="0"/>
              <a:t> s úchyty o průměru 51 cm (</a:t>
            </a:r>
            <a:r>
              <a:rPr lang="cs-CZ" sz="2800" b="1" dirty="0" smtClean="0"/>
              <a:t>M.</a:t>
            </a:r>
            <a:r>
              <a:rPr lang="cs-CZ" sz="2800" b="1" dirty="0" err="1" smtClean="0"/>
              <a:t>gde.urs.é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p.lok.ul</a:t>
            </a:r>
            <a:r>
              <a:rPr lang="cs-CZ" sz="2800" b="1" dirty="0" smtClean="0"/>
              <a:t>.</a:t>
            </a:r>
            <a:r>
              <a:rPr lang="cs-CZ" sz="2800" dirty="0" smtClean="0"/>
              <a:t>) a ze vzniklé dutiny </a:t>
            </a:r>
            <a:r>
              <a:rPr lang="cs-CZ" sz="2800" dirty="0" smtClean="0">
                <a:solidFill>
                  <a:srgbClr val="CC0000"/>
                </a:solidFill>
              </a:rPr>
              <a:t>v..um.</a:t>
            </a:r>
            <a:r>
              <a:rPr lang="cs-CZ" sz="2800" dirty="0" err="1" smtClean="0">
                <a:solidFill>
                  <a:srgbClr val="CC0000"/>
                </a:solidFill>
              </a:rPr>
              <a:t>ov.l</a:t>
            </a:r>
            <a:r>
              <a:rPr lang="cs-CZ" sz="2800" dirty="0" smtClean="0">
                <a:solidFill>
                  <a:srgbClr val="CC0000"/>
                </a:solidFill>
              </a:rPr>
              <a:t> </a:t>
            </a:r>
            <a:r>
              <a:rPr lang="cs-CZ" sz="2800" dirty="0" err="1" smtClean="0">
                <a:solidFill>
                  <a:srgbClr val="CC0000"/>
                </a:solidFill>
              </a:rPr>
              <a:t>vz.u.h</a:t>
            </a:r>
            <a:r>
              <a:rPr lang="cs-CZ" sz="2800" dirty="0" smtClean="0"/>
              <a:t>. </a:t>
            </a:r>
          </a:p>
        </p:txBody>
      </p:sp>
      <p:pic>
        <p:nvPicPr>
          <p:cNvPr id="4100" name="Picture 6" descr="C:\Documents and Settings\jirinerad.ZSTELC\Local Settings\Temporary Internet Files\Content.IE5\X0UXN7RY\MC90005635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56325" y="549275"/>
            <a:ext cx="1784350" cy="16906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 bldLvl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M.g.</a:t>
            </a:r>
            <a:r>
              <a:rPr lang="cs-CZ" dirty="0" err="1" smtClean="0"/>
              <a:t>e.u.s.é</a:t>
            </a:r>
            <a:r>
              <a:rPr lang="cs-CZ" dirty="0" smtClean="0"/>
              <a:t> </a:t>
            </a:r>
            <a:r>
              <a:rPr lang="cs-CZ" dirty="0" err="1" smtClean="0"/>
              <a:t>p.lok.ue</a:t>
            </a:r>
            <a:endParaRPr lang="cs-CZ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556792"/>
            <a:ext cx="8229600" cy="28082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dirty="0" smtClean="0"/>
              <a:t>Pak nechal zapřáhnout ke každé polokouli 4 páry koní a ukazoval, že ani 16 koní není schopno od sebe polokoule oddělit. Poté, co nechal do dutiny opět vniknout vzduch, se od sebe obě polokoule oddělily samovolně.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dirty="0" smtClean="0"/>
              <a:t>Prokázal, že obě polokoule nebyly k sobě pevně připoutány vzduchoprázdnem, ale že </a:t>
            </a:r>
            <a:r>
              <a:rPr lang="cs-CZ" sz="2400" dirty="0" smtClean="0">
                <a:solidFill>
                  <a:srgbClr val="CC0000"/>
                </a:solidFill>
              </a:rPr>
              <a:t>p . . . . . . .e držel u sebe t . . k okolního v . . . . .u</a:t>
            </a:r>
            <a:r>
              <a:rPr lang="cs-CZ" sz="2400" dirty="0" smtClean="0"/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</a:pPr>
            <a:endParaRPr lang="cs-CZ" sz="1600" dirty="0" smtClean="0"/>
          </a:p>
          <a:p>
            <a:pPr eaLnBrk="1" hangingPunct="1">
              <a:lnSpc>
                <a:spcPct val="80000"/>
              </a:lnSpc>
            </a:pPr>
            <a:endParaRPr lang="cs-CZ" sz="1600" dirty="0" smtClean="0"/>
          </a:p>
        </p:txBody>
      </p:sp>
      <p:pic>
        <p:nvPicPr>
          <p:cNvPr id="5124" name="Picture 9" descr="C:\Documents and Settings\jirinerad.ZSTELC\Local Settings\Temporary Internet Files\Content.IE5\X0UXN7RY\MP900430602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68144" y="4365104"/>
            <a:ext cx="1454150" cy="21875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700213"/>
            <a:ext cx="6336506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Atmosféra působí na </a:t>
            </a:r>
            <a:r>
              <a:rPr lang="cs-CZ" dirty="0" smtClean="0">
                <a:solidFill>
                  <a:srgbClr val="CC0000"/>
                </a:solidFill>
              </a:rPr>
              <a:t>k . . ž .ý   </a:t>
            </a:r>
          </a:p>
          <a:p>
            <a:pPr eaLnBrk="1" hangingPunct="1">
              <a:buFontTx/>
              <a:buNone/>
            </a:pPr>
            <a:r>
              <a:rPr lang="cs-CZ" dirty="0" err="1" smtClean="0">
                <a:solidFill>
                  <a:srgbClr val="CC0000"/>
                </a:solidFill>
              </a:rPr>
              <a:t>č.ve.eč.ý</a:t>
            </a:r>
            <a:r>
              <a:rPr lang="cs-CZ" dirty="0" smtClean="0">
                <a:solidFill>
                  <a:srgbClr val="CC0000"/>
                </a:solidFill>
              </a:rPr>
              <a:t>   .</a:t>
            </a:r>
            <a:r>
              <a:rPr lang="cs-CZ" dirty="0" err="1" smtClean="0">
                <a:solidFill>
                  <a:srgbClr val="CC0000"/>
                </a:solidFill>
              </a:rPr>
              <a:t>en.i.e.r</a:t>
            </a:r>
            <a:r>
              <a:rPr lang="cs-CZ" dirty="0" smtClean="0"/>
              <a:t> zemského</a:t>
            </a:r>
          </a:p>
          <a:p>
            <a:pPr eaLnBrk="1" hangingPunct="1">
              <a:buFontTx/>
              <a:buNone/>
            </a:pPr>
            <a:r>
              <a:rPr lang="cs-CZ" dirty="0" smtClean="0"/>
              <a:t>povrchu takovou silou, </a:t>
            </a:r>
          </a:p>
          <a:p>
            <a:pPr eaLnBrk="1" hangingPunct="1">
              <a:buFontTx/>
              <a:buNone/>
            </a:pPr>
            <a:r>
              <a:rPr lang="cs-CZ" dirty="0" smtClean="0"/>
              <a:t>jako kdyby na něm bylo </a:t>
            </a:r>
          </a:p>
          <a:p>
            <a:pPr eaLnBrk="1" hangingPunct="1">
              <a:buFontTx/>
              <a:buNone/>
            </a:pPr>
            <a:r>
              <a:rPr lang="cs-CZ" dirty="0" smtClean="0"/>
              <a:t>položeno </a:t>
            </a:r>
            <a:r>
              <a:rPr lang="cs-CZ" dirty="0" smtClean="0">
                <a:solidFill>
                  <a:srgbClr val="CC0000"/>
                </a:solidFill>
              </a:rPr>
              <a:t>z.</a:t>
            </a:r>
            <a:r>
              <a:rPr lang="cs-CZ" dirty="0" err="1" smtClean="0">
                <a:solidFill>
                  <a:srgbClr val="CC0000"/>
                </a:solidFill>
              </a:rPr>
              <a:t>va.í</a:t>
            </a:r>
            <a:r>
              <a:rPr lang="cs-CZ" dirty="0" smtClean="0">
                <a:solidFill>
                  <a:srgbClr val="CC0000"/>
                </a:solidFill>
              </a:rPr>
              <a:t>   x kg</a:t>
            </a:r>
            <a:r>
              <a:rPr lang="cs-CZ" dirty="0" smtClean="0"/>
              <a:t>.</a:t>
            </a:r>
          </a:p>
        </p:txBody>
      </p:sp>
      <p:pic>
        <p:nvPicPr>
          <p:cNvPr id="2" name="Picture 10" descr="C:\Documents and Settings\jirinerad.ZSTELC\Local Settings\Temporary Internet Files\Content.IE5\Q9IKEWDZ\MM900336776[1].gif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300788" y="1865313"/>
            <a:ext cx="1943100" cy="22304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bldLvl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Proč si atmosférický tlak neuvědomujeme?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2276872"/>
            <a:ext cx="8640762" cy="4248472"/>
          </a:xfrm>
        </p:spPr>
        <p:txBody>
          <a:bodyPr/>
          <a:lstStyle/>
          <a:p>
            <a:pPr eaLnBrk="1" hangingPunct="1"/>
            <a:r>
              <a:rPr lang="cs-CZ" sz="2800" dirty="0" smtClean="0"/>
              <a:t>Tlaková síla atmosféry na povrch lidského těla je obrovská</a:t>
            </a:r>
          </a:p>
          <a:p>
            <a:pPr eaLnBrk="1" hangingPunct="1"/>
            <a:r>
              <a:rPr lang="cs-CZ" sz="2800" dirty="0" smtClean="0"/>
              <a:t>Odhadneme-li obsah povrchu člověka na 1 m</a:t>
            </a:r>
            <a:r>
              <a:rPr lang="cs-CZ" sz="2800" baseline="30000" dirty="0" smtClean="0"/>
              <a:t>2</a:t>
            </a:r>
            <a:r>
              <a:rPr lang="cs-CZ" sz="2800" dirty="0" smtClean="0"/>
              <a:t>, je celková tlaková síla atmosféry </a:t>
            </a:r>
            <a:r>
              <a:rPr lang="cs-CZ" sz="2800" dirty="0" smtClean="0">
                <a:solidFill>
                  <a:srgbClr val="CC0000"/>
                </a:solidFill>
              </a:rPr>
              <a:t>10 . . . . . . N</a:t>
            </a:r>
            <a:r>
              <a:rPr lang="cs-CZ" sz="2800" dirty="0" smtClean="0"/>
              <a:t>!</a:t>
            </a:r>
          </a:p>
          <a:p>
            <a:pPr eaLnBrk="1" hangingPunct="1"/>
            <a:r>
              <a:rPr lang="cs-CZ" sz="2800" dirty="0" smtClean="0">
                <a:solidFill>
                  <a:srgbClr val="CC0000"/>
                </a:solidFill>
              </a:rPr>
              <a:t>Stejně v.l.ý tlak je však i u.</a:t>
            </a:r>
            <a:r>
              <a:rPr lang="cs-CZ" sz="2800" dirty="0" err="1" smtClean="0">
                <a:solidFill>
                  <a:srgbClr val="CC0000"/>
                </a:solidFill>
              </a:rPr>
              <a:t>n.tř</a:t>
            </a:r>
            <a:r>
              <a:rPr lang="cs-CZ" sz="2800" dirty="0" smtClean="0">
                <a:solidFill>
                  <a:srgbClr val="CC0000"/>
                </a:solidFill>
              </a:rPr>
              <a:t>   l .</a:t>
            </a:r>
            <a:r>
              <a:rPr lang="cs-CZ" sz="2800" dirty="0" err="1" smtClean="0">
                <a:solidFill>
                  <a:srgbClr val="CC0000"/>
                </a:solidFill>
              </a:rPr>
              <a:t>d.k.ho</a:t>
            </a:r>
            <a:r>
              <a:rPr lang="cs-CZ" sz="2800" dirty="0" smtClean="0">
                <a:solidFill>
                  <a:srgbClr val="CC0000"/>
                </a:solidFill>
              </a:rPr>
              <a:t>  </a:t>
            </a:r>
            <a:r>
              <a:rPr lang="cs-CZ" sz="2800" dirty="0" err="1" smtClean="0">
                <a:solidFill>
                  <a:srgbClr val="CC0000"/>
                </a:solidFill>
              </a:rPr>
              <a:t>t</a:t>
            </a:r>
            <a:r>
              <a:rPr lang="cs-CZ" sz="2800" dirty="0" smtClean="0">
                <a:solidFill>
                  <a:srgbClr val="CC0000"/>
                </a:solidFill>
              </a:rPr>
              <a:t>. l.</a:t>
            </a:r>
            <a:r>
              <a:rPr lang="cs-CZ" sz="2800" dirty="0" smtClean="0"/>
              <a:t>.</a:t>
            </a:r>
          </a:p>
          <a:p>
            <a:pPr eaLnBrk="1" hangingPunct="1"/>
            <a:r>
              <a:rPr lang="cs-CZ" sz="2800" dirty="0" smtClean="0"/>
              <a:t>Proto jsou síly působící na pokožku stejně velké, mají opačný směr, </a:t>
            </a:r>
            <a:r>
              <a:rPr lang="cs-CZ" sz="2800" dirty="0" smtClean="0">
                <a:solidFill>
                  <a:srgbClr val="CC0000"/>
                </a:solidFill>
              </a:rPr>
              <a:t>výslednice je tedy n . . . .á.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 bldLvl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Kdy si přítomnost atmosférického tlaku uvědomujeme?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49935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/>
              <a:t>Jedeme-li autem dlouho </a:t>
            </a:r>
            <a:r>
              <a:rPr lang="cs-CZ" sz="2800" smtClean="0">
                <a:solidFill>
                  <a:srgbClr val="CC0000"/>
                </a:solidFill>
              </a:rPr>
              <a:t>do k .p.e  n. bo z k.p.e</a:t>
            </a:r>
            <a:r>
              <a:rPr lang="cs-CZ" sz="2800" smtClean="0"/>
              <a:t>, cítíme </a:t>
            </a:r>
            <a:r>
              <a:rPr lang="cs-CZ" sz="2800" smtClean="0">
                <a:solidFill>
                  <a:srgbClr val="CC0000"/>
                </a:solidFill>
              </a:rPr>
              <a:t>t . .k  v  u. .ch</a:t>
            </a:r>
            <a:r>
              <a:rPr lang="cs-CZ" sz="2800" smtClean="0"/>
              <a:t> a něco nás nutí polykat.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To něco je převažující </a:t>
            </a:r>
            <a:r>
              <a:rPr lang="cs-CZ" sz="2800" smtClean="0">
                <a:solidFill>
                  <a:srgbClr val="CC0000"/>
                </a:solidFill>
              </a:rPr>
              <a:t>t . . . . .á   s.la</a:t>
            </a:r>
            <a:r>
              <a:rPr lang="cs-CZ" sz="2800" smtClean="0"/>
              <a:t> zevnitř nebo zvenku.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Polykáním obě síly vyrovnáváme.</a:t>
            </a:r>
          </a:p>
          <a:p>
            <a:pPr eaLnBrk="1" hangingPunct="1">
              <a:lnSpc>
                <a:spcPct val="90000"/>
              </a:lnSpc>
            </a:pPr>
            <a:endParaRPr 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Uveď další příklady!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Změny tlaku při jízdě ve výtahu, při přistávání letadla,..</a:t>
            </a:r>
          </a:p>
        </p:txBody>
      </p:sp>
      <p:sp>
        <p:nvSpPr>
          <p:cNvPr id="8196" name="Zástupný symbol pro obsah 6"/>
          <p:cNvSpPr>
            <a:spLocks noGrp="1"/>
          </p:cNvSpPr>
          <p:nvPr>
            <p:ph sz="half" idx="2"/>
          </p:nvPr>
        </p:nvSpPr>
        <p:spPr>
          <a:xfrm>
            <a:off x="10764838" y="6183313"/>
            <a:ext cx="46037" cy="104775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defRPr/>
            </a:pPr>
            <a:endParaRPr lang="cs-CZ" dirty="0" smtClean="0"/>
          </a:p>
        </p:txBody>
      </p:sp>
      <p:pic>
        <p:nvPicPr>
          <p:cNvPr id="8197" name="Picture 6" descr="C:\Documents and Settings\jirinerad.ZSTELC\Local Settings\Temporary Internet Files\Content.IE5\4TE7SBRD\MP90044249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50" y="4162425"/>
            <a:ext cx="1854274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 bldLvl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Pokus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41438"/>
            <a:ext cx="4906963" cy="5516562"/>
          </a:xfrm>
        </p:spPr>
        <p:txBody>
          <a:bodyPr/>
          <a:lstStyle/>
          <a:p>
            <a:pPr eaLnBrk="1" hangingPunct="1"/>
            <a:r>
              <a:rPr lang="cs-CZ" sz="2800" smtClean="0"/>
              <a:t>Naplníme </a:t>
            </a:r>
            <a:r>
              <a:rPr lang="cs-CZ" sz="2800" smtClean="0">
                <a:solidFill>
                  <a:srgbClr val="FF0000"/>
                </a:solidFill>
              </a:rPr>
              <a:t>p.áz.nou sk.eni.i </a:t>
            </a:r>
            <a:r>
              <a:rPr lang="cs-CZ" sz="2800" smtClean="0"/>
              <a:t>od marmelády po okraj vodou</a:t>
            </a:r>
          </a:p>
          <a:p>
            <a:pPr eaLnBrk="1" hangingPunct="1"/>
            <a:r>
              <a:rPr lang="cs-CZ" sz="2800" smtClean="0"/>
              <a:t>Vystřihnutý tvrdý papír (větší než okraj sklenice) přiložíme na vodní hladinu tak, aby pod ním nebyla žádná vzduchová bublina</a:t>
            </a:r>
          </a:p>
          <a:p>
            <a:pPr eaLnBrk="1" hangingPunct="1"/>
            <a:r>
              <a:rPr lang="cs-CZ" sz="2800" smtClean="0"/>
              <a:t>Nad </a:t>
            </a:r>
            <a:r>
              <a:rPr lang="cs-CZ" sz="2800" smtClean="0">
                <a:solidFill>
                  <a:srgbClr val="FF0000"/>
                </a:solidFill>
              </a:rPr>
              <a:t>u.yvadl.m</a:t>
            </a:r>
            <a:r>
              <a:rPr lang="cs-CZ" sz="2800" smtClean="0"/>
              <a:t> otočíme</a:t>
            </a:r>
          </a:p>
          <a:p>
            <a:pPr eaLnBrk="1" hangingPunct="1"/>
            <a:r>
              <a:rPr lang="cs-CZ" sz="2800" smtClean="0"/>
              <a:t>Proč </a:t>
            </a:r>
            <a:r>
              <a:rPr lang="cs-CZ" sz="2800" smtClean="0">
                <a:solidFill>
                  <a:srgbClr val="FF0000"/>
                </a:solidFill>
              </a:rPr>
              <a:t>v . da ne.yt.če</a:t>
            </a:r>
            <a:r>
              <a:rPr lang="cs-CZ" sz="2800" smtClean="0"/>
              <a:t>?</a:t>
            </a:r>
          </a:p>
        </p:txBody>
      </p:sp>
      <p:pic>
        <p:nvPicPr>
          <p:cNvPr id="9220" name="Picture 6" descr="C:\Documents and Settings\jirinerad.ZSTELC\Local Settings\Temporary Internet Files\Content.IE5\Q9IKEWDZ\MC900441752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95900" y="2490788"/>
            <a:ext cx="2743200" cy="2743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 bldLvl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Vysvětlení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060849"/>
            <a:ext cx="8229600" cy="3744416"/>
          </a:xfrm>
        </p:spPr>
        <p:txBody>
          <a:bodyPr/>
          <a:lstStyle/>
          <a:p>
            <a:pPr eaLnBrk="1" hangingPunct="1"/>
            <a:r>
              <a:rPr lang="cs-CZ" sz="3600" dirty="0" smtClean="0"/>
              <a:t>Voda nevyteče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protože </a:t>
            </a:r>
            <a:r>
              <a:rPr lang="cs-CZ" dirty="0" smtClean="0">
                <a:solidFill>
                  <a:srgbClr val="FF0000"/>
                </a:solidFill>
              </a:rPr>
              <a:t>t . .k   v.</a:t>
            </a:r>
            <a:r>
              <a:rPr lang="cs-CZ" dirty="0" err="1" smtClean="0">
                <a:solidFill>
                  <a:srgbClr val="FF0000"/>
                </a:solidFill>
              </a:rPr>
              <a:t>d.chu</a:t>
            </a:r>
            <a:r>
              <a:rPr lang="cs-CZ" dirty="0" smtClean="0"/>
              <a:t>, který působí na papír zvenku, je </a:t>
            </a:r>
            <a:r>
              <a:rPr lang="cs-CZ" dirty="0" smtClean="0">
                <a:solidFill>
                  <a:srgbClr val="FF0000"/>
                </a:solidFill>
              </a:rPr>
              <a:t>v . . .í</a:t>
            </a:r>
            <a:r>
              <a:rPr lang="cs-CZ" dirty="0" smtClean="0"/>
              <a:t> než </a:t>
            </a:r>
            <a:r>
              <a:rPr lang="cs-CZ" dirty="0" err="1" smtClean="0">
                <a:solidFill>
                  <a:srgbClr val="FF0000"/>
                </a:solidFill>
              </a:rPr>
              <a:t>hy.ro.ta.ic.ý</a:t>
            </a:r>
            <a:r>
              <a:rPr lang="cs-CZ" dirty="0" smtClean="0"/>
              <a:t> tlak uvnitř sklenky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3813" y="1628775"/>
            <a:ext cx="6851650" cy="4525963"/>
          </a:xfrm>
        </p:spPr>
        <p:txBody>
          <a:bodyPr/>
          <a:lstStyle/>
          <a:p>
            <a:pPr eaLnBrk="1" hangingPunct="1"/>
            <a:r>
              <a:rPr lang="cs-CZ" sz="2800" smtClean="0"/>
              <a:t>Vzduch byl dlouho pokládán za „nehmotnou a bez tížnou látku“</a:t>
            </a:r>
          </a:p>
          <a:p>
            <a:pPr eaLnBrk="1" hangingPunct="1"/>
            <a:r>
              <a:rPr lang="cs-CZ" sz="2800" smtClean="0"/>
              <a:t>V roce </a:t>
            </a:r>
            <a:r>
              <a:rPr lang="cs-CZ" sz="2800" smtClean="0">
                <a:solidFill>
                  <a:srgbClr val="FF0000"/>
                </a:solidFill>
              </a:rPr>
              <a:t>1 . .4 </a:t>
            </a:r>
            <a:r>
              <a:rPr lang="cs-CZ" sz="2800" smtClean="0"/>
              <a:t>navrhl </a:t>
            </a:r>
            <a:r>
              <a:rPr lang="cs-CZ" sz="2800" smtClean="0">
                <a:solidFill>
                  <a:srgbClr val="FF0000"/>
                </a:solidFill>
              </a:rPr>
              <a:t>i.al.ký</a:t>
            </a:r>
            <a:r>
              <a:rPr lang="cs-CZ" sz="2800" smtClean="0"/>
              <a:t> fyzik</a:t>
            </a:r>
            <a:r>
              <a:rPr lang="cs-CZ" sz="2800" smtClean="0">
                <a:solidFill>
                  <a:srgbClr val="FF0000"/>
                </a:solidFill>
              </a:rPr>
              <a:t> T.rr.celli </a:t>
            </a:r>
            <a:r>
              <a:rPr lang="cs-CZ" sz="2800" smtClean="0"/>
              <a:t>pokus</a:t>
            </a:r>
          </a:p>
          <a:p>
            <a:pPr eaLnBrk="1" hangingPunct="1"/>
            <a:r>
              <a:rPr lang="cs-CZ" sz="2800" smtClean="0"/>
              <a:t>Dokazoval jím, že </a:t>
            </a:r>
            <a:r>
              <a:rPr lang="cs-CZ" sz="2800" smtClean="0">
                <a:solidFill>
                  <a:srgbClr val="FF0000"/>
                </a:solidFill>
              </a:rPr>
              <a:t>v . . . ch </a:t>
            </a:r>
            <a:r>
              <a:rPr lang="cs-CZ" sz="2800" smtClean="0"/>
              <a:t>není nehmotný, ale že na něj působí síla</a:t>
            </a:r>
          </a:p>
          <a:p>
            <a:pPr eaLnBrk="1" hangingPunct="1"/>
            <a:r>
              <a:rPr lang="cs-CZ" sz="2800" smtClean="0"/>
              <a:t>Ta vyvolává </a:t>
            </a:r>
            <a:r>
              <a:rPr lang="cs-CZ" sz="2800" smtClean="0">
                <a:solidFill>
                  <a:srgbClr val="FF0000"/>
                </a:solidFill>
              </a:rPr>
              <a:t>a. m.sf.ri.ký </a:t>
            </a:r>
            <a:r>
              <a:rPr lang="cs-CZ" sz="2800" smtClean="0"/>
              <a:t>tlak</a:t>
            </a:r>
          </a:p>
          <a:p>
            <a:pPr eaLnBrk="1" hangingPunct="1"/>
            <a:r>
              <a:rPr lang="cs-CZ" sz="2800" smtClean="0"/>
              <a:t>Tento </a:t>
            </a:r>
            <a:r>
              <a:rPr lang="cs-CZ" sz="2800" smtClean="0">
                <a:solidFill>
                  <a:srgbClr val="FF0000"/>
                </a:solidFill>
              </a:rPr>
              <a:t>pokus byl nazván později „TO.RI.E.LIHO    P.K.S“</a:t>
            </a:r>
          </a:p>
          <a:p>
            <a:pPr lvl="1" eaLnBrk="1" hangingPunct="1"/>
            <a:endParaRPr lang="cs-CZ" sz="2400" smtClean="0"/>
          </a:p>
          <a:p>
            <a:pPr eaLnBrk="1" hangingPunct="1"/>
            <a:endParaRPr lang="cs-CZ" sz="2800" smtClean="0"/>
          </a:p>
        </p:txBody>
      </p:sp>
      <p:pic>
        <p:nvPicPr>
          <p:cNvPr id="14340" name="Picture 4" descr="torricr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38963" y="1412875"/>
            <a:ext cx="2205037" cy="3533775"/>
          </a:xfrm>
          <a:noFill/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516688" y="5300663"/>
            <a:ext cx="22320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Jan Evangelista Torricelli</a:t>
            </a:r>
          </a:p>
          <a:p>
            <a:pPr>
              <a:spcBef>
                <a:spcPct val="50000"/>
              </a:spcBef>
            </a:pPr>
            <a:r>
              <a:rPr lang="cs-CZ"/>
              <a:t>1608 - 1647</a:t>
            </a:r>
          </a:p>
        </p:txBody>
      </p:sp>
      <p:sp>
        <p:nvSpPr>
          <p:cNvPr id="14344" name="Rectangle 8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7056437" cy="1143000"/>
          </a:xfrm>
        </p:spPr>
        <p:txBody>
          <a:bodyPr/>
          <a:lstStyle/>
          <a:p>
            <a:pPr eaLnBrk="1" hangingPunct="1"/>
            <a:r>
              <a:rPr lang="cs-CZ" smtClean="0"/>
              <a:t>Jan  </a:t>
            </a:r>
            <a:r>
              <a:rPr lang="cs-CZ" smtClean="0">
                <a:solidFill>
                  <a:srgbClr val="FF0000"/>
                </a:solidFill>
              </a:rPr>
              <a:t>E .an.eli.ta T.rri.ell.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43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bldLvl="3"/>
      <p:bldP spid="14340" grpId="0" build="p" bldLvl="3"/>
      <p:bldP spid="14343" grpId="0"/>
      <p:bldP spid="143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Torricelliho pokus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619625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/>
              <a:t>Torricelli vzal 1 metr dlouhou skleněnou trubici, na jednom konci z .</a:t>
            </a:r>
            <a:r>
              <a:rPr lang="cs-CZ" sz="2800" smtClean="0">
                <a:solidFill>
                  <a:srgbClr val="FF0000"/>
                </a:solidFill>
              </a:rPr>
              <a:t>t.ve.ou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Naplnil ji </a:t>
            </a:r>
            <a:r>
              <a:rPr lang="cs-CZ" sz="2800" smtClean="0">
                <a:solidFill>
                  <a:srgbClr val="FF0000"/>
                </a:solidFill>
              </a:rPr>
              <a:t>r…í </a:t>
            </a:r>
            <a:r>
              <a:rPr lang="cs-CZ" sz="2800" smtClean="0"/>
              <a:t>a uzavřel zátkou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Pak trubici obrátil dnem vzhůru a ponořil do nádoby se </a:t>
            </a:r>
            <a:r>
              <a:rPr lang="cs-CZ" sz="2800" smtClean="0">
                <a:solidFill>
                  <a:srgbClr val="FF0000"/>
                </a:solidFill>
              </a:rPr>
              <a:t>r . . . í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Zátku odstranil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800" smtClean="0"/>
          </a:p>
          <a:p>
            <a:pPr eaLnBrk="1" hangingPunct="1">
              <a:lnSpc>
                <a:spcPct val="90000"/>
              </a:lnSpc>
            </a:pPr>
            <a:endParaRPr lang="cs-CZ" sz="2800" smtClean="0"/>
          </a:p>
          <a:p>
            <a:pPr eaLnBrk="1" hangingPunct="1">
              <a:lnSpc>
                <a:spcPct val="90000"/>
              </a:lnSpc>
            </a:pPr>
            <a:endParaRPr lang="cs-CZ" sz="2800" smtClean="0"/>
          </a:p>
        </p:txBody>
      </p:sp>
      <p:pic>
        <p:nvPicPr>
          <p:cNvPr id="12292" name="Picture 21" descr="C:\Documents and Settings\jirinerad.ZSTELC\Local Settings\Temporary Internet Files\Content.IE5\Q9IKEWDZ\MC90035125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226175" y="2963863"/>
            <a:ext cx="882650" cy="17986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 bldLvl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FF0000"/>
                </a:solidFill>
              </a:rPr>
              <a:t>To.ricelli.o</a:t>
            </a:r>
            <a:r>
              <a:rPr lang="cs-CZ" smtClean="0"/>
              <a:t> pokus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778625" cy="4525963"/>
          </a:xfrm>
        </p:spPr>
        <p:txBody>
          <a:bodyPr/>
          <a:lstStyle/>
          <a:p>
            <a:pPr eaLnBrk="1" hangingPunct="1"/>
            <a:r>
              <a:rPr lang="cs-CZ" sz="2800" smtClean="0"/>
              <a:t>Určitá část rtuti vytekla, pod zataveným koncem se vytvořilo vzduchoprázdno</a:t>
            </a:r>
          </a:p>
          <a:p>
            <a:pPr eaLnBrk="1" hangingPunct="1"/>
            <a:r>
              <a:rPr lang="cs-CZ" sz="2800" smtClean="0"/>
              <a:t>Při naklánění trubice se vždy hladina ustálila ve výšce přibližně 7.0 mm nad volným povrchem </a:t>
            </a:r>
            <a:r>
              <a:rPr lang="cs-CZ" sz="2800" smtClean="0">
                <a:solidFill>
                  <a:srgbClr val="FF0000"/>
                </a:solidFill>
              </a:rPr>
              <a:t>r  t . t  .   </a:t>
            </a:r>
            <a:r>
              <a:rPr lang="cs-CZ" sz="2800" smtClean="0"/>
              <a:t>v nádobě</a:t>
            </a:r>
          </a:p>
        </p:txBody>
      </p:sp>
      <p:pic>
        <p:nvPicPr>
          <p:cNvPr id="21513" name="Picture 9" descr="toriceli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4005263"/>
            <a:ext cx="3457575" cy="24701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215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 bldLvl="3"/>
      <p:bldP spid="21513" grpId="0" build="p" bldLvl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Co zabránilo rtuti, aby nevytekla všechna?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800" b="1" smtClean="0">
                <a:solidFill>
                  <a:srgbClr val="CC0000"/>
                </a:solidFill>
              </a:rPr>
              <a:t>„v.ha“ vz.uc.u</a:t>
            </a:r>
            <a:r>
              <a:rPr lang="cs-CZ" sz="2800" b="1" smtClean="0"/>
              <a:t> na volný povrch hladiny rtuti v nádobě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800" b="1" smtClean="0">
                <a:solidFill>
                  <a:srgbClr val="CC0000"/>
                </a:solidFill>
              </a:rPr>
              <a:t>Ne.o.i  a.m.sf.ric.ý</a:t>
            </a:r>
            <a:r>
              <a:rPr lang="cs-CZ" sz="2800" b="1" smtClean="0"/>
              <a:t> tlak působící na volný povrch rtuti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na rtuť ve skleněné trubici působí </a:t>
            </a:r>
            <a:r>
              <a:rPr lang="cs-CZ" sz="2800" smtClean="0">
                <a:solidFill>
                  <a:srgbClr val="CC0000"/>
                </a:solidFill>
              </a:rPr>
              <a:t>tl.k hy.r.s.at.c.ý</a:t>
            </a:r>
            <a:r>
              <a:rPr lang="cs-CZ" sz="28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i="1" u="sng" smtClean="0">
                <a:solidFill>
                  <a:srgbClr val="660033"/>
                </a:solidFill>
              </a:rPr>
              <a:t>Hladina rtuťového sloupce kle.á až k v.rov.ání ob.u tla.ů, a to at.osfé.ické.o  a  h.dr.st.tic.ého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Ustálí se na hodnotě .50 mm nad povrchem</a:t>
            </a:r>
          </a:p>
          <a:p>
            <a:pPr eaLnBrk="1" hangingPunct="1">
              <a:lnSpc>
                <a:spcPct val="90000"/>
              </a:lnSpc>
            </a:pPr>
            <a:endParaRPr lang="cs-CZ" sz="2800" i="1" u="sng" smtClean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build="p" bldLvl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Výpočet atmosférického tlaku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613" cy="4525963"/>
          </a:xfrm>
          <a:solidFill>
            <a:schemeClr val="accent1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Je stejný jako hydrostatický tlak rtuti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Značíme jej   …..   </a:t>
            </a:r>
            <a:r>
              <a:rPr lang="cs-CZ" sz="2400" dirty="0" err="1" smtClean="0">
                <a:solidFill>
                  <a:srgbClr val="CC0000"/>
                </a:solidFill>
              </a:rPr>
              <a:t>p</a:t>
            </a:r>
            <a:r>
              <a:rPr lang="cs-CZ" sz="2400" baseline="-25000" dirty="0" err="1" smtClean="0">
                <a:solidFill>
                  <a:srgbClr val="CC0000"/>
                </a:solidFill>
              </a:rPr>
              <a:t>a</a:t>
            </a:r>
            <a:endParaRPr lang="cs-CZ" sz="2400" baseline="-25000" dirty="0" smtClean="0">
              <a:solidFill>
                <a:srgbClr val="CC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vypočítáme hodnotu hydrostatického tlaku </a:t>
            </a:r>
            <a:r>
              <a:rPr lang="cs-CZ" sz="2400" dirty="0" err="1" smtClean="0"/>
              <a:t>p</a:t>
            </a:r>
            <a:r>
              <a:rPr lang="cs-CZ" sz="2400" baseline="-25000" dirty="0" err="1" smtClean="0"/>
              <a:t>h</a:t>
            </a:r>
            <a:r>
              <a:rPr lang="cs-CZ" sz="2400" baseline="-25000" dirty="0" smtClean="0"/>
              <a:t>  </a:t>
            </a:r>
            <a:r>
              <a:rPr lang="cs-CZ" sz="2400" dirty="0" smtClean="0"/>
              <a:t>sloupce rtuti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 h = 750 mm = 0,75 m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 </a:t>
            </a:r>
            <a:r>
              <a:rPr lang="el-GR" sz="2400" dirty="0" smtClean="0">
                <a:cs typeface="Arial" charset="0"/>
              </a:rPr>
              <a:t>ρ</a:t>
            </a:r>
            <a:r>
              <a:rPr lang="cs-CZ" sz="2400" dirty="0" smtClean="0">
                <a:cs typeface="Arial" charset="0"/>
              </a:rPr>
              <a:t> (rtuti) = 13 600 kg/m</a:t>
            </a:r>
            <a:r>
              <a:rPr lang="cs-CZ" sz="2400" baseline="30000" dirty="0" smtClean="0">
                <a:cs typeface="Arial" charset="0"/>
              </a:rPr>
              <a:t>3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>
                <a:cs typeface="Arial" charset="0"/>
              </a:rPr>
              <a:t> g = 10 N/kg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smtClean="0"/>
              <a:t>……………………………………………………………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err="1" smtClean="0"/>
              <a:t>p</a:t>
            </a:r>
            <a:r>
              <a:rPr lang="cs-CZ" sz="2400" baseline="-25000" dirty="0" err="1" smtClean="0"/>
              <a:t>h</a:t>
            </a:r>
            <a:r>
              <a:rPr lang="cs-CZ" sz="2400" dirty="0" smtClean="0"/>
              <a:t> = </a:t>
            </a:r>
            <a:r>
              <a:rPr lang="cs-CZ" sz="2400" dirty="0" smtClean="0">
                <a:solidFill>
                  <a:srgbClr val="00B050"/>
                </a:solidFill>
              </a:rPr>
              <a:t>x</a:t>
            </a:r>
            <a:r>
              <a:rPr lang="cs-CZ" sz="2400" dirty="0" smtClean="0"/>
              <a:t> . </a:t>
            </a:r>
            <a:r>
              <a:rPr lang="el-GR" sz="2400" dirty="0" smtClean="0">
                <a:cs typeface="Arial" charset="0"/>
              </a:rPr>
              <a:t>ρ</a:t>
            </a:r>
            <a:r>
              <a:rPr lang="cs-CZ" sz="2400" dirty="0" smtClean="0">
                <a:cs typeface="Arial" charset="0"/>
              </a:rPr>
              <a:t> .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err="1" smtClean="0"/>
              <a:t>p</a:t>
            </a:r>
            <a:r>
              <a:rPr lang="cs-CZ" sz="2400" baseline="-25000" dirty="0" err="1" smtClean="0"/>
              <a:t>h</a:t>
            </a:r>
            <a:r>
              <a:rPr lang="cs-CZ" sz="2400" dirty="0" smtClean="0"/>
              <a:t> = 0,75 . </a:t>
            </a:r>
            <a:r>
              <a:rPr lang="cs-CZ" sz="2400" dirty="0" smtClean="0">
                <a:cs typeface="Arial" charset="0"/>
              </a:rPr>
              <a:t>13 600 . 10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err="1" smtClean="0">
                <a:solidFill>
                  <a:srgbClr val="CC0000"/>
                </a:solidFill>
              </a:rPr>
              <a:t>p</a:t>
            </a:r>
            <a:r>
              <a:rPr lang="cs-CZ" sz="2400" baseline="-25000" dirty="0" err="1" smtClean="0">
                <a:solidFill>
                  <a:srgbClr val="CC0000"/>
                </a:solidFill>
              </a:rPr>
              <a:t>h</a:t>
            </a:r>
            <a:r>
              <a:rPr lang="cs-CZ" sz="2400" dirty="0" smtClean="0">
                <a:solidFill>
                  <a:srgbClr val="CC0000"/>
                </a:solidFill>
              </a:rPr>
              <a:t> = 10</a:t>
            </a:r>
            <a:r>
              <a:rPr lang="cs-CZ" sz="2400" dirty="0" smtClean="0">
                <a:solidFill>
                  <a:srgbClr val="00B050"/>
                </a:solidFill>
              </a:rPr>
              <a:t>x</a:t>
            </a:r>
            <a:r>
              <a:rPr lang="cs-CZ" sz="2400" dirty="0" smtClean="0">
                <a:solidFill>
                  <a:srgbClr val="CC0000"/>
                </a:solidFill>
              </a:rPr>
              <a:t>   </a:t>
            </a:r>
            <a:r>
              <a:rPr lang="cs-CZ" sz="2400" dirty="0" err="1" smtClean="0">
                <a:solidFill>
                  <a:srgbClr val="CC0000"/>
                </a:solidFill>
              </a:rPr>
              <a:t>kPa</a:t>
            </a:r>
            <a:r>
              <a:rPr lang="cs-CZ" sz="2400" dirty="0" smtClean="0">
                <a:solidFill>
                  <a:srgbClr val="CC0000"/>
                </a:solidFill>
              </a:rPr>
              <a:t>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dirty="0" err="1" smtClean="0">
                <a:solidFill>
                  <a:srgbClr val="CC0000"/>
                </a:solidFill>
              </a:rPr>
              <a:t>p</a:t>
            </a:r>
            <a:r>
              <a:rPr lang="cs-CZ" sz="2400" baseline="-25000" dirty="0" err="1" smtClean="0">
                <a:solidFill>
                  <a:srgbClr val="CC0000"/>
                </a:solidFill>
              </a:rPr>
              <a:t>a</a:t>
            </a:r>
            <a:r>
              <a:rPr lang="cs-CZ" sz="2400" baseline="-25000" dirty="0" smtClean="0">
                <a:solidFill>
                  <a:srgbClr val="CC0000"/>
                </a:solidFill>
              </a:rPr>
              <a:t> </a:t>
            </a:r>
            <a:r>
              <a:rPr lang="cs-CZ" sz="2400" dirty="0" smtClean="0">
                <a:solidFill>
                  <a:srgbClr val="CC0000"/>
                </a:solidFill>
              </a:rPr>
              <a:t>=  </a:t>
            </a:r>
            <a:r>
              <a:rPr lang="cs-CZ" sz="2400" dirty="0" err="1" smtClean="0">
                <a:solidFill>
                  <a:srgbClr val="CC0000"/>
                </a:solidFill>
              </a:rPr>
              <a:t>p</a:t>
            </a:r>
            <a:r>
              <a:rPr lang="cs-CZ" sz="2400" baseline="-25000" dirty="0" err="1" smtClean="0">
                <a:solidFill>
                  <a:srgbClr val="CC0000"/>
                </a:solidFill>
              </a:rPr>
              <a:t>h</a:t>
            </a:r>
            <a:r>
              <a:rPr lang="cs-CZ" sz="2400" dirty="0" smtClean="0">
                <a:solidFill>
                  <a:srgbClr val="CC0000"/>
                </a:solidFill>
              </a:rPr>
              <a:t> = 102 </a:t>
            </a:r>
            <a:r>
              <a:rPr lang="cs-CZ" sz="2400" dirty="0" err="1" smtClean="0">
                <a:solidFill>
                  <a:srgbClr val="CC0000"/>
                </a:solidFill>
              </a:rPr>
              <a:t>k</a:t>
            </a:r>
            <a:r>
              <a:rPr lang="cs-CZ" sz="2400" dirty="0" err="1" smtClean="0">
                <a:solidFill>
                  <a:srgbClr val="00B050"/>
                </a:solidFill>
              </a:rPr>
              <a:t>x</a:t>
            </a:r>
            <a:r>
              <a:rPr lang="cs-CZ" sz="2400" dirty="0" err="1" smtClean="0">
                <a:solidFill>
                  <a:srgbClr val="CC0000"/>
                </a:solidFill>
              </a:rPr>
              <a:t>a</a:t>
            </a:r>
            <a:r>
              <a:rPr lang="cs-CZ" sz="2400" dirty="0" smtClean="0">
                <a:solidFill>
                  <a:srgbClr val="CC0000"/>
                </a:solidFill>
              </a:rPr>
              <a:t> ……. ATMOSFÉRICKÝ TLAK</a:t>
            </a:r>
            <a:endParaRPr lang="cs-CZ" sz="2400" dirty="0" smtClean="0">
              <a:solidFill>
                <a:srgbClr val="CC0000"/>
              </a:solidFill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400" dirty="0" smtClean="0"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l-GR" sz="2400" baseline="-25000" dirty="0" smtClean="0">
              <a:cs typeface="Arial" charset="0"/>
            </a:endParaRPr>
          </a:p>
        </p:txBody>
      </p:sp>
      <p:graphicFrame>
        <p:nvGraphicFramePr>
          <p:cNvPr id="23556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6610350" y="2584450"/>
          <a:ext cx="114300" cy="215900"/>
        </p:xfrm>
        <a:graphic>
          <a:graphicData uri="http://schemas.openxmlformats.org/presentationml/2006/ole">
            <p:oleObj spid="_x0000_s15364" name="Rovnice" r:id="rId3" imgW="114151" imgH="21561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7" dur="5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2" dur="5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7" dur="500"/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2" dur="500"/>
                                        <p:tgtEl>
                                          <p:spTgt spid="235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 bldLvl="3" animBg="1"/>
      <p:bldP spid="23556" grpId="0" build="p" bldLvl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/>
            <a:r>
              <a:rPr lang="cs-CZ" sz="4000" smtClean="0"/>
              <a:t>Je atmosférický tlak vždy a všude stejný?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341438"/>
            <a:ext cx="5327650" cy="5183187"/>
          </a:xfrm>
          <a:solidFill>
            <a:schemeClr val="accent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/>
              <a:t>Není, jeho velikost je závislá na nadmořské výšce, denní době, teplotě vzduchu,..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Kde získáš aktuální údaje o atmosférickém tlaku?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000" smtClean="0"/>
              <a:t> v předpovědích počasí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000" smtClean="0"/>
              <a:t>uvádí se v hektopaskalech (hPa)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000" smtClean="0"/>
              <a:t>předpona hekto znamená 100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000" smtClean="0"/>
              <a:t>1 kPa = 10</a:t>
            </a:r>
            <a:r>
              <a:rPr lang="cs-CZ" sz="2000" smtClean="0">
                <a:solidFill>
                  <a:srgbClr val="00B050"/>
                </a:solidFill>
              </a:rPr>
              <a:t>x x </a:t>
            </a:r>
            <a:r>
              <a:rPr lang="cs-CZ" sz="2000" smtClean="0"/>
              <a:t>Pa 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000" smtClean="0"/>
              <a:t>1 hPa = 1</a:t>
            </a:r>
            <a:r>
              <a:rPr lang="cs-CZ" sz="2000" smtClean="0">
                <a:solidFill>
                  <a:srgbClr val="00B050"/>
                </a:solidFill>
              </a:rPr>
              <a:t>xx</a:t>
            </a:r>
            <a:r>
              <a:rPr lang="cs-CZ" sz="2000" smtClean="0"/>
              <a:t>  Pa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solidFill>
                  <a:srgbClr val="CC0000"/>
                </a:solidFill>
              </a:rPr>
              <a:t>Ne.vě.ší  atmosférický tlak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smtClean="0">
                <a:solidFill>
                  <a:srgbClr val="CC0000"/>
                </a:solidFill>
              </a:rPr>
              <a:t>je u hl.di.y   m.ř.</a:t>
            </a:r>
            <a:r>
              <a:rPr lang="cs-CZ" sz="2400" smtClean="0"/>
              <a:t>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smtClean="0">
                <a:solidFill>
                  <a:srgbClr val="660033"/>
                </a:solidFill>
              </a:rPr>
              <a:t>se stoupající nadmořskou výškou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2400" smtClean="0">
                <a:solidFill>
                  <a:srgbClr val="660033"/>
                </a:solidFill>
              </a:rPr>
              <a:t>tlak kl.sá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cs-CZ" sz="2000" smtClean="0"/>
          </a:p>
          <a:p>
            <a:pPr eaLnBrk="1" hangingPunct="1">
              <a:lnSpc>
                <a:spcPct val="90000"/>
              </a:lnSpc>
            </a:pPr>
            <a:endParaRPr lang="cs-CZ" sz="2400" smtClean="0"/>
          </a:p>
        </p:txBody>
      </p:sp>
      <p:sp>
        <p:nvSpPr>
          <p:cNvPr id="16388" name="Zástupný symbol pro obsah 7"/>
          <p:cNvSpPr>
            <a:spLocks noGrp="1"/>
          </p:cNvSpPr>
          <p:nvPr>
            <p:ph sz="quarter" idx="2"/>
          </p:nvPr>
        </p:nvSpPr>
        <p:spPr>
          <a:xfrm>
            <a:off x="6300788" y="4221163"/>
            <a:ext cx="2457450" cy="6985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6389" name="Picture 11" descr="C:\Documents and Settings\jirinerad.ZSTELC\Local Settings\Temporary Internet Files\Content.IE5\4TE7SBRD\MP90040325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1125538"/>
            <a:ext cx="2081213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12" descr="C:\Documents and Settings\jirinerad.ZSTELC\Local Settings\Temporary Internet Files\Content.IE5\60ZQ2JEQ\MP900423732[1]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588125" y="4221163"/>
            <a:ext cx="2136775" cy="21875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5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500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500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5" dur="500"/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0" dur="500"/>
                                        <p:tgtEl>
                                          <p:spTgt spid="26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3" dur="500"/>
                                        <p:tgtEl>
                                          <p:spTgt spid="266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 bldLvl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Atmosférický tlak ve výškách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950" y="1412875"/>
            <a:ext cx="6048375" cy="4713288"/>
          </a:xfrm>
        </p:spPr>
        <p:txBody>
          <a:bodyPr/>
          <a:lstStyle/>
          <a:p>
            <a:pPr eaLnBrk="1" hangingPunct="1"/>
            <a:r>
              <a:rPr lang="cs-CZ" sz="2800" dirty="0" smtClean="0"/>
              <a:t>Nad vysokým pohořím je tloušťka atmosféry menší než v nížinách</a:t>
            </a:r>
          </a:p>
          <a:p>
            <a:pPr eaLnBrk="1" hangingPunct="1"/>
            <a:r>
              <a:rPr lang="cs-CZ" sz="2800" dirty="0" smtClean="0"/>
              <a:t>Je zde i nižší tlak vzduchu</a:t>
            </a:r>
          </a:p>
          <a:p>
            <a:pPr eaLnBrk="1" hangingPunct="1"/>
            <a:r>
              <a:rPr lang="cs-CZ" sz="2800" dirty="0" smtClean="0"/>
              <a:t>Horolezci vědí, že ve výškách </a:t>
            </a:r>
            <a:r>
              <a:rPr lang="cs-CZ" sz="2800" dirty="0" smtClean="0"/>
              <a:t>            od </a:t>
            </a:r>
            <a:r>
              <a:rPr lang="cs-CZ" sz="2800" dirty="0" smtClean="0"/>
              <a:t>3 000 m se hůře dýchá </a:t>
            </a:r>
            <a:r>
              <a:rPr lang="cs-CZ" sz="2800" dirty="0" smtClean="0"/>
              <a:t>(do </a:t>
            </a:r>
            <a:r>
              <a:rPr lang="cs-CZ" sz="2800" dirty="0" smtClean="0"/>
              <a:t>plic se při nižším tlaku vzduchu dostane méně kyslíku)</a:t>
            </a:r>
          </a:p>
          <a:p>
            <a:pPr eaLnBrk="1" hangingPunct="1"/>
            <a:r>
              <a:rPr lang="cs-CZ" sz="2800" dirty="0" smtClean="0"/>
              <a:t>Při výstupu nad 6 000 m je dobré mít kyslíkový přístroj</a:t>
            </a:r>
          </a:p>
        </p:txBody>
      </p:sp>
      <p:pic>
        <p:nvPicPr>
          <p:cNvPr id="17413" name="Picture 6" descr="C:\Documents and Settings\jirinerad.ZSTELC\Local Settings\Temporary Internet Files\Content.IE5\60ZQ2JEQ\MC9003208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636912"/>
            <a:ext cx="2555875" cy="302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 build="p" bldLvl="3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Přístroje k měření tlaku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268413"/>
            <a:ext cx="8229600" cy="21859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smtClean="0">
                <a:solidFill>
                  <a:srgbClr val="FF0000"/>
                </a:solidFill>
              </a:rPr>
              <a:t>B.ro.etr = rtu.o.ý  tl.ko.ěr </a:t>
            </a:r>
            <a:r>
              <a:rPr lang="cs-CZ" sz="2800" smtClean="0"/>
              <a:t>(</a:t>
            </a:r>
            <a:r>
              <a:rPr lang="cs-CZ" sz="1800" smtClean="0"/>
              <a:t>sestrojen na základě Torricelliho pokusu: skleněná trubička se rtutí otevřeným koncem přechází do otevřené baňky)</a:t>
            </a:r>
            <a:endParaRPr lang="cs-CZ" sz="2800" smtClean="0"/>
          </a:p>
          <a:p>
            <a:pPr eaLnBrk="1" hangingPunct="1">
              <a:buFontTx/>
              <a:buNone/>
            </a:pPr>
            <a:r>
              <a:rPr lang="cs-CZ" sz="2800" smtClean="0"/>
              <a:t> </a:t>
            </a:r>
          </a:p>
          <a:p>
            <a:pPr eaLnBrk="1" hangingPunct="1"/>
            <a:endParaRPr lang="cs-CZ" sz="2800" smtClean="0"/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3995738" y="5805488"/>
            <a:ext cx="98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vakuum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3492500" y="2924175"/>
            <a:ext cx="206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ručička na stupnici</a:t>
            </a:r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3635375" y="2349500"/>
            <a:ext cx="2016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cs-CZ" sz="2800"/>
              <a:t>A.er.id</a:t>
            </a:r>
          </a:p>
        </p:txBody>
      </p:sp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5580063" y="3789363"/>
            <a:ext cx="31305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Pružné zvlněné víčko –</a:t>
            </a:r>
          </a:p>
          <a:p>
            <a:r>
              <a:rPr lang="cs-CZ"/>
              <a:t>prohnutí se mění </a:t>
            </a:r>
          </a:p>
          <a:p>
            <a:r>
              <a:rPr lang="cs-CZ"/>
              <a:t>se změnou atmosférického</a:t>
            </a:r>
          </a:p>
          <a:p>
            <a:r>
              <a:rPr lang="cs-CZ"/>
              <a:t>tlaku</a:t>
            </a:r>
          </a:p>
          <a:p>
            <a:r>
              <a:rPr lang="cs-CZ"/>
              <a:t>Pohyb se přenese na ručičku</a:t>
            </a:r>
          </a:p>
        </p:txBody>
      </p:sp>
      <p:pic>
        <p:nvPicPr>
          <p:cNvPr id="18440" name="Picture 15" descr="C:\Documents and Settings\jirinerad.ZSTELC\Local Settings\Temporary Internet Files\Content.IE5\60ZQ2JEQ\MC9001498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3644900"/>
            <a:ext cx="1992313" cy="20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build="p" bldLvl="3"/>
      <p:bldP spid="41993" grpId="0"/>
      <p:bldP spid="41994" grpId="0"/>
      <p:bldP spid="41997" grpId="0"/>
      <p:bldP spid="419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Zápis - doplňte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rgbClr val="CC0000"/>
                </a:solidFill>
              </a:rPr>
              <a:t>Tlak v . . . . u</a:t>
            </a:r>
            <a:r>
              <a:rPr lang="cs-CZ" smtClean="0"/>
              <a:t> na zemský povrch nazýváme </a:t>
            </a:r>
            <a:r>
              <a:rPr lang="cs-CZ" smtClean="0">
                <a:solidFill>
                  <a:srgbClr val="CC0000"/>
                </a:solidFill>
              </a:rPr>
              <a:t>a. . . . . . . . . . ý tlak</a:t>
            </a:r>
            <a:r>
              <a:rPr lang="cs-CZ" smtClean="0"/>
              <a:t>, značka  </a:t>
            </a:r>
            <a:r>
              <a:rPr lang="cs-CZ" smtClean="0">
                <a:solidFill>
                  <a:srgbClr val="CC0000"/>
                </a:solidFill>
              </a:rPr>
              <a:t>p</a:t>
            </a:r>
            <a:r>
              <a:rPr lang="cs-CZ" baseline="-25000" smtClean="0">
                <a:solidFill>
                  <a:srgbClr val="CC0000"/>
                </a:solidFill>
              </a:rPr>
              <a:t>a</a:t>
            </a:r>
            <a:r>
              <a:rPr lang="cs-CZ" baseline="-2500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Atmosférický tlak určujeme pomocí </a:t>
            </a:r>
            <a:r>
              <a:rPr lang="cs-CZ" smtClean="0">
                <a:solidFill>
                  <a:srgbClr val="CC0000"/>
                </a:solidFill>
              </a:rPr>
              <a:t>h. . . . . . . . . . . . .o tlaku rtuti</a:t>
            </a:r>
            <a:r>
              <a:rPr lang="cs-CZ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Atmosférický tlak měříme </a:t>
            </a:r>
            <a:r>
              <a:rPr lang="cs-CZ" smtClean="0">
                <a:solidFill>
                  <a:srgbClr val="660033"/>
                </a:solidFill>
              </a:rPr>
              <a:t>rtuťovými t . . . . . . .y (barometry) nebo aneroidy</a:t>
            </a:r>
            <a:r>
              <a:rPr lang="cs-CZ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Jeho hodnota je přibližně </a:t>
            </a:r>
            <a:r>
              <a:rPr lang="cs-CZ" smtClean="0">
                <a:solidFill>
                  <a:srgbClr val="660033"/>
                </a:solidFill>
              </a:rPr>
              <a:t> . . . kPa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/>
              <a:t>Přesná hodnota závisí na počasí a nadmořské výšce.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68388" y="1268413"/>
          <a:ext cx="7007225" cy="252095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3215580"/>
                <a:gridCol w="3791645"/>
              </a:tblGrid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tx1"/>
                          </a:solidFill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2010 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(.</a:t>
                      </a:r>
                      <a:r>
                        <a:rPr lang="cs-CZ" sz="1400" b="0" dirty="0" err="1">
                          <a:solidFill>
                            <a:schemeClr val="tx1"/>
                          </a:solidFill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Doplňování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do textu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obrazovek: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</a:rPr>
                        <a:t> 17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</a:rPr>
                        <a:t>polupráce </a:t>
                      </a:r>
                      <a:r>
                        <a:rPr lang="cs-CZ" sz="1400" b="0" dirty="0">
                          <a:solidFill>
                            <a:schemeClr val="tx1"/>
                          </a:solidFill>
                        </a:rPr>
                        <a:t>s vyučujícím, výklad vyučujícího 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  <a:tr h="504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tx1"/>
                          </a:solidFill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Interaktivní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tabule</a:t>
                      </a:r>
                      <a:endParaRPr lang="cs-CZ" sz="1400" b="0" dirty="0">
                        <a:solidFill>
                          <a:schemeClr val="tx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68" marR="68568" marT="0" marB="0" anchor="ctr"/>
                </a:tc>
              </a:tr>
            </a:tbl>
          </a:graphicData>
        </a:graphic>
      </p:graphicFrame>
      <p:sp>
        <p:nvSpPr>
          <p:cNvPr id="20495" name="Rectangle 1"/>
          <p:cNvSpPr>
            <a:spLocks noChangeArrowheads="1"/>
          </p:cNvSpPr>
          <p:nvPr/>
        </p:nvSpPr>
        <p:spPr bwMode="auto">
          <a:xfrm>
            <a:off x="3811588" y="476250"/>
            <a:ext cx="1520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 dirty="0"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lang="cs-CZ" sz="1200" dirty="0"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20496" name="Rectangle 1"/>
          <p:cNvSpPr>
            <a:spLocks noChangeArrowheads="1"/>
          </p:cNvSpPr>
          <p:nvPr/>
        </p:nvSpPr>
        <p:spPr bwMode="auto">
          <a:xfrm>
            <a:off x="3938588" y="4117975"/>
            <a:ext cx="126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 dirty="0"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20497" name="TextovéPole 6"/>
          <p:cNvSpPr txBox="1">
            <a:spLocks noChangeArrowheads="1"/>
          </p:cNvSpPr>
          <p:nvPr/>
        </p:nvSpPr>
        <p:spPr bwMode="auto">
          <a:xfrm>
            <a:off x="1116013" y="4652963"/>
            <a:ext cx="6985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dirty="0"/>
              <a:t> Zdroje textů a obrázků 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klipart: www.office,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1020</Words>
  <Application>Microsoft Office PowerPoint</Application>
  <PresentationFormat>Předvádění na obrazovce (4:3)</PresentationFormat>
  <Paragraphs>137</Paragraphs>
  <Slides>19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Výchozí návrh</vt:lpstr>
      <vt:lpstr>Rovnice</vt:lpstr>
      <vt:lpstr>Snímek 1</vt:lpstr>
      <vt:lpstr>Atmosférický tlak a jeho měření doplňujte do textu</vt:lpstr>
      <vt:lpstr>Ma.de.u.ské  p.l.k.u.e - doplňte text</vt:lpstr>
      <vt:lpstr>M.g.e.u.s.é p.lok.ue</vt:lpstr>
      <vt:lpstr>Snímek 5</vt:lpstr>
      <vt:lpstr>Proč si atmosférický tlak neuvědomujeme?</vt:lpstr>
      <vt:lpstr>Kdy si přítomnost atmosférického tlaku uvědomujeme?</vt:lpstr>
      <vt:lpstr>Pokus </vt:lpstr>
      <vt:lpstr>Vysvětlení </vt:lpstr>
      <vt:lpstr>Jan  E .an.eli.ta T.rri.ell.</vt:lpstr>
      <vt:lpstr>Torricelliho pokus</vt:lpstr>
      <vt:lpstr>To.ricelli.o pokus</vt:lpstr>
      <vt:lpstr>Co zabránilo rtuti, aby nevytekla všechna?</vt:lpstr>
      <vt:lpstr>Výpočet atmosférického tlaku</vt:lpstr>
      <vt:lpstr>Je atmosférický tlak vždy a všude stejný?</vt:lpstr>
      <vt:lpstr>Atmosférický tlak ve výškách</vt:lpstr>
      <vt:lpstr>Přístroje k měření tlaku</vt:lpstr>
      <vt:lpstr>Zápis - doplňte</vt:lpstr>
      <vt:lpstr>Snímek 19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Atmosférický tlak a jeho měření</dc:title>
  <dc:creator>Liba</dc:creator>
  <cp:lastModifiedBy>Dum</cp:lastModifiedBy>
  <cp:revision>72</cp:revision>
  <dcterms:created xsi:type="dcterms:W3CDTF">2006-09-26T18:13:03Z</dcterms:created>
  <dcterms:modified xsi:type="dcterms:W3CDTF">2013-12-28T13:04:14Z</dcterms:modified>
</cp:coreProperties>
</file>