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9"/>
  </p:notesMasterIdLst>
  <p:sldIdLst>
    <p:sldId id="262" r:id="rId2"/>
    <p:sldId id="256" r:id="rId3"/>
    <p:sldId id="257" r:id="rId4"/>
    <p:sldId id="258" r:id="rId5"/>
    <p:sldId id="259" r:id="rId6"/>
    <p:sldId id="260" r:id="rId7"/>
    <p:sldId id="26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4801026-5A0C-4C3F-9C16-E9987604BD75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4CBC86A-A93B-4CB8-8A01-679486905BA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563306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1241C4-83B4-407A-9558-5C273F2024DF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AEB6BE-8BEF-4C75-A3B1-917C83C2CA7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1241C4-83B4-407A-9558-5C273F2024DF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AEB6BE-8BEF-4C75-A3B1-917C83C2CA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1241C4-83B4-407A-9558-5C273F2024DF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6DAEB6BE-8BEF-4C75-A3B1-917C83C2CA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1241C4-83B4-407A-9558-5C273F2024DF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AEB6BE-8BEF-4C75-A3B1-917C83C2CA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1241C4-83B4-407A-9558-5C273F2024DF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AEB6BE-8BEF-4C75-A3B1-917C83C2CA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1241C4-83B4-407A-9558-5C273F2024DF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AEB6BE-8BEF-4C75-A3B1-917C83C2CA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1241C4-83B4-407A-9558-5C273F2024DF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AEB6BE-8BEF-4C75-A3B1-917C83C2CA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1241C4-83B4-407A-9558-5C273F2024DF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AEB6BE-8BEF-4C75-A3B1-917C83C2CA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1241C4-83B4-407A-9558-5C273F2024DF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AEB6BE-8BEF-4C75-A3B1-917C83C2CA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1241C4-83B4-407A-9558-5C273F2024DF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AEB6BE-8BEF-4C75-A3B1-917C83C2CA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1241C4-83B4-407A-9558-5C273F2024DF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AEB6BE-8BEF-4C75-A3B1-917C83C2CA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D71241C4-83B4-407A-9558-5C273F2024DF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6DAEB6BE-8BEF-4C75-A3B1-917C83C2CA7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Srvzs01\DOCKANTOR\tomasmarek\Dokumenty\_PRACOVNÍ SLOŽKA\__EU Peníze školám OPVK 1.4\Publicita\Logolink_ZŠ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37456" y="397843"/>
            <a:ext cx="6613625" cy="126000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2147326" y="2060848"/>
            <a:ext cx="4836003" cy="5197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200" dirty="0">
                <a:solidFill>
                  <a:schemeClr val="bg1"/>
                </a:solidFill>
                <a:latin typeface="Cambria" pitchFamily="18" charset="0"/>
              </a:rPr>
              <a:t>Název projektu: Individuální výukou k lepším výsledkům</a:t>
            </a:r>
          </a:p>
          <a:p>
            <a:pPr algn="ctr">
              <a:lnSpc>
                <a:spcPct val="150000"/>
              </a:lnSpc>
            </a:pPr>
            <a:r>
              <a:rPr lang="cs-CZ" sz="1200" dirty="0">
                <a:solidFill>
                  <a:schemeClr val="bg1"/>
                </a:solidFill>
                <a:latin typeface="Cambria" pitchFamily="18" charset="0"/>
              </a:rPr>
              <a:t>Příjemce: Základní škola Telč, Masarykova 141, příspěvková organizace</a:t>
            </a:r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330064417"/>
              </p:ext>
            </p:extLst>
          </p:nvPr>
        </p:nvGraphicFramePr>
        <p:xfrm>
          <a:off x="2861810" y="4725144"/>
          <a:ext cx="3420380" cy="1296145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620180"/>
                <a:gridCol w="1800200"/>
              </a:tblGrid>
              <a:tr h="25922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bg1"/>
                          </a:solidFill>
                        </a:rPr>
                        <a:t>Vzdělávací oblast</a:t>
                      </a:r>
                      <a:endParaRPr lang="cs-CZ" sz="1200" b="1" dirty="0">
                        <a:solidFill>
                          <a:schemeClr val="bg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bg1"/>
                          </a:solidFill>
                        </a:rPr>
                        <a:t>Člověk a příroda</a:t>
                      </a:r>
                      <a:endParaRPr lang="cs-CZ" sz="1200" dirty="0">
                        <a:solidFill>
                          <a:schemeClr val="bg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25922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bg1"/>
                          </a:solidFill>
                        </a:rPr>
                        <a:t>Předmět</a:t>
                      </a:r>
                      <a:endParaRPr lang="cs-CZ" sz="1200" b="1" dirty="0">
                        <a:solidFill>
                          <a:schemeClr val="bg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</a:rPr>
                        <a:t>Fyzika</a:t>
                      </a:r>
                      <a:endParaRPr lang="cs-CZ" sz="1200" dirty="0">
                        <a:solidFill>
                          <a:schemeClr val="bg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25922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bg1"/>
                          </a:solidFill>
                        </a:rPr>
                        <a:t>Téma</a:t>
                      </a:r>
                      <a:endParaRPr lang="cs-CZ" sz="1200" b="1" dirty="0">
                        <a:solidFill>
                          <a:schemeClr val="bg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</a:rPr>
                        <a:t>Pascalův</a:t>
                      </a:r>
                      <a:r>
                        <a:rPr lang="cs-CZ" sz="1200" baseline="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</a:rPr>
                        <a:t> zákon</a:t>
                      </a:r>
                      <a:endParaRPr lang="cs-CZ" sz="1200" dirty="0">
                        <a:solidFill>
                          <a:schemeClr val="bg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25922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bg1"/>
                          </a:solidFill>
                        </a:rPr>
                        <a:t>Určeno pro</a:t>
                      </a:r>
                      <a:endParaRPr lang="cs-CZ" sz="1200" b="1" dirty="0">
                        <a:solidFill>
                          <a:schemeClr val="bg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bg1"/>
                          </a:solidFill>
                        </a:rPr>
                        <a:t>7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</a:rPr>
                        <a:t>. </a:t>
                      </a:r>
                      <a:r>
                        <a:rPr lang="cs-CZ" sz="1200" dirty="0">
                          <a:solidFill>
                            <a:schemeClr val="bg1"/>
                          </a:solidFill>
                        </a:rPr>
                        <a:t>ročník</a:t>
                      </a:r>
                      <a:endParaRPr lang="cs-CZ" sz="1200" dirty="0">
                        <a:solidFill>
                          <a:schemeClr val="bg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25922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</a:rPr>
                        <a:t>Archivační kód</a:t>
                      </a:r>
                      <a:endParaRPr lang="cs-CZ" sz="1200" b="1" dirty="0">
                        <a:solidFill>
                          <a:schemeClr val="tx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VY_52_INOVACE_242</a:t>
                      </a:r>
                      <a:endParaRPr lang="cs-CZ" sz="1200" dirty="0">
                        <a:solidFill>
                          <a:schemeClr val="tx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9" name="TextovéPole 8"/>
          <p:cNvSpPr txBox="1"/>
          <p:nvPr/>
        </p:nvSpPr>
        <p:spPr>
          <a:xfrm>
            <a:off x="0" y="2924944"/>
            <a:ext cx="914400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Název vzdělávacího materiálu</a:t>
            </a:r>
            <a:endParaRPr lang="cs-CZ" sz="2800" dirty="0">
              <a:solidFill>
                <a:schemeClr val="bg1"/>
              </a:solidFill>
            </a:endParaRPr>
          </a:p>
          <a:p>
            <a:pPr algn="ctr"/>
            <a:r>
              <a:rPr lang="cs-CZ" sz="2800" cap="small" dirty="0" smtClean="0">
                <a:solidFill>
                  <a:schemeClr val="bg1"/>
                </a:solidFill>
              </a:rPr>
              <a:t>Slovní úlohy na využití zákona </a:t>
            </a:r>
          </a:p>
          <a:p>
            <a:pPr algn="ctr"/>
            <a:r>
              <a:rPr lang="cs-CZ" sz="2800" cap="small" dirty="0" smtClean="0">
                <a:solidFill>
                  <a:schemeClr val="bg1"/>
                </a:solidFill>
              </a:rPr>
              <a:t>o tlaku v kapalinách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943734" y="5805264"/>
            <a:ext cx="128355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>
                <a:solidFill>
                  <a:schemeClr val="bg1"/>
                </a:solidFill>
              </a:rPr>
              <a:t>Mgr. </a:t>
            </a:r>
            <a:r>
              <a:rPr lang="cs-CZ" sz="1400" dirty="0" smtClean="0">
                <a:solidFill>
                  <a:schemeClr val="bg1"/>
                </a:solidFill>
              </a:rPr>
              <a:t>Jiří  Nerad</a:t>
            </a:r>
            <a:endParaRPr lang="cs-CZ" sz="1400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308304" y="5805264"/>
            <a:ext cx="99257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solidFill>
                  <a:schemeClr val="bg1"/>
                </a:solidFill>
              </a:rPr>
              <a:t>25. 1. 2012</a:t>
            </a:r>
          </a:p>
        </p:txBody>
      </p:sp>
    </p:spTree>
    <p:extLst>
      <p:ext uri="{BB962C8B-B14F-4D97-AF65-F5344CB8AC3E}">
        <p14:creationId xmlns="" xmlns:p14="http://schemas.microsoft.com/office/powerpoint/2010/main" val="24469296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859466448"/>
              </p:ext>
            </p:extLst>
          </p:nvPr>
        </p:nvGraphicFramePr>
        <p:xfrm>
          <a:off x="1619673" y="836713"/>
          <a:ext cx="6504383" cy="3384375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1584175"/>
                <a:gridCol w="1230052"/>
                <a:gridCol w="1230052"/>
                <a:gridCol w="1230052"/>
                <a:gridCol w="1230052"/>
              </a:tblGrid>
              <a:tr h="102262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Hydraulický  lis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S1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S2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F1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F2</a:t>
                      </a:r>
                      <a:endParaRPr lang="cs-CZ" dirty="0"/>
                    </a:p>
                  </a:txBody>
                  <a:tcPr anchor="ctr"/>
                </a:tc>
              </a:tr>
              <a:tr h="592466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60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cm</a:t>
                      </a:r>
                      <a:r>
                        <a:rPr lang="cs-CZ" baseline="30000" dirty="0" smtClean="0"/>
                        <a:t>2</a:t>
                      </a:r>
                      <a:endParaRPr lang="cs-CZ" baseline="30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180 cm</a:t>
                      </a:r>
                      <a:r>
                        <a:rPr lang="cs-CZ" baseline="30000" dirty="0" smtClean="0"/>
                        <a:t>2</a:t>
                      </a:r>
                      <a:endParaRPr lang="cs-CZ" baseline="30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50 N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  <a:tr h="592466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500</a:t>
                      </a:r>
                      <a:r>
                        <a:rPr lang="cs-CZ" baseline="0" dirty="0" smtClean="0"/>
                        <a:t> cm</a:t>
                      </a:r>
                      <a:r>
                        <a:rPr kumimoji="0" lang="cs-CZ" kern="1200" baseline="300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2</a:t>
                      </a:r>
                      <a:endParaRPr kumimoji="0" lang="cs-CZ" kern="1200" baseline="300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150 N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750</a:t>
                      </a:r>
                      <a:r>
                        <a:rPr lang="cs-CZ" baseline="0" dirty="0" smtClean="0"/>
                        <a:t> N</a:t>
                      </a:r>
                      <a:endParaRPr lang="cs-CZ" dirty="0"/>
                    </a:p>
                  </a:txBody>
                  <a:tcPr anchor="ctr"/>
                </a:tc>
              </a:tr>
              <a:tr h="592466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12</a:t>
                      </a:r>
                      <a:r>
                        <a:rPr lang="cs-CZ" baseline="0" dirty="0" smtClean="0"/>
                        <a:t> cm</a:t>
                      </a:r>
                      <a:r>
                        <a:rPr kumimoji="0" lang="cs-CZ" kern="1200" baseline="300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2</a:t>
                      </a:r>
                      <a:endParaRPr kumimoji="0" lang="cs-CZ" kern="1200" baseline="300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120</a:t>
                      </a:r>
                      <a:r>
                        <a:rPr lang="cs-CZ" baseline="0" dirty="0" smtClean="0"/>
                        <a:t> cm</a:t>
                      </a:r>
                      <a:r>
                        <a:rPr kumimoji="0" lang="cs-CZ" kern="1200" baseline="300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2</a:t>
                      </a:r>
                      <a:endParaRPr kumimoji="0" lang="cs-CZ" kern="1200" baseline="300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 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8000 N</a:t>
                      </a:r>
                      <a:endParaRPr lang="cs-CZ" dirty="0"/>
                    </a:p>
                  </a:txBody>
                  <a:tcPr anchor="ctr"/>
                </a:tc>
              </a:tr>
              <a:tr h="584356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40</a:t>
                      </a:r>
                      <a:r>
                        <a:rPr lang="cs-CZ" baseline="0" dirty="0" smtClean="0"/>
                        <a:t> cm</a:t>
                      </a:r>
                      <a:r>
                        <a:rPr kumimoji="0" lang="cs-CZ" kern="1200" baseline="300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2</a:t>
                      </a:r>
                      <a:endParaRPr kumimoji="0" lang="cs-CZ" kern="1200" baseline="300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 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250 N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375 N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6" name="Obdélník 5"/>
          <p:cNvSpPr/>
          <p:nvPr/>
        </p:nvSpPr>
        <p:spPr>
          <a:xfrm>
            <a:off x="395536" y="4509120"/>
            <a:ext cx="6299508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Využij své znalosti a doplň tabulku</a:t>
            </a:r>
            <a:endParaRPr lang="cs-CZ" sz="54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1026" name="Picture 2" descr="C:\Documents and Settings\jirinerad.ZSTELC\Local Settings\Temporary Internet Files\Content.IE5\4TE7SBRD\MC90023355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28184" y="5157192"/>
            <a:ext cx="2728111" cy="1415864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467544" y="332656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1.</a:t>
            </a:r>
            <a:endParaRPr lang="cs-CZ" sz="36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988840"/>
            <a:ext cx="8445624" cy="4464496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Vodní lis na pohon </a:t>
            </a:r>
            <a:r>
              <a:rPr lang="cs-CZ" dirty="0" err="1" smtClean="0"/>
              <a:t>katrové</a:t>
            </a:r>
            <a:r>
              <a:rPr lang="cs-CZ" dirty="0" smtClean="0"/>
              <a:t> pily má písty o obsahu </a:t>
            </a:r>
            <a:br>
              <a:rPr lang="cs-CZ" dirty="0" smtClean="0"/>
            </a:br>
            <a:r>
              <a:rPr lang="cs-CZ" dirty="0" smtClean="0">
                <a:solidFill>
                  <a:srgbClr val="FF0000"/>
                </a:solidFill>
              </a:rPr>
              <a:t>S1 = 4000 cm</a:t>
            </a:r>
            <a:r>
              <a:rPr lang="cs-CZ" baseline="30000" dirty="0" smtClean="0">
                <a:solidFill>
                  <a:srgbClr val="FF0000"/>
                </a:solidFill>
              </a:rPr>
              <a:t>2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a </a:t>
            </a:r>
            <a:r>
              <a:rPr lang="cs-CZ" dirty="0" smtClean="0">
                <a:solidFill>
                  <a:srgbClr val="FF0000"/>
                </a:solidFill>
              </a:rPr>
              <a:t>S2 = 12 000 cm</a:t>
            </a:r>
            <a:r>
              <a:rPr lang="cs-CZ" baseline="30000" dirty="0" smtClean="0">
                <a:solidFill>
                  <a:srgbClr val="FF0000"/>
                </a:solidFill>
              </a:rPr>
              <a:t>2</a:t>
            </a:r>
            <a:r>
              <a:rPr lang="cs-CZ" dirty="0" smtClean="0"/>
              <a:t>. 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Jak velkou tlakovou silou působí voda na velký </a:t>
            </a:r>
            <a:r>
              <a:rPr lang="cs-CZ" dirty="0" smtClean="0">
                <a:solidFill>
                  <a:srgbClr val="00B050"/>
                </a:solidFill>
              </a:rPr>
              <a:t>píst F2=?</a:t>
            </a:r>
            <a:r>
              <a:rPr lang="en-US" dirty="0" smtClean="0">
                <a:solidFill>
                  <a:srgbClr val="00B050"/>
                </a:solidFill>
              </a:rPr>
              <a:t>[</a:t>
            </a:r>
            <a:r>
              <a:rPr lang="cs-CZ" dirty="0" smtClean="0">
                <a:solidFill>
                  <a:srgbClr val="00B050"/>
                </a:solidFill>
              </a:rPr>
              <a:t>N</a:t>
            </a:r>
            <a:r>
              <a:rPr lang="en-US" dirty="0" smtClean="0">
                <a:solidFill>
                  <a:srgbClr val="00B050"/>
                </a:solidFill>
              </a:rPr>
              <a:t>]</a:t>
            </a:r>
            <a:r>
              <a:rPr lang="cs-CZ" dirty="0" smtClean="0"/>
              <a:t>, působí-li na malý píst </a:t>
            </a:r>
            <a:r>
              <a:rPr lang="cs-CZ" dirty="0" smtClean="0">
                <a:solidFill>
                  <a:srgbClr val="FF0000"/>
                </a:solidFill>
              </a:rPr>
              <a:t>F1 = 700 N?</a:t>
            </a:r>
            <a:endParaRPr lang="cs-CZ" dirty="0">
              <a:solidFill>
                <a:srgbClr val="00B050"/>
              </a:solidFill>
            </a:endParaRPr>
          </a:p>
        </p:txBody>
      </p:sp>
      <p:pic>
        <p:nvPicPr>
          <p:cNvPr id="2052" name="Picture 4" descr="C:\Documents and Settings\jirinerad.ZSTELC\Local Settings\Temporary Internet Files\Content.IE5\60ZQ2JEQ\MC90035138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24128" y="476672"/>
            <a:ext cx="1798622" cy="1268994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467544" y="332656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2.</a:t>
            </a:r>
            <a:endParaRPr lang="cs-CZ" sz="36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507288" cy="4709160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Obsah menšího pístu hydraulického zvedáku 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S1 = 30 x menší </a:t>
            </a:r>
            <a:r>
              <a:rPr lang="cs-CZ" dirty="0" smtClean="0"/>
              <a:t>než obsah většího pístu S2.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Větší píst působí na lisovaný odlitek železa 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silou F2 = 600 N</a:t>
            </a:r>
            <a:r>
              <a:rPr lang="cs-CZ" dirty="0" smtClean="0"/>
              <a:t>. </a:t>
            </a:r>
          </a:p>
          <a:p>
            <a:pPr>
              <a:buNone/>
            </a:pPr>
            <a:r>
              <a:rPr lang="cs-CZ" dirty="0" smtClean="0"/>
              <a:t>Zjistěte sílu </a:t>
            </a:r>
            <a:r>
              <a:rPr lang="cs-CZ" dirty="0" smtClean="0">
                <a:solidFill>
                  <a:srgbClr val="00B050"/>
                </a:solidFill>
              </a:rPr>
              <a:t>F1= ? </a:t>
            </a:r>
            <a:r>
              <a:rPr lang="en-US" dirty="0" smtClean="0">
                <a:solidFill>
                  <a:srgbClr val="00B050"/>
                </a:solidFill>
              </a:rPr>
              <a:t>[</a:t>
            </a:r>
            <a:r>
              <a:rPr lang="cs-CZ" dirty="0" smtClean="0">
                <a:solidFill>
                  <a:srgbClr val="00B050"/>
                </a:solidFill>
              </a:rPr>
              <a:t>N</a:t>
            </a:r>
            <a:r>
              <a:rPr lang="en-US" dirty="0" smtClean="0">
                <a:solidFill>
                  <a:srgbClr val="00B050"/>
                </a:solidFill>
              </a:rPr>
              <a:t>]</a:t>
            </a:r>
            <a:r>
              <a:rPr lang="cs-CZ" dirty="0" smtClean="0">
                <a:solidFill>
                  <a:srgbClr val="00B050"/>
                </a:solidFill>
              </a:rPr>
              <a:t> menšího pístu.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3074" name="Picture 2" descr="C:\Documents and Settings\jirinerad.ZSTELC\Local Settings\Temporary Internet Files\Content.IE5\X0UXN7RY\MM900336932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76256" y="4869160"/>
            <a:ext cx="1440160" cy="144016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467544" y="332656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3.</a:t>
            </a:r>
            <a:endParaRPr lang="cs-CZ" sz="36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Vypočtěte </a:t>
            </a:r>
            <a:r>
              <a:rPr lang="cs-CZ" dirty="0" smtClean="0">
                <a:solidFill>
                  <a:srgbClr val="00B050"/>
                </a:solidFill>
              </a:rPr>
              <a:t>sílu F = ? </a:t>
            </a:r>
            <a:r>
              <a:rPr lang="en-US" dirty="0" smtClean="0">
                <a:solidFill>
                  <a:srgbClr val="00B050"/>
                </a:solidFill>
              </a:rPr>
              <a:t>[</a:t>
            </a:r>
            <a:r>
              <a:rPr lang="cs-CZ" dirty="0" smtClean="0">
                <a:solidFill>
                  <a:srgbClr val="00B050"/>
                </a:solidFill>
              </a:rPr>
              <a:t>N</a:t>
            </a:r>
            <a:r>
              <a:rPr lang="en-US" dirty="0" smtClean="0">
                <a:solidFill>
                  <a:srgbClr val="00B050"/>
                </a:solidFill>
              </a:rPr>
              <a:t>]</a:t>
            </a:r>
            <a:r>
              <a:rPr lang="cs-CZ" dirty="0" smtClean="0"/>
              <a:t>,</a:t>
            </a:r>
            <a:r>
              <a:rPr lang="en-US" dirty="0" smtClean="0"/>
              <a:t> </a:t>
            </a:r>
            <a:r>
              <a:rPr lang="cs-CZ" dirty="0" smtClean="0"/>
              <a:t>která zdvihá píst </a:t>
            </a:r>
            <a:endParaRPr lang="en-US" dirty="0" smtClean="0"/>
          </a:p>
          <a:p>
            <a:pPr>
              <a:buNone/>
            </a:pPr>
            <a:r>
              <a:rPr lang="cs-CZ" dirty="0" smtClean="0"/>
              <a:t>o obsahu </a:t>
            </a:r>
            <a:r>
              <a:rPr lang="en-US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S</a:t>
            </a:r>
            <a:r>
              <a:rPr lang="en-US" dirty="0" smtClean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= 12 dm</a:t>
            </a:r>
            <a:r>
              <a:rPr lang="cs-CZ" baseline="30000" dirty="0" smtClean="0">
                <a:solidFill>
                  <a:srgbClr val="FF0000"/>
                </a:solidFill>
              </a:rPr>
              <a:t>2</a:t>
            </a:r>
            <a:r>
              <a:rPr lang="cs-CZ" dirty="0" smtClean="0"/>
              <a:t>.</a:t>
            </a:r>
            <a:r>
              <a:rPr lang="en-US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Tlak</a:t>
            </a:r>
            <a:r>
              <a:rPr lang="cs-CZ" dirty="0" smtClean="0"/>
              <a:t> hydraulického oleje </a:t>
            </a:r>
            <a:endParaRPr lang="en-US" dirty="0" smtClean="0"/>
          </a:p>
          <a:p>
            <a:pPr>
              <a:buNone/>
            </a:pPr>
            <a:r>
              <a:rPr lang="cs-CZ" dirty="0" smtClean="0"/>
              <a:t>je </a:t>
            </a:r>
            <a:r>
              <a:rPr lang="cs-CZ" dirty="0" smtClean="0">
                <a:solidFill>
                  <a:srgbClr val="FF0000"/>
                </a:solidFill>
              </a:rPr>
              <a:t>p=30 </a:t>
            </a:r>
            <a:r>
              <a:rPr lang="cs-CZ" dirty="0" err="1" smtClean="0">
                <a:solidFill>
                  <a:srgbClr val="FF0000"/>
                </a:solidFill>
              </a:rPr>
              <a:t>MPa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4098" name="Picture 2" descr="C:\Documents and Settings\jirinerad.ZSTELC\Local Settings\Temporary Internet Files\Content.IE5\Q9IKEWDZ\MC90014949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25416" y="3933056"/>
            <a:ext cx="1981200" cy="2232249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467544" y="332656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4.</a:t>
            </a:r>
            <a:endParaRPr lang="cs-CZ" sz="36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00200"/>
            <a:ext cx="8568952" cy="4709160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Jak velký </a:t>
            </a:r>
            <a:r>
              <a:rPr lang="cs-CZ" dirty="0" smtClean="0">
                <a:solidFill>
                  <a:srgbClr val="00B050"/>
                </a:solidFill>
              </a:rPr>
              <a:t>tlak p = ? </a:t>
            </a:r>
            <a:r>
              <a:rPr lang="en-US" dirty="0" smtClean="0">
                <a:solidFill>
                  <a:srgbClr val="00B050"/>
                </a:solidFill>
              </a:rPr>
              <a:t>[</a:t>
            </a:r>
            <a:r>
              <a:rPr lang="cs-CZ" dirty="0" err="1" smtClean="0">
                <a:solidFill>
                  <a:srgbClr val="00B050"/>
                </a:solidFill>
              </a:rPr>
              <a:t>Pa</a:t>
            </a:r>
            <a:r>
              <a:rPr lang="en-US" dirty="0" smtClean="0">
                <a:solidFill>
                  <a:srgbClr val="00B050"/>
                </a:solidFill>
              </a:rPr>
              <a:t>]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smtClean="0"/>
              <a:t>vznikne uvnitř</a:t>
            </a:r>
            <a:endParaRPr lang="en-US" dirty="0" smtClean="0"/>
          </a:p>
          <a:p>
            <a:pPr>
              <a:buNone/>
            </a:pPr>
            <a:r>
              <a:rPr lang="cs-CZ" dirty="0" smtClean="0"/>
              <a:t>kapaliny,</a:t>
            </a:r>
            <a:r>
              <a:rPr lang="en-US" dirty="0" smtClean="0"/>
              <a:t> </a:t>
            </a:r>
            <a:r>
              <a:rPr lang="cs-CZ" dirty="0" smtClean="0"/>
              <a:t>když na hladinu kapaliny působí kolmo</a:t>
            </a:r>
            <a:endParaRPr lang="en-US" dirty="0" smtClean="0"/>
          </a:p>
          <a:p>
            <a:pPr>
              <a:buNone/>
            </a:pPr>
            <a:r>
              <a:rPr lang="cs-CZ" dirty="0" smtClean="0"/>
              <a:t>píst </a:t>
            </a:r>
            <a:r>
              <a:rPr lang="cs-CZ" dirty="0" smtClean="0">
                <a:solidFill>
                  <a:srgbClr val="FF0000"/>
                </a:solidFill>
              </a:rPr>
              <a:t>silou F = 3,2</a:t>
            </a:r>
            <a:r>
              <a:rPr lang="en-US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kN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r>
              <a:rPr lang="en-US" dirty="0" smtClean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Obsah pístu S</a:t>
            </a:r>
            <a:r>
              <a:rPr lang="en-US" dirty="0" smtClean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= 600 000 cm</a:t>
            </a:r>
            <a:r>
              <a:rPr lang="cs-CZ" baseline="30000" dirty="0" smtClean="0">
                <a:solidFill>
                  <a:srgbClr val="FF0000"/>
                </a:solidFill>
              </a:rPr>
              <a:t>2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5122" name="Picture 2" descr="C:\Documents and Settings\jirinerad.ZSTELC\Local Settings\Temporary Internet Files\Content.IE5\X0UXN7RY\MC90028128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47864" y="4293096"/>
            <a:ext cx="2232248" cy="131577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467544" y="332656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5.</a:t>
            </a:r>
            <a:endParaRPr lang="cs-CZ" sz="36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674375992"/>
              </p:ext>
            </p:extLst>
          </p:nvPr>
        </p:nvGraphicFramePr>
        <p:xfrm>
          <a:off x="1067780" y="1268760"/>
          <a:ext cx="7008440" cy="2520280"/>
        </p:xfrm>
        <a:graphic>
          <a:graphicData uri="http://schemas.openxmlformats.org/drawingml/2006/table">
            <a:tbl>
              <a:tblPr bandRow="1">
                <a:tableStyleId>{3B4B98B0-60AC-42C2-AFA5-B58CD77FA1E5}</a:tableStyleId>
              </a:tblPr>
              <a:tblGrid>
                <a:gridCol w="2928156"/>
                <a:gridCol w="4080284"/>
              </a:tblGrid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bg1"/>
                          </a:solidFill>
                        </a:rPr>
                        <a:t>Formát výukového materiálu v digitální podobě</a:t>
                      </a:r>
                      <a:endParaRPr lang="cs-CZ" sz="1400" b="1" dirty="0">
                        <a:solidFill>
                          <a:schemeClr val="bg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0" dirty="0" err="1" smtClean="0">
                          <a:solidFill>
                            <a:schemeClr val="bg1"/>
                          </a:solidFill>
                        </a:rPr>
                        <a:t>Power</a:t>
                      </a:r>
                      <a:r>
                        <a:rPr lang="cs-CZ" sz="1400" b="0" dirty="0" smtClean="0">
                          <a:solidFill>
                            <a:schemeClr val="bg1"/>
                          </a:solidFill>
                        </a:rPr>
                        <a:t>  </a:t>
                      </a:r>
                      <a:r>
                        <a:rPr lang="cs-CZ" sz="1400" b="0" dirty="0">
                          <a:solidFill>
                            <a:schemeClr val="bg1"/>
                          </a:solidFill>
                        </a:rPr>
                        <a:t>Point </a:t>
                      </a:r>
                      <a:r>
                        <a:rPr lang="cs-CZ" sz="1400" b="0" dirty="0" smtClean="0">
                          <a:solidFill>
                            <a:schemeClr val="bg1"/>
                          </a:solidFill>
                        </a:rPr>
                        <a:t>2010 </a:t>
                      </a:r>
                      <a:r>
                        <a:rPr lang="cs-CZ" sz="1400" b="0" dirty="0">
                          <a:solidFill>
                            <a:schemeClr val="bg1"/>
                          </a:solidFill>
                        </a:rPr>
                        <a:t>(.</a:t>
                      </a:r>
                      <a:r>
                        <a:rPr lang="cs-CZ" sz="1400" b="0" dirty="0" err="1">
                          <a:solidFill>
                            <a:schemeClr val="bg1"/>
                          </a:solidFill>
                        </a:rPr>
                        <a:t>pptx</a:t>
                      </a:r>
                      <a:r>
                        <a:rPr lang="cs-CZ" sz="1400" b="0" dirty="0" smtClean="0">
                          <a:solidFill>
                            <a:schemeClr val="bg1"/>
                          </a:solidFill>
                        </a:rPr>
                        <a:t>)</a:t>
                      </a:r>
                      <a:endParaRPr lang="cs-CZ" sz="1400" b="0" dirty="0">
                        <a:solidFill>
                          <a:schemeClr val="bg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bg1"/>
                          </a:solidFill>
                        </a:rPr>
                        <a:t>Obsah vzdělávacího materiálu</a:t>
                      </a:r>
                      <a:endParaRPr lang="cs-CZ" sz="1400" b="1" dirty="0">
                        <a:solidFill>
                          <a:schemeClr val="bg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</a:rPr>
                        <a:t>Slovní</a:t>
                      </a:r>
                      <a:r>
                        <a:rPr lang="cs-CZ" sz="1400" b="0" baseline="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</a:rPr>
                        <a:t> úlohy - postup řešení</a:t>
                      </a:r>
                      <a:endParaRPr lang="cs-CZ" sz="1400" b="0" dirty="0">
                        <a:solidFill>
                          <a:schemeClr val="bg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bg1"/>
                          </a:solidFill>
                        </a:rPr>
                        <a:t>Rozsah vzdělávacího materiálu</a:t>
                      </a:r>
                      <a:endParaRPr lang="cs-CZ" sz="1400" b="1" dirty="0">
                        <a:solidFill>
                          <a:schemeClr val="bg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0" dirty="0">
                          <a:solidFill>
                            <a:schemeClr val="bg1"/>
                          </a:solidFill>
                        </a:rPr>
                        <a:t>Počet </a:t>
                      </a:r>
                      <a:r>
                        <a:rPr lang="cs-CZ" sz="1400" b="0" dirty="0" smtClean="0">
                          <a:solidFill>
                            <a:schemeClr val="bg1"/>
                          </a:solidFill>
                        </a:rPr>
                        <a:t>obrazovek: 5</a:t>
                      </a:r>
                      <a:endParaRPr lang="cs-CZ" sz="1400" b="0" dirty="0">
                        <a:solidFill>
                          <a:schemeClr val="bg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bg1"/>
                          </a:solidFill>
                        </a:rPr>
                        <a:t>Způsob práce žáků</a:t>
                      </a:r>
                      <a:endParaRPr lang="cs-CZ" sz="1400" b="1" dirty="0">
                        <a:solidFill>
                          <a:schemeClr val="bg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0" dirty="0">
                          <a:solidFill>
                            <a:schemeClr val="bg1"/>
                          </a:solidFill>
                        </a:rPr>
                        <a:t>Samostatná práce, práce ve skupinkách, spolupráce s </a:t>
                      </a:r>
                      <a:r>
                        <a:rPr lang="cs-CZ" sz="1400" b="0" dirty="0" smtClean="0">
                          <a:solidFill>
                            <a:schemeClr val="bg1"/>
                          </a:solidFill>
                        </a:rPr>
                        <a:t>vyučujícím</a:t>
                      </a:r>
                      <a:endParaRPr lang="cs-CZ" sz="1400" b="0" dirty="0">
                        <a:solidFill>
                          <a:schemeClr val="bg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bg1"/>
                          </a:solidFill>
                        </a:rPr>
                        <a:t>Další poznámky autora</a:t>
                      </a:r>
                      <a:endParaRPr lang="cs-CZ" sz="1400" b="1" dirty="0">
                        <a:solidFill>
                          <a:schemeClr val="bg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</a:rPr>
                        <a:t>Interaktivní</a:t>
                      </a:r>
                      <a:r>
                        <a:rPr lang="cs-CZ" sz="1400" b="0" baseline="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</a:rPr>
                        <a:t> tabule</a:t>
                      </a:r>
                      <a:endParaRPr lang="cs-CZ" sz="1400" b="0" dirty="0">
                        <a:solidFill>
                          <a:schemeClr val="bg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sp>
        <p:nvSpPr>
          <p:cNvPr id="3" name="Rectangle 1"/>
          <p:cNvSpPr>
            <a:spLocks noChangeArrowheads="1"/>
          </p:cNvSpPr>
          <p:nvPr/>
        </p:nvSpPr>
        <p:spPr bwMode="auto">
          <a:xfrm>
            <a:off x="3811567" y="476672"/>
            <a:ext cx="1520866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Cambria" pitchFamily="18" charset="0"/>
                <a:ea typeface="Arial Unicode MS" pitchFamily="34" charset="-128"/>
                <a:cs typeface="Times New Roman" pitchFamily="18" charset="0"/>
              </a:rPr>
              <a:t>Anotace</a:t>
            </a:r>
            <a:endParaRPr kumimoji="0" lang="cs-CZ" sz="12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pitchFamily="34" charset="0"/>
            </a:endParaRPr>
          </a:p>
        </p:txBody>
      </p:sp>
      <p:sp>
        <p:nvSpPr>
          <p:cNvPr id="4" name="Rectangle 1"/>
          <p:cNvSpPr>
            <a:spLocks noChangeArrowheads="1"/>
          </p:cNvSpPr>
          <p:nvPr/>
        </p:nvSpPr>
        <p:spPr bwMode="auto">
          <a:xfrm>
            <a:off x="3938076" y="4118303"/>
            <a:ext cx="1267848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Cambria" pitchFamily="18" charset="0"/>
                <a:ea typeface="Arial Unicode MS" pitchFamily="34" charset="-128"/>
                <a:cs typeface="Times New Roman" pitchFamily="18" charset="0"/>
              </a:rPr>
              <a:t>Zdroje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115616" y="4653136"/>
            <a:ext cx="69847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>
                <a:solidFill>
                  <a:schemeClr val="bg1"/>
                </a:solidFill>
              </a:rPr>
              <a:t> Zdroje textů a obrázků- </a:t>
            </a:r>
            <a:r>
              <a:rPr lang="cs-CZ" dirty="0" smtClean="0">
                <a:solidFill>
                  <a:schemeClr val="bg1"/>
                </a:solidFill>
                <a:latin typeface="Century Gothic" pitchFamily="34" charset="0"/>
              </a:rPr>
              <a:t>klipart: www.office,</a:t>
            </a:r>
            <a:r>
              <a:rPr lang="cs-CZ" smtClean="0">
                <a:solidFill>
                  <a:schemeClr val="bg1"/>
                </a:solidFill>
                <a:latin typeface="Century Gothic" pitchFamily="34" charset="0"/>
              </a:rPr>
              <a:t>microsoft.com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403929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108</TotalTime>
  <Words>260</Words>
  <Application>Microsoft Office PowerPoint</Application>
  <PresentationFormat>Předvádění na obrazovce (4:3)</PresentationFormat>
  <Paragraphs>72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Vrchol</vt:lpstr>
      <vt:lpstr>Snímek 1</vt:lpstr>
      <vt:lpstr>Snímek 2</vt:lpstr>
      <vt:lpstr>Vodní lis na pohon katrové pily má písty o obsahu  S1 = 4000 cm2 a S2 = 12 000 cm2.   Jak velkou tlakovou silou působí voda na velký píst F2=?[N], působí-li na malý píst F1 = 700 N?</vt:lpstr>
      <vt:lpstr>Snímek 4</vt:lpstr>
      <vt:lpstr>Snímek 5</vt:lpstr>
      <vt:lpstr>Snímek 6</vt:lpstr>
      <vt:lpstr>Snímek 7</vt:lpstr>
    </vt:vector>
  </TitlesOfParts>
  <Company>škola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jirinerad</dc:creator>
  <cp:lastModifiedBy>Dum</cp:lastModifiedBy>
  <cp:revision>16</cp:revision>
  <dcterms:created xsi:type="dcterms:W3CDTF">2012-11-22T11:50:01Z</dcterms:created>
  <dcterms:modified xsi:type="dcterms:W3CDTF">2013-12-28T13:18:30Z</dcterms:modified>
</cp:coreProperties>
</file>