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F7330-15BE-49AE-A070-1DD9D72ED4D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A4D157D-92D0-412F-A21E-6A3F59CC6A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D1F7330-15BE-49AE-A070-1DD9D72ED4D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4A4D157D-92D0-412F-A21E-6A3F59CC6A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F7330-15BE-49AE-A070-1DD9D72ED4D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D157D-92D0-412F-A21E-6A3F59CC6A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F7330-15BE-49AE-A070-1DD9D72ED4D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D157D-92D0-412F-A21E-6A3F59CC6A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D157D-92D0-412F-A21E-6A3F59CC6A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F7330-15BE-49AE-A070-1DD9D72ED4D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F7330-15BE-49AE-A070-1DD9D72ED4D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D157D-92D0-412F-A21E-6A3F59CC6A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F7330-15BE-49AE-A070-1DD9D72ED4D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D157D-92D0-412F-A21E-6A3F59CC6A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D1F7330-15BE-49AE-A070-1DD9D72ED4D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A4D157D-92D0-412F-A21E-6A3F59CC6A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F7330-15BE-49AE-A070-1DD9D72ED4D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A4D157D-92D0-412F-A21E-6A3F59CC6A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F7330-15BE-49AE-A070-1DD9D72ED4D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D157D-92D0-412F-A21E-6A3F59CC6A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F7330-15BE-49AE-A070-1DD9D72ED4D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D157D-92D0-412F-A21E-6A3F59CC6A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D1F7330-15BE-49AE-A070-1DD9D72ED4DB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4A4D157D-92D0-412F-A21E-6A3F59CC6A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5188" y="404664"/>
            <a:ext cx="6613625" cy="12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398353" y="1916832"/>
            <a:ext cx="4286751" cy="4663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50" dirty="0">
                <a:solidFill>
                  <a:schemeClr val="tx1">
                    <a:lumMod val="85000"/>
                  </a:schemeClr>
                </a:solidFill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050" dirty="0">
                <a:solidFill>
                  <a:schemeClr val="tx1">
                    <a:lumMod val="85000"/>
                  </a:schemeClr>
                </a:solidFill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91685778"/>
              </p:ext>
            </p:extLst>
          </p:nvPr>
        </p:nvGraphicFramePr>
        <p:xfrm>
          <a:off x="2843808" y="4437112"/>
          <a:ext cx="3420380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>
                              <a:lumMod val="85000"/>
                            </a:schemeClr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tx1">
                            <a:lumMod val="8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>
                              <a:lumMod val="85000"/>
                            </a:schemeClr>
                          </a:solidFill>
                        </a:rPr>
                        <a:t> Člověk </a:t>
                      </a:r>
                      <a:r>
                        <a:rPr lang="cs-CZ" sz="1200" dirty="0">
                          <a:solidFill>
                            <a:schemeClr val="tx1">
                              <a:lumMod val="85000"/>
                            </a:schemeClr>
                          </a:solidFill>
                        </a:rPr>
                        <a:t>a příroda</a:t>
                      </a:r>
                      <a:endParaRPr lang="cs-CZ" sz="1200" dirty="0">
                        <a:solidFill>
                          <a:schemeClr val="tx1">
                            <a:lumMod val="8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>
                              <a:lumMod val="85000"/>
                            </a:schemeClr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tx1">
                            <a:lumMod val="8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>
                              <a:lumMod val="85000"/>
                            </a:schemeClr>
                          </a:solidFill>
                          <a:latin typeface="+mn-lt"/>
                          <a:ea typeface="+mn-ea"/>
                        </a:rPr>
                        <a:t> Fyzika</a:t>
                      </a:r>
                      <a:endParaRPr lang="cs-CZ" sz="1200" dirty="0">
                        <a:solidFill>
                          <a:schemeClr val="tx1">
                            <a:lumMod val="8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>
                              <a:lumMod val="85000"/>
                            </a:schemeClr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tx1">
                            <a:lumMod val="8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solidFill>
                            <a:schemeClr val="tx1">
                              <a:lumMod val="85000"/>
                            </a:schemeClr>
                          </a:solidFill>
                          <a:latin typeface="+mn-lt"/>
                          <a:ea typeface="+mn-ea"/>
                        </a:rPr>
                        <a:t>Atomy, molekuly</a:t>
                      </a:r>
                      <a:endParaRPr lang="cs-CZ" sz="1200" dirty="0">
                        <a:solidFill>
                          <a:schemeClr val="tx1">
                            <a:lumMod val="8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>
                              <a:lumMod val="85000"/>
                            </a:schemeClr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tx1">
                            <a:lumMod val="8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>
                              <a:lumMod val="85000"/>
                            </a:schemeClr>
                          </a:solidFill>
                        </a:rPr>
                        <a:t> 6. </a:t>
                      </a:r>
                      <a:r>
                        <a:rPr lang="cs-CZ" sz="1200" dirty="0">
                          <a:solidFill>
                            <a:schemeClr val="tx1">
                              <a:lumMod val="85000"/>
                            </a:schemeClr>
                          </a:solidFill>
                        </a:rPr>
                        <a:t>ročník</a:t>
                      </a:r>
                      <a:endParaRPr lang="cs-CZ" sz="1200" dirty="0">
                        <a:solidFill>
                          <a:schemeClr val="tx1">
                            <a:lumMod val="8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>
                              <a:lumMod val="85000"/>
                            </a:schemeClr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>
                            <a:lumMod val="8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solidFill>
                            <a:schemeClr val="tx1">
                              <a:lumMod val="85000"/>
                            </a:schemeClr>
                          </a:solidFill>
                        </a:rPr>
                        <a:t> VY_52_INOVACE_</a:t>
                      </a:r>
                      <a:r>
                        <a:rPr lang="cs-CZ" sz="1200" baseline="0" smtClean="0">
                          <a:solidFill>
                            <a:schemeClr val="tx1">
                              <a:lumMod val="85000"/>
                            </a:schemeClr>
                          </a:solidFill>
                        </a:rPr>
                        <a:t>228</a:t>
                      </a:r>
                      <a:endParaRPr lang="cs-CZ" sz="1200" dirty="0">
                        <a:solidFill>
                          <a:schemeClr val="tx1">
                            <a:lumMod val="8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968723" y="2924944"/>
            <a:ext cx="5206554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>
                <a:solidFill>
                  <a:schemeClr val="bg1"/>
                </a:solidFill>
              </a:rPr>
              <a:t>Název vzdělávacího materiálu</a:t>
            </a:r>
            <a:endParaRPr lang="cs-CZ" sz="2800" dirty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Složení  atomu a jeho stavba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22963" y="5805264"/>
            <a:ext cx="132510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schemeClr val="bg1"/>
                </a:solidFill>
              </a:rPr>
              <a:t>Mgr. </a:t>
            </a:r>
            <a:r>
              <a:rPr lang="cs-CZ" sz="1400" dirty="0" smtClean="0">
                <a:solidFill>
                  <a:schemeClr val="bg1"/>
                </a:solidFill>
              </a:rPr>
              <a:t>Jiří Nerad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5805264"/>
            <a:ext cx="8611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/>
                </a:solidFill>
              </a:rPr>
              <a:t>7</a:t>
            </a:r>
            <a:r>
              <a:rPr lang="cs-CZ" sz="1400" dirty="0" smtClean="0">
                <a:solidFill>
                  <a:schemeClr val="bg1"/>
                </a:solidFill>
              </a:rPr>
              <a:t>. </a:t>
            </a:r>
            <a:r>
              <a:rPr lang="cs-CZ" sz="1400" dirty="0">
                <a:solidFill>
                  <a:schemeClr val="bg1"/>
                </a:solidFill>
              </a:rPr>
              <a:t>3</a:t>
            </a:r>
            <a:r>
              <a:rPr lang="cs-CZ" sz="1400" dirty="0" smtClean="0">
                <a:solidFill>
                  <a:schemeClr val="bg1"/>
                </a:solidFill>
              </a:rPr>
              <a:t>. 2012</a:t>
            </a:r>
          </a:p>
        </p:txBody>
      </p:sp>
    </p:spTree>
    <p:extLst>
      <p:ext uri="{BB962C8B-B14F-4D97-AF65-F5344CB8AC3E}">
        <p14:creationId xmlns="" xmlns:p14="http://schemas.microsoft.com/office/powerpoint/2010/main" val="317492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24000"/>
            <a:ext cx="8363272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1. Řecký filosof     D  -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 -  -  -  -  -  - S		/  </a:t>
            </a:r>
            <a:r>
              <a:rPr lang="cs-CZ" dirty="0" smtClean="0">
                <a:solidFill>
                  <a:srgbClr val="FF0000"/>
                </a:solidFill>
              </a:rPr>
              <a:t>3  </a:t>
            </a:r>
            <a:r>
              <a:rPr lang="cs-CZ" dirty="0" smtClean="0"/>
              <a:t>/</a:t>
            </a:r>
          </a:p>
          <a:p>
            <a:r>
              <a:rPr lang="cs-CZ" dirty="0" smtClean="0"/>
              <a:t>2. Část atomu s elektrony   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 -  -  L			/  </a:t>
            </a:r>
            <a:r>
              <a:rPr lang="cs-CZ" dirty="0" smtClean="0">
                <a:solidFill>
                  <a:srgbClr val="FF0000"/>
                </a:solidFill>
              </a:rPr>
              <a:t>1 </a:t>
            </a:r>
            <a:r>
              <a:rPr lang="cs-CZ" dirty="0" smtClean="0"/>
              <a:t> /</a:t>
            </a:r>
          </a:p>
          <a:p>
            <a:r>
              <a:rPr lang="cs-CZ" dirty="0" smtClean="0"/>
              <a:t>3. Nafta, benzín        P -  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smtClean="0"/>
              <a:t> -  -  O			/ 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 /</a:t>
            </a:r>
          </a:p>
          <a:p>
            <a:r>
              <a:rPr lang="cs-CZ" dirty="0" smtClean="0"/>
              <a:t>4. Neutrální částice atomu   N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 -  -  -  -  </a:t>
            </a:r>
            <a:r>
              <a:rPr lang="cs-CZ" dirty="0" err="1" smtClean="0"/>
              <a:t>N</a:t>
            </a:r>
            <a:r>
              <a:rPr lang="cs-CZ" dirty="0" smtClean="0"/>
              <a:t>		/ 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 /</a:t>
            </a:r>
          </a:p>
          <a:p>
            <a:r>
              <a:rPr lang="cs-CZ" dirty="0" smtClean="0"/>
              <a:t>5. Zařízení, ulehčující nám práci   K  -  -  -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 A	/  </a:t>
            </a:r>
            <a:r>
              <a:rPr lang="cs-CZ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  /</a:t>
            </a:r>
          </a:p>
          <a:p>
            <a:r>
              <a:rPr lang="cs-CZ" dirty="0" smtClean="0"/>
              <a:t>6. Palivová ruda v jaderné elektrárně 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 -  -  N	/ 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  /</a:t>
            </a:r>
          </a:p>
          <a:p>
            <a:r>
              <a:rPr lang="cs-CZ" dirty="0" smtClean="0"/>
              <a:t>7. Prvek značky – C             U  -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 -  K		/ 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 /</a:t>
            </a:r>
          </a:p>
          <a:p>
            <a:r>
              <a:rPr lang="cs-CZ" dirty="0" smtClean="0"/>
              <a:t>8. Vesmírné těleso     R</a:t>
            </a:r>
            <a:r>
              <a:rPr lang="cs-CZ" dirty="0" smtClean="0">
                <a:solidFill>
                  <a:srgbClr val="FF0000"/>
                </a:solidFill>
              </a:rPr>
              <a:t> -  </a:t>
            </a:r>
            <a:r>
              <a:rPr lang="cs-CZ" dirty="0" smtClean="0"/>
              <a:t>-  -  -  A			/ 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 /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– tajenka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598525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   udává  počet  protonů</a:t>
            </a:r>
          </a:p>
          <a:p>
            <a:endParaRPr lang="cs-CZ" dirty="0"/>
          </a:p>
          <a:p>
            <a:r>
              <a:rPr lang="cs-CZ" dirty="0" smtClean="0"/>
              <a:t>2.    počet  elektronů </a:t>
            </a:r>
          </a:p>
          <a:p>
            <a:endParaRPr lang="cs-CZ" dirty="0"/>
          </a:p>
          <a:p>
            <a:r>
              <a:rPr lang="cs-CZ" dirty="0" smtClean="0"/>
              <a:t>3.     pořadí  v  periodické  soustavě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 - protonové  číslo</a:t>
            </a:r>
            <a:endParaRPr lang="cs-CZ" dirty="0"/>
          </a:p>
        </p:txBody>
      </p:sp>
      <p:pic>
        <p:nvPicPr>
          <p:cNvPr id="1027" name="Picture 3" descr="C:\Users\jirinerad\AppData\Local\Microsoft\Windows\Temporary Internet Files\Content.IE5\MGAOWZGT\MC90043691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22108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516425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Protonové číslo je nahoře - 64</a:t>
            </a:r>
          </a:p>
          <a:p>
            <a:endParaRPr lang="cs-CZ" dirty="0"/>
          </a:p>
          <a:p>
            <a:r>
              <a:rPr lang="cs-CZ" dirty="0" smtClean="0"/>
              <a:t>2. Protonové číslo je dole  - 30</a:t>
            </a:r>
          </a:p>
          <a:p>
            <a:endParaRPr lang="cs-CZ" dirty="0"/>
          </a:p>
          <a:p>
            <a:r>
              <a:rPr lang="cs-CZ" dirty="0" smtClean="0"/>
              <a:t>3. Protonové číslo je značka prvku - </a:t>
            </a:r>
            <a:r>
              <a:rPr lang="cs-CZ" dirty="0" err="1" smtClean="0"/>
              <a:t>Zn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 -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20688"/>
            <a:ext cx="800795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jirinerad\AppData\Local\Microsoft\Windows\Temporary Internet Files\Content.IE5\73CJ47K8\MP9003876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3" y="1412776"/>
            <a:ext cx="2132741" cy="3657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37301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udává počet nukleonů v obalu atomu</a:t>
            </a:r>
          </a:p>
          <a:p>
            <a:endParaRPr lang="cs-CZ" dirty="0"/>
          </a:p>
          <a:p>
            <a:r>
              <a:rPr lang="cs-CZ" dirty="0" smtClean="0"/>
              <a:t>2. udává počet nukleonů v jádře atomu</a:t>
            </a:r>
          </a:p>
          <a:p>
            <a:endParaRPr lang="cs-CZ" dirty="0"/>
          </a:p>
          <a:p>
            <a:r>
              <a:rPr lang="cs-CZ" dirty="0" smtClean="0"/>
              <a:t>3. udává počet protonů a neutronů v jádře atomu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 – nukleonové číslo</a:t>
            </a:r>
            <a:endParaRPr lang="cs-CZ" dirty="0"/>
          </a:p>
        </p:txBody>
      </p:sp>
      <p:pic>
        <p:nvPicPr>
          <p:cNvPr id="4098" name="Picture 2" descr="C:\Users\jirinerad\AppData\Local\Microsoft\Windows\Temporary Internet Files\Content.IE5\P9QISXBU\MC9002871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725144"/>
            <a:ext cx="1739900" cy="19272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052448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nukleonové číslo je nahoře – 7</a:t>
            </a:r>
          </a:p>
          <a:p>
            <a:endParaRPr lang="cs-CZ" dirty="0"/>
          </a:p>
          <a:p>
            <a:r>
              <a:rPr lang="cs-CZ" dirty="0" smtClean="0"/>
              <a:t>2. nukleonové číslo je dole – 3 </a:t>
            </a:r>
          </a:p>
          <a:p>
            <a:endParaRPr lang="cs-CZ" dirty="0"/>
          </a:p>
          <a:p>
            <a:r>
              <a:rPr lang="cs-CZ" dirty="0" smtClean="0"/>
              <a:t>3. nukleonové číslo je dáno součtem čísel - 10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 -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3411" y="656692"/>
            <a:ext cx="792088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jirinerad\AppData\Local\Microsoft\Windows\Temporary Internet Files\Content.IE5\73CJ47K8\MC9002925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267" y="4437112"/>
            <a:ext cx="1745590" cy="15032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86252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je protonová vrstva, která je nejvzdálenější od jádra atomu</a:t>
            </a:r>
          </a:p>
          <a:p>
            <a:endParaRPr lang="cs-CZ" dirty="0"/>
          </a:p>
          <a:p>
            <a:r>
              <a:rPr lang="cs-CZ" dirty="0" smtClean="0"/>
              <a:t>2. je elektronová vrstva, která je nejvzdálenější od jádra  atomu</a:t>
            </a:r>
          </a:p>
          <a:p>
            <a:endParaRPr lang="cs-CZ" dirty="0"/>
          </a:p>
          <a:p>
            <a:r>
              <a:rPr lang="cs-CZ" dirty="0" smtClean="0"/>
              <a:t>3. je elektronová vrstva, která je nejblíže od jádra atomu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 – valenční vrstva</a:t>
            </a:r>
            <a:endParaRPr lang="cs-CZ" dirty="0"/>
          </a:p>
        </p:txBody>
      </p:sp>
      <p:pic>
        <p:nvPicPr>
          <p:cNvPr id="5122" name="Picture 2" descr="C:\Users\jirinerad\AppData\Local\Microsoft\Windows\Temporary Internet Files\Content.IE5\MGAOWZGT\MC9003503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202" y="5157192"/>
            <a:ext cx="1753354" cy="15675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684850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418456464"/>
              </p:ext>
            </p:extLst>
          </p:nvPr>
        </p:nvGraphicFramePr>
        <p:xfrm>
          <a:off x="1067780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856148"/>
                <a:gridCol w="4152292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 Point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2010 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(.</a:t>
                      </a: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 procvičovací  test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Počet stran, případně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obrazovek - 7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Samostatná práce, práce ve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skupinkách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Interaktivní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tabule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811567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076" y="411830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 Zdroje textů a obrázků  - </a:t>
            </a:r>
            <a:r>
              <a:rPr lang="cs-CZ" dirty="0" smtClean="0">
                <a:solidFill>
                  <a:schemeClr val="bg1"/>
                </a:solidFill>
                <a:latin typeface="Century Gothic" pitchFamily="34" charset="0"/>
              </a:rPr>
              <a:t>klipart: www.office,</a:t>
            </a:r>
            <a:r>
              <a:rPr lang="cs-CZ" smtClean="0">
                <a:solidFill>
                  <a:schemeClr val="bg1"/>
                </a:solidFill>
                <a:latin typeface="Century Gothic" pitchFamily="34" charset="0"/>
              </a:rPr>
              <a:t>microsoft.com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01247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115</TotalTime>
  <Words>259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Snímek 1</vt:lpstr>
      <vt:lpstr>A – tajenka</vt:lpstr>
      <vt:lpstr>B - protonové  číslo</vt:lpstr>
      <vt:lpstr>C - </vt:lpstr>
      <vt:lpstr>D – nukleonové číslo</vt:lpstr>
      <vt:lpstr>E - </vt:lpstr>
      <vt:lpstr>F – valenční vrstva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Nerad Jiří</dc:creator>
  <cp:lastModifiedBy>Dum</cp:lastModifiedBy>
  <cp:revision>16</cp:revision>
  <dcterms:created xsi:type="dcterms:W3CDTF">2012-12-03T16:33:22Z</dcterms:created>
  <dcterms:modified xsi:type="dcterms:W3CDTF">2013-12-28T13:15:55Z</dcterms:modified>
</cp:coreProperties>
</file>