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8" r:id="rId1"/>
  </p:sldMasterIdLst>
  <p:sldIdLst>
    <p:sldId id="256" r:id="rId2"/>
    <p:sldId id="262" r:id="rId3"/>
    <p:sldId id="269" r:id="rId4"/>
    <p:sldId id="291" r:id="rId5"/>
    <p:sldId id="292" r:id="rId6"/>
    <p:sldId id="293" r:id="rId7"/>
    <p:sldId id="304" r:id="rId8"/>
    <p:sldId id="305" r:id="rId9"/>
    <p:sldId id="306" r:id="rId10"/>
    <p:sldId id="309" r:id="rId11"/>
    <p:sldId id="308" r:id="rId12"/>
    <p:sldId id="303" r:id="rId13"/>
    <p:sldId id="280" r:id="rId14"/>
    <p:sldId id="28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FFCC"/>
    <a:srgbClr val="0000FF"/>
    <a:srgbClr val="FFFF66"/>
    <a:srgbClr val="FFFF99"/>
    <a:srgbClr val="FFFF00"/>
    <a:srgbClr val="FFCCFF"/>
    <a:srgbClr val="A1F274"/>
    <a:srgbClr val="C067E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9F859-7E77-4FDE-A166-08A9340BE685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90DA7-681F-47AD-946A-AABF572418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40F19-B968-419D-9007-BE0BA8F714AE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48F2B-692C-4A34-B22E-DA3973254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43CDB-4C71-4DC3-B1AA-3D1A9E71A06B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80B67-F3FB-4BBA-B087-90800DAC35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952B0-E0A1-4169-B4AC-D0EE8B16F342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5E8E1-9A10-4B7B-B659-89110C9853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9461-F64C-442A-9B14-DB294B1B6035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F8736-12FF-45C5-8B1C-C4D49738FE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CDD16-9865-4F65-82F1-2BE5E1286FB9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5A690-FCCB-4FC4-8ED8-E45A56783C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E92D7-1FCC-4E7D-88FD-FB62146BCCCB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FC67F-09E3-48A1-96EC-87B422240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2E0E5-B82B-4A72-BAC9-13B8EED62A62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E2DE1-D3D0-4FBC-BD80-7230D3016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27C26-F9A2-4528-90B1-EBA4F4129C21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BCFDE-DC0F-4D4B-B720-00A30A9158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77D5B-F8CF-4214-A8D3-E109CAA83879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6582-4C1E-4C1F-BD88-AB4772EE8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D30C6-543D-4F09-8C09-3F415DC43331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EBC70-9128-45F1-9F34-5D6248588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632B95C-8EDA-40DE-9A0C-DC7A546A1E54}" type="datetimeFigureOut">
              <a:rPr lang="cs-CZ"/>
              <a:pPr>
                <a:defRPr/>
              </a:pPr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1C2E36-B96A-47B7-97A7-DBC19DDF4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9" r:id="rId1"/>
    <p:sldLayoutId id="2147484120" r:id="rId2"/>
    <p:sldLayoutId id="2147484121" r:id="rId3"/>
    <p:sldLayoutId id="2147484122" r:id="rId4"/>
    <p:sldLayoutId id="2147484123" r:id="rId5"/>
    <p:sldLayoutId id="2147484124" r:id="rId6"/>
    <p:sldLayoutId id="2147484125" r:id="rId7"/>
    <p:sldLayoutId id="2147484126" r:id="rId8"/>
    <p:sldLayoutId id="2147484127" r:id="rId9"/>
    <p:sldLayoutId id="2147484128" r:id="rId10"/>
    <p:sldLayoutId id="2147484129" r:id="rId11"/>
  </p:sldLayoutIdLst>
  <p:transition spd="slow">
    <p:wheel spokes="1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//upload.wikimedia.org/wikipedia/commons/c/c1/Gulf_Fritillary_Life_Cycle.sv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5913" y="3330575"/>
          <a:ext cx="5970587" cy="198438"/>
        </p:xfrm>
        <a:graphic>
          <a:graphicData uri="http://schemas.openxmlformats.org/drawingml/2006/table">
            <a:tbl>
              <a:tblPr/>
              <a:tblGrid>
                <a:gridCol w="1450898"/>
                <a:gridCol w="4519689"/>
              </a:tblGrid>
              <a:tr h="1984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b="1">
                          <a:latin typeface="Cambria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8313" y="1557338"/>
          <a:ext cx="8424862" cy="4824411"/>
        </p:xfrm>
        <a:graphic>
          <a:graphicData uri="http://schemas.openxmlformats.org/drawingml/2006/table">
            <a:tbl>
              <a:tblPr/>
              <a:tblGrid>
                <a:gridCol w="2104105"/>
                <a:gridCol w="6320757"/>
              </a:tblGrid>
              <a:tr h="9965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ZÁKLADNÍ  ŠKOLA</a:t>
                      </a:r>
                      <a:r>
                        <a:rPr lang="cs-CZ" sz="2000" baseline="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PODBOŘANY, HUSOVA 276, OKRES LOUNY</a:t>
                      </a:r>
                      <a:endParaRPr lang="cs-CZ" sz="20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6391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MGR. STANISLAVA OHANKOVÁ</a:t>
                      </a: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9565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VY_32_INOVACE_296_ŽIVÁ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_PŘÍRODA_ŽIVOČICHOVÉ_BEZOBRATLÍ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9565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HMYZ A VÝVOJ HMYZU</a:t>
                      </a: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12755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CZ</a:t>
                      </a:r>
                      <a:r>
                        <a:rPr lang="cs-CZ" sz="1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20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1.07/1.4.00/21</a:t>
                      </a:r>
                      <a:r>
                        <a:rPr lang="cs-CZ" sz="2000" b="1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</a:t>
                      </a:r>
                      <a:r>
                        <a:rPr lang="cs-CZ" sz="2000" b="1" baseline="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 2975</a:t>
                      </a:r>
                      <a:endParaRPr lang="cs-CZ" sz="20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92" marR="68592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2078" name="Obrázek 1" descr="OPV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28600"/>
            <a:ext cx="5903912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7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2080" name="Rectangle 5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404813"/>
            <a:ext cx="8713788" cy="1223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54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endParaRPr lang="cs-CZ" sz="54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179388" y="1989138"/>
            <a:ext cx="8785225" cy="4752975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slouží k výkladu nové látky v     předmětu člověk a jeho svět 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ročníku ZŠ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vedena učitelem s postupným výkladem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poznávají stavbu těla bezobratlých živočichů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popisují tělo hmyzu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závěr učivo opakují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0" y="333375"/>
            <a:ext cx="9324975" cy="608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:  7. dubna  2012</a:t>
            </a:r>
          </a:p>
          <a:p>
            <a:pPr>
              <a:lnSpc>
                <a:spcPct val="115000"/>
              </a:lnSpc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: obratlovci, ptáci, ryby, savci, plazi, obojživelníci</a:t>
            </a:r>
            <a:endParaRPr lang="cs-CZ" sz="3200" dirty="0">
              <a:latin typeface="Times New Roman" pitchFamily="18" charset="0"/>
              <a:ea typeface="Calibri"/>
              <a:cs typeface="Times New Roman" pitchFamily="18" charset="0"/>
            </a:endParaRPr>
          </a:p>
          <a:p>
            <a:pPr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Metodické pokyny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listy 1 – 3 jsou úvodní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 4 obsahuje nadpis prezentace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listy 5 seznamuje žáky s rozdělení živočichů do skupin a popis bezobratlých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 6 - 10 seznamuje žáky se zástupci hmyzu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 11 popisuje vývoj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motýla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12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seznamuje žáky se stavbou těla mravence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13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obsahuje opakování formou otázek a odpovědí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list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14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obsahuje použité zdroje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50" y="188913"/>
            <a:ext cx="8856663" cy="60007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9600" i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VNITŘNÍ A VNĚJŠÍ</a:t>
            </a:r>
          </a:p>
          <a:p>
            <a:pPr algn="ctr">
              <a:defRPr/>
            </a:pPr>
            <a:r>
              <a:rPr lang="cs-CZ" sz="9600" i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STAVBA TĚL </a:t>
            </a:r>
          </a:p>
          <a:p>
            <a:pPr algn="ctr">
              <a:defRPr/>
            </a:pPr>
            <a:r>
              <a:rPr lang="cs-CZ" sz="9600" i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ŽIVOČICHŮ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5663" y="280988"/>
            <a:ext cx="6546850" cy="1076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Živočichy dělíme podle stavby těla na </a:t>
            </a:r>
          </a:p>
          <a:p>
            <a:pPr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OBRATLOVCE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BEZOBRATL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5663" y="1628775"/>
            <a:ext cx="6654386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Dnes se zaměříme na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BEZOBRATLÉ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5663" y="2509838"/>
            <a:ext cx="7807325" cy="13541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BEZOBRATLÍ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nemají uvnitř těla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KOSTRU </a:t>
            </a:r>
          </a:p>
          <a:p>
            <a:pPr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SLOŽENOU Z KOSTÍ,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nemají páteř.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9150" y="5102225"/>
            <a:ext cx="7926388" cy="10779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Některé druhy bezobratlých mají tělo chráněno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pevnou schránkou – brouci.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55663" y="4103688"/>
            <a:ext cx="7743825" cy="584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Do této skupiny živočichů patří </a:t>
            </a:r>
            <a:r>
              <a:rPr lang="cs-CZ" sz="32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HMYZ.</a:t>
            </a:r>
            <a:endParaRPr lang="cs-CZ" b="1" dirty="0">
              <a:solidFill>
                <a:srgbClr val="0000FF"/>
              </a:solidFill>
            </a:endParaRPr>
          </a:p>
        </p:txBody>
      </p:sp>
      <p:pic>
        <p:nvPicPr>
          <p:cNvPr id="33795" name="Picture 3" descr="C:\Program Files\Microsoft Office\MEDIA\OFFICE14\Bullets\BD21306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404813"/>
            <a:ext cx="5492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100" y="4076700"/>
            <a:ext cx="5540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79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100" y="5102225"/>
            <a:ext cx="5540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100" y="2636838"/>
            <a:ext cx="5540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79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1288" y="1628775"/>
            <a:ext cx="554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388" y="260350"/>
            <a:ext cx="2232025" cy="8318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48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HMYZ</a:t>
            </a:r>
            <a:endParaRPr lang="cs-CZ" sz="4800" dirty="0">
              <a:solidFill>
                <a:srgbClr val="0000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3800" y="404813"/>
            <a:ext cx="3944938" cy="4524375"/>
          </a:xfrm>
          <a:prstGeom prst="rect">
            <a:avLst/>
          </a:prstGeom>
          <a:solidFill>
            <a:srgbClr val="FFFFCC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Jedná se o největší 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živočišnou skupinu.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Patří sem přes milion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druhů.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Někteří zástupci jsou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okřídlení, někteří mají 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pevnou schránku.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Hmyz dýchá ústrojím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zvaným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vzdušnice.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388" y="5445125"/>
            <a:ext cx="7296150" cy="1077913"/>
          </a:xfrm>
          <a:prstGeom prst="rect">
            <a:avLst/>
          </a:prstGeom>
          <a:solidFill>
            <a:srgbClr val="FFFFCC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Všechny druhy hmyzu mají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 nohou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Patří sem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mravenci, brouci, motýli, včely.</a:t>
            </a: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 cstate="print"/>
          <a:srcRect l="12532" t="27637" r="26285" b="2959"/>
          <a:stretch>
            <a:fillRect/>
          </a:stretch>
        </p:blipFill>
        <p:spPr bwMode="auto">
          <a:xfrm>
            <a:off x="179388" y="1325563"/>
            <a:ext cx="4464050" cy="389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25" y="260350"/>
            <a:ext cx="8929688" cy="1077913"/>
          </a:xfrm>
          <a:prstGeom prst="rect">
            <a:avLst/>
          </a:prstGeom>
          <a:solidFill>
            <a:srgbClr val="FFFFCC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Hmyz je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užitečný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ale jsou i druhy, které člověku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znepříjemňují život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388" y="5084763"/>
            <a:ext cx="8353425" cy="1570037"/>
          </a:xfrm>
          <a:prstGeom prst="rect">
            <a:avLst/>
          </a:prstGeom>
          <a:solidFill>
            <a:srgbClr val="FFFFCC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Klíště a mouchy přenášejí choroby, mandelinka </a:t>
            </a:r>
          </a:p>
          <a:p>
            <a:pPr>
              <a:defRPr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bramborová a sarančata ničí úrodu. Blechy a vši </a:t>
            </a:r>
          </a:p>
          <a:p>
            <a:pPr>
              <a:defRPr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parazitují na zvířatech i lidech. </a:t>
            </a:r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6027738" y="1520825"/>
            <a:ext cx="2924175" cy="3435350"/>
            <a:chOff x="6011604" y="1524000"/>
            <a:chExt cx="2924175" cy="3434862"/>
          </a:xfrm>
        </p:grpSpPr>
        <p:pic>
          <p:nvPicPr>
            <p:cNvPr id="34821" name="Picture 5"/>
            <p:cNvPicPr>
              <a:picLocks noChangeAspect="1" noChangeArrowheads="1"/>
            </p:cNvPicPr>
            <p:nvPr/>
          </p:nvPicPr>
          <p:blipFill rotWithShape="1">
            <a:blip r:embed="rId2" cstate="print"/>
            <a:srcRect t="4435" b="5185"/>
            <a:stretch/>
          </p:blipFill>
          <p:spPr bwMode="auto">
            <a:xfrm>
              <a:off x="6011604" y="1524000"/>
              <a:ext cx="2924175" cy="3434862"/>
            </a:xfrm>
            <a:prstGeom prst="rect">
              <a:avLst/>
            </a:prstGeom>
            <a:noFill/>
            <a:ln w="9525">
              <a:solidFill>
                <a:schemeClr val="accent4">
                  <a:lumMod val="50000"/>
                </a:schemeClr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204" name="Obdélník 7"/>
            <p:cNvSpPr>
              <a:spLocks noChangeArrowheads="1"/>
            </p:cNvSpPr>
            <p:nvPr/>
          </p:nvSpPr>
          <p:spPr bwMode="auto">
            <a:xfrm>
              <a:off x="6031675" y="1524000"/>
              <a:ext cx="2100255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200">
                  <a:solidFill>
                    <a:srgbClr val="FFFFFF"/>
                  </a:solidFill>
                  <a:latin typeface="Times New Roman" pitchFamily="18" charset="0"/>
                  <a:cs typeface="Times New Roman" pitchFamily="18" charset="0"/>
                </a:rPr>
                <a:t>mandelinka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34925" y="1533525"/>
            <a:ext cx="2924175" cy="3436938"/>
            <a:chOff x="95998" y="1524000"/>
            <a:chExt cx="2924175" cy="3437348"/>
          </a:xfrm>
        </p:grpSpPr>
        <p:pic>
          <p:nvPicPr>
            <p:cNvPr id="8201" name="Picture 6"/>
            <p:cNvPicPr>
              <a:picLocks noChangeAspect="1" noChangeArrowheads="1"/>
            </p:cNvPicPr>
            <p:nvPr/>
          </p:nvPicPr>
          <p:blipFill>
            <a:blip r:embed="rId3" cstate="print"/>
            <a:srcRect t="9555"/>
            <a:stretch>
              <a:fillRect/>
            </a:stretch>
          </p:blipFill>
          <p:spPr bwMode="auto">
            <a:xfrm>
              <a:off x="95998" y="1524000"/>
              <a:ext cx="2924175" cy="34373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</p:pic>
        <p:sp>
          <p:nvSpPr>
            <p:cNvPr id="8202" name="TextovéPole 18"/>
            <p:cNvSpPr txBox="1">
              <a:spLocks noChangeArrowheads="1"/>
            </p:cNvSpPr>
            <p:nvPr/>
          </p:nvSpPr>
          <p:spPr bwMode="auto">
            <a:xfrm>
              <a:off x="162962" y="4293096"/>
              <a:ext cx="1074333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20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klíště</a:t>
              </a: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3082925" y="1524000"/>
            <a:ext cx="2833688" cy="3438525"/>
            <a:chOff x="3087429" y="1524000"/>
            <a:chExt cx="2832725" cy="3437348"/>
          </a:xfrm>
        </p:grpSpPr>
        <p:pic>
          <p:nvPicPr>
            <p:cNvPr id="8199" name="Picture 7"/>
            <p:cNvPicPr>
              <a:picLocks noChangeAspect="1" noChangeArrowheads="1"/>
            </p:cNvPicPr>
            <p:nvPr/>
          </p:nvPicPr>
          <p:blipFill>
            <a:blip r:embed="rId4" cstate="print"/>
            <a:srcRect t="7684" r="3127" b="1871"/>
            <a:stretch>
              <a:fillRect/>
            </a:stretch>
          </p:blipFill>
          <p:spPr bwMode="auto">
            <a:xfrm>
              <a:off x="3087429" y="1524000"/>
              <a:ext cx="2832725" cy="34373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</p:pic>
        <p:sp>
          <p:nvSpPr>
            <p:cNvPr id="8200" name="Obdélník 21"/>
            <p:cNvSpPr>
              <a:spLocks noChangeArrowheads="1"/>
            </p:cNvSpPr>
            <p:nvPr/>
          </p:nvSpPr>
          <p:spPr bwMode="auto">
            <a:xfrm>
              <a:off x="4355976" y="4339281"/>
              <a:ext cx="1484702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200">
                  <a:latin typeface="Times New Roman" pitchFamily="18" charset="0"/>
                  <a:cs typeface="Times New Roman" pitchFamily="18" charset="0"/>
                </a:rPr>
                <a:t>moucha</a:t>
              </a:r>
            </a:p>
          </p:txBody>
        </p:sp>
      </p:grp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863" y="188913"/>
            <a:ext cx="8866187" cy="2062162"/>
          </a:xfrm>
          <a:prstGeom prst="rect">
            <a:avLst/>
          </a:prstGeom>
          <a:solidFill>
            <a:srgbClr val="FFFFCC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užitečný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hmyz patří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včely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čmeláci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kteří </a:t>
            </a:r>
          </a:p>
          <a:p>
            <a:pPr>
              <a:defRPr/>
            </a:pP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opylují květiny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Dále je hmyz nezbytnou součástí</a:t>
            </a:r>
          </a:p>
          <a:p>
            <a:pPr>
              <a:defRPr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potravinového řetězce – je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potravou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pro mnoho dalších živočichů – pro ptáky, netopýry, žáby i plazy. </a:t>
            </a: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492375"/>
            <a:ext cx="29337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2492375"/>
            <a:ext cx="2924175" cy="3800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17775" y="6305550"/>
            <a:ext cx="1371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čmelák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908675" y="6311900"/>
            <a:ext cx="1052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včela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950" y="260350"/>
            <a:ext cx="4032250" cy="8318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8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Další zástupci:</a:t>
            </a:r>
            <a:endParaRPr lang="cs-CZ" sz="4800" dirty="0">
              <a:solidFill>
                <a:srgbClr val="0000FF"/>
              </a:solidFill>
            </a:endParaRPr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511300"/>
            <a:ext cx="29337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3" cstate="print"/>
          <a:srcRect l="11760" r="37192"/>
          <a:stretch>
            <a:fillRect/>
          </a:stretch>
        </p:blipFill>
        <p:spPr bwMode="auto">
          <a:xfrm>
            <a:off x="6496050" y="1511300"/>
            <a:ext cx="2524125" cy="3800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7307263" y="5321300"/>
            <a:ext cx="17129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mravenci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900238" y="5316538"/>
            <a:ext cx="11414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brouk</a:t>
            </a:r>
          </a:p>
        </p:txBody>
      </p:sp>
      <p:pic>
        <p:nvPicPr>
          <p:cNvPr id="36868" name="Picture 4"/>
          <p:cNvPicPr>
            <a:picLocks noChangeAspect="1" noChangeArrowheads="1"/>
          </p:cNvPicPr>
          <p:nvPr/>
        </p:nvPicPr>
        <p:blipFill>
          <a:blip r:embed="rId4" cstate="print"/>
          <a:srcRect l="17511" r="17073"/>
          <a:stretch>
            <a:fillRect/>
          </a:stretch>
        </p:blipFill>
        <p:spPr bwMode="auto">
          <a:xfrm>
            <a:off x="3132138" y="1511300"/>
            <a:ext cx="3233737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5224463" y="5303838"/>
            <a:ext cx="9382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vosa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C:\Documents and Settings\petra\Local Settings\Temporary Internet Files\Content.IE5\O1CHZ55W\MP9004069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92150"/>
            <a:ext cx="3455988" cy="5183188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916" name="Picture 4" descr="C:\Documents and Settings\petra\Local Settings\Temporary Internet Files\Content.IE5\29BISFX3\MP9003137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4475" y="123825"/>
            <a:ext cx="4768850" cy="3179763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917" name="Picture 5" descr="C:\Documents and Settings\petra\Local Settings\Temporary Internet Files\Content.IE5\8ZTE0IWT\MP90040652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175" y="3490913"/>
            <a:ext cx="4770438" cy="317817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petra\Local Settings\Temporary Internet Files\Content.IE5\O1CHZ55W\MP9004069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9563" y="692150"/>
            <a:ext cx="3455987" cy="5183188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petra\Local Settings\Temporary Internet Files\Content.IE5\29BISFX3\MP9003137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0188" y="123825"/>
            <a:ext cx="4770437" cy="3179763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petra\Local Settings\Temporary Internet Files\Content.IE5\8ZTE0IWT\MP90040652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54475" y="3490913"/>
            <a:ext cx="4768850" cy="317817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272" name="TextovéPole 1"/>
          <p:cNvSpPr txBox="1">
            <a:spLocks noChangeArrowheads="1"/>
          </p:cNvSpPr>
          <p:nvPr/>
        </p:nvSpPr>
        <p:spPr bwMode="auto">
          <a:xfrm>
            <a:off x="557213" y="6084888"/>
            <a:ext cx="29892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motýli a kobylky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5" y="115888"/>
            <a:ext cx="3930650" cy="8318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8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Vývoj motýla:</a:t>
            </a:r>
            <a:endParaRPr lang="cs-CZ" sz="4800" dirty="0">
              <a:solidFill>
                <a:srgbClr val="0000FF"/>
              </a:solidFill>
            </a:endParaRPr>
          </a:p>
        </p:txBody>
      </p:sp>
      <p:grpSp>
        <p:nvGrpSpPr>
          <p:cNvPr id="12291" name="Skupina 6"/>
          <p:cNvGrpSpPr>
            <a:grpSpLocks/>
          </p:cNvGrpSpPr>
          <p:nvPr/>
        </p:nvGrpSpPr>
        <p:grpSpPr bwMode="auto">
          <a:xfrm>
            <a:off x="1476375" y="1038225"/>
            <a:ext cx="5832475" cy="5819775"/>
            <a:chOff x="1475656" y="1037926"/>
            <a:chExt cx="5832648" cy="5820074"/>
          </a:xfrm>
        </p:grpSpPr>
        <p:pic>
          <p:nvPicPr>
            <p:cNvPr id="12292" name="Picture 2" descr="Soubor:Gulf Fritillary Life Cycle.sv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t="10698"/>
            <a:stretch>
              <a:fillRect/>
            </a:stretch>
          </p:blipFill>
          <p:spPr bwMode="auto">
            <a:xfrm>
              <a:off x="1475656" y="1071958"/>
              <a:ext cx="5832648" cy="57860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293" name="TextovéPole 2"/>
            <p:cNvSpPr txBox="1">
              <a:spLocks noChangeArrowheads="1"/>
            </p:cNvSpPr>
            <p:nvPr/>
          </p:nvSpPr>
          <p:spPr bwMode="auto">
            <a:xfrm>
              <a:off x="2574286" y="1037926"/>
              <a:ext cx="1071127" cy="461665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B05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Times New Roman" pitchFamily="18" charset="0"/>
                  <a:cs typeface="Times New Roman" pitchFamily="18" charset="0"/>
                </a:rPr>
                <a:t>vajíčka</a:t>
              </a:r>
            </a:p>
          </p:txBody>
        </p:sp>
        <p:sp>
          <p:nvSpPr>
            <p:cNvPr id="12294" name="TextovéPole 3"/>
            <p:cNvSpPr txBox="1">
              <a:spLocks noChangeArrowheads="1"/>
            </p:cNvSpPr>
            <p:nvPr/>
          </p:nvSpPr>
          <p:spPr bwMode="auto">
            <a:xfrm>
              <a:off x="4572000" y="2507704"/>
              <a:ext cx="798617" cy="461665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B05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Times New Roman" pitchFamily="18" charset="0"/>
                  <a:cs typeface="Times New Roman" pitchFamily="18" charset="0"/>
                </a:rPr>
                <a:t>larva</a:t>
              </a:r>
            </a:p>
          </p:txBody>
        </p:sp>
        <p:sp>
          <p:nvSpPr>
            <p:cNvPr id="12295" name="TextovéPole 4"/>
            <p:cNvSpPr txBox="1">
              <a:spLocks noChangeArrowheads="1"/>
            </p:cNvSpPr>
            <p:nvPr/>
          </p:nvSpPr>
          <p:spPr bwMode="auto">
            <a:xfrm>
              <a:off x="4492801" y="4578533"/>
              <a:ext cx="867545" cy="461665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B05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Times New Roman" pitchFamily="18" charset="0"/>
                  <a:cs typeface="Times New Roman" pitchFamily="18" charset="0"/>
                </a:rPr>
                <a:t>kukla</a:t>
              </a:r>
            </a:p>
          </p:txBody>
        </p:sp>
        <p:sp>
          <p:nvSpPr>
            <p:cNvPr id="12296" name="TextovéPole 5"/>
            <p:cNvSpPr txBox="1">
              <a:spLocks noChangeArrowheads="1"/>
            </p:cNvSpPr>
            <p:nvPr/>
          </p:nvSpPr>
          <p:spPr bwMode="auto">
            <a:xfrm>
              <a:off x="2555776" y="3140968"/>
              <a:ext cx="1935145" cy="461665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B05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Times New Roman" pitchFamily="18" charset="0"/>
                  <a:cs typeface="Times New Roman" pitchFamily="18" charset="0"/>
                </a:rPr>
                <a:t>dospělý motýl</a:t>
              </a:r>
            </a:p>
          </p:txBody>
        </p:sp>
      </p:grp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44" name="Picture 2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1363" y="1897063"/>
            <a:ext cx="4897437" cy="406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250825" y="115888"/>
            <a:ext cx="4022725" cy="76993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4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STAVBA TĚLA</a:t>
            </a:r>
            <a:r>
              <a:rPr lang="cs-CZ" sz="4400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  <p:grpSp>
        <p:nvGrpSpPr>
          <p:cNvPr id="36867" name="Skupina 36866"/>
          <p:cNvGrpSpPr>
            <a:grpSpLocks/>
          </p:cNvGrpSpPr>
          <p:nvPr/>
        </p:nvGrpSpPr>
        <p:grpSpPr bwMode="auto">
          <a:xfrm>
            <a:off x="77788" y="2840038"/>
            <a:ext cx="2797175" cy="917575"/>
            <a:chOff x="251520" y="2872334"/>
            <a:chExt cx="2797238" cy="917562"/>
          </a:xfrm>
        </p:grpSpPr>
        <p:sp>
          <p:nvSpPr>
            <p:cNvPr id="13333" name="TextovéPole 7"/>
            <p:cNvSpPr txBox="1">
              <a:spLocks noChangeArrowheads="1"/>
            </p:cNvSpPr>
            <p:nvPr/>
          </p:nvSpPr>
          <p:spPr bwMode="auto">
            <a:xfrm>
              <a:off x="251520" y="2872334"/>
              <a:ext cx="1672267" cy="64655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>
                  <a:latin typeface="Times New Roman" pitchFamily="18" charset="0"/>
                  <a:cs typeface="Times New Roman" pitchFamily="18" charset="0"/>
                </a:rPr>
                <a:t>zadeček</a:t>
              </a:r>
            </a:p>
          </p:txBody>
        </p:sp>
        <p:cxnSp>
          <p:nvCxnSpPr>
            <p:cNvPr id="15" name="Přímá spojnice 14"/>
            <p:cNvCxnSpPr>
              <a:stCxn id="13333" idx="3"/>
            </p:cNvCxnSpPr>
            <p:nvPr/>
          </p:nvCxnSpPr>
          <p:spPr>
            <a:xfrm>
              <a:off x="1923195" y="3196179"/>
              <a:ext cx="1125563" cy="593717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865" name="Skupina 36864"/>
          <p:cNvGrpSpPr>
            <a:grpSpLocks/>
          </p:cNvGrpSpPr>
          <p:nvPr/>
        </p:nvGrpSpPr>
        <p:grpSpPr bwMode="auto">
          <a:xfrm>
            <a:off x="2262188" y="1050925"/>
            <a:ext cx="1976437" cy="2144713"/>
            <a:chOff x="2262071" y="1050879"/>
            <a:chExt cx="3024338" cy="1488014"/>
          </a:xfrm>
        </p:grpSpPr>
        <p:sp>
          <p:nvSpPr>
            <p:cNvPr id="13331" name="TextovéPole 8"/>
            <p:cNvSpPr txBox="1">
              <a:spLocks noChangeArrowheads="1"/>
            </p:cNvSpPr>
            <p:nvPr/>
          </p:nvSpPr>
          <p:spPr bwMode="auto">
            <a:xfrm>
              <a:off x="2262071" y="1050879"/>
              <a:ext cx="1744284" cy="448458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Times New Roman" pitchFamily="18" charset="0"/>
                  <a:cs typeface="Times New Roman" pitchFamily="18" charset="0"/>
                </a:rPr>
                <a:t>hruď</a:t>
              </a:r>
            </a:p>
          </p:txBody>
        </p:sp>
        <p:cxnSp>
          <p:nvCxnSpPr>
            <p:cNvPr id="17" name="Přímá spojnice 16"/>
            <p:cNvCxnSpPr>
              <a:stCxn id="13331" idx="2"/>
            </p:cNvCxnSpPr>
            <p:nvPr/>
          </p:nvCxnSpPr>
          <p:spPr>
            <a:xfrm>
              <a:off x="3134149" y="1499156"/>
              <a:ext cx="2152260" cy="1039737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864" name="Skupina 36863"/>
          <p:cNvGrpSpPr>
            <a:grpSpLocks/>
          </p:cNvGrpSpPr>
          <p:nvPr/>
        </p:nvGrpSpPr>
        <p:grpSpPr bwMode="auto">
          <a:xfrm>
            <a:off x="5580063" y="296863"/>
            <a:ext cx="3252787" cy="3163887"/>
            <a:chOff x="4100849" y="706923"/>
            <a:chExt cx="3252761" cy="3161697"/>
          </a:xfrm>
        </p:grpSpPr>
        <p:sp>
          <p:nvSpPr>
            <p:cNvPr id="13328" name="TextovéPole 3"/>
            <p:cNvSpPr txBox="1">
              <a:spLocks noChangeArrowheads="1"/>
            </p:cNvSpPr>
            <p:nvPr/>
          </p:nvSpPr>
          <p:spPr bwMode="auto">
            <a:xfrm>
              <a:off x="4848380" y="706923"/>
              <a:ext cx="2505230" cy="119952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>
                  <a:latin typeface="Times New Roman" pitchFamily="18" charset="0"/>
                  <a:cs typeface="Times New Roman" pitchFamily="18" charset="0"/>
                </a:rPr>
                <a:t>tykadla – </a:t>
              </a:r>
            </a:p>
            <a:p>
              <a:r>
                <a:rPr lang="cs-CZ" sz="3600">
                  <a:latin typeface="Times New Roman" pitchFamily="18" charset="0"/>
                  <a:cs typeface="Times New Roman" pitchFamily="18" charset="0"/>
                </a:rPr>
                <a:t>velmi citlivá</a:t>
              </a:r>
            </a:p>
          </p:txBody>
        </p:sp>
        <p:cxnSp>
          <p:nvCxnSpPr>
            <p:cNvPr id="19" name="Přímá spojnice 18"/>
            <p:cNvCxnSpPr>
              <a:stCxn id="13328" idx="2"/>
            </p:cNvCxnSpPr>
            <p:nvPr/>
          </p:nvCxnSpPr>
          <p:spPr>
            <a:xfrm flipH="1">
              <a:off x="4100849" y="1906242"/>
              <a:ext cx="2000234" cy="981982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13328" idx="2"/>
            </p:cNvCxnSpPr>
            <p:nvPr/>
          </p:nvCxnSpPr>
          <p:spPr>
            <a:xfrm flipH="1">
              <a:off x="4604082" y="1906242"/>
              <a:ext cx="1497001" cy="1962378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5003800" y="3163888"/>
            <a:ext cx="3586163" cy="1631950"/>
            <a:chOff x="5212249" y="1532687"/>
            <a:chExt cx="3585432" cy="1631747"/>
          </a:xfrm>
        </p:grpSpPr>
        <p:sp>
          <p:nvSpPr>
            <p:cNvPr id="13326" name="TextovéPole 2"/>
            <p:cNvSpPr txBox="1">
              <a:spLocks noChangeArrowheads="1"/>
            </p:cNvSpPr>
            <p:nvPr/>
          </p:nvSpPr>
          <p:spPr bwMode="auto">
            <a:xfrm>
              <a:off x="7612741" y="2518103"/>
              <a:ext cx="1184940" cy="64633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600">
                  <a:latin typeface="Times New Roman" pitchFamily="18" charset="0"/>
                  <a:cs typeface="Times New Roman" pitchFamily="18" charset="0"/>
                </a:rPr>
                <a:t>hlava</a:t>
              </a:r>
            </a:p>
          </p:txBody>
        </p:sp>
        <p:cxnSp>
          <p:nvCxnSpPr>
            <p:cNvPr id="25" name="Přímá spojnice 24"/>
            <p:cNvCxnSpPr>
              <a:stCxn id="13326" idx="1"/>
            </p:cNvCxnSpPr>
            <p:nvPr/>
          </p:nvCxnSpPr>
          <p:spPr>
            <a:xfrm flipH="1" flipV="1">
              <a:off x="5212249" y="1532687"/>
              <a:ext cx="2399811" cy="1307937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3276600" y="3644900"/>
            <a:ext cx="1727200" cy="3049588"/>
            <a:chOff x="3275856" y="2996954"/>
            <a:chExt cx="1728192" cy="3049137"/>
          </a:xfrm>
        </p:grpSpPr>
        <p:grpSp>
          <p:nvGrpSpPr>
            <p:cNvPr id="13321" name="Skupina 36867"/>
            <p:cNvGrpSpPr>
              <a:grpSpLocks/>
            </p:cNvGrpSpPr>
            <p:nvPr/>
          </p:nvGrpSpPr>
          <p:grpSpPr bwMode="auto">
            <a:xfrm>
              <a:off x="3402094" y="2996954"/>
              <a:ext cx="1601954" cy="3049137"/>
              <a:chOff x="251520" y="1764515"/>
              <a:chExt cx="1601304" cy="3049590"/>
            </a:xfrm>
          </p:grpSpPr>
          <p:sp>
            <p:nvSpPr>
              <p:cNvPr id="13323" name="TextovéPole 6"/>
              <p:cNvSpPr txBox="1">
                <a:spLocks noChangeArrowheads="1"/>
              </p:cNvSpPr>
              <p:nvPr/>
            </p:nvSpPr>
            <p:spPr bwMode="auto">
              <a:xfrm>
                <a:off x="251520" y="4167678"/>
                <a:ext cx="1107547" cy="646427"/>
              </a:xfrm>
              <a:prstGeom prst="rect">
                <a:avLst/>
              </a:prstGeom>
              <a:solidFill>
                <a:srgbClr val="FFFFCC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sz="3600">
                    <a:latin typeface="Times New Roman" pitchFamily="18" charset="0"/>
                    <a:cs typeface="Times New Roman" pitchFamily="18" charset="0"/>
                  </a:rPr>
                  <a:t>nohy</a:t>
                </a:r>
              </a:p>
            </p:txBody>
          </p:sp>
          <p:cxnSp>
            <p:nvCxnSpPr>
              <p:cNvPr id="11" name="Přímá spojnice 10"/>
              <p:cNvCxnSpPr>
                <a:stCxn id="13323" idx="0"/>
              </p:cNvCxnSpPr>
              <p:nvPr/>
            </p:nvCxnSpPr>
            <p:spPr>
              <a:xfrm flipV="1">
                <a:off x="804897" y="1764515"/>
                <a:ext cx="1047927" cy="2403477"/>
              </a:xfrm>
              <a:prstGeom prst="line">
                <a:avLst/>
              </a:prstGeom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>
                <a:stCxn id="13323" idx="0"/>
              </p:cNvCxnSpPr>
              <p:nvPr/>
            </p:nvCxnSpPr>
            <p:spPr>
              <a:xfrm flipV="1">
                <a:off x="804897" y="2485240"/>
                <a:ext cx="400117" cy="1682751"/>
              </a:xfrm>
              <a:prstGeom prst="line">
                <a:avLst/>
              </a:prstGeom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nice 19"/>
            <p:cNvCxnSpPr>
              <a:stCxn id="13323" idx="0"/>
            </p:cNvCxnSpPr>
            <p:nvPr/>
          </p:nvCxnSpPr>
          <p:spPr>
            <a:xfrm flipH="1" flipV="1">
              <a:off x="3275856" y="3933440"/>
              <a:ext cx="679840" cy="1466633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8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68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288" y="274638"/>
            <a:ext cx="4321175" cy="1143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algn="l" eaLnBrk="1" hangingPunct="1">
              <a:defRPr/>
            </a:pP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OPAKUJEME:</a:t>
            </a:r>
            <a:endParaRPr lang="cs-CZ" dirty="0" smtClean="0">
              <a:solidFill>
                <a:srgbClr val="0000FF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950" y="1481138"/>
            <a:ext cx="9036050" cy="5376862"/>
          </a:xfrm>
        </p:spPr>
        <p:txBody>
          <a:bodyPr/>
          <a:lstStyle/>
          <a:p>
            <a:pPr marL="109538" indent="0"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1. Proč se tato skupina jmenuje bezobratlí?</a:t>
            </a:r>
          </a:p>
          <a:p>
            <a:pPr marL="109538" indent="0"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2. Kdo patří do skupiny bezobratlých?</a:t>
            </a:r>
          </a:p>
          <a:p>
            <a:pPr marL="109538" indent="0"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3. Čím je hmyz člověku a přírodě prospěšný?</a:t>
            </a:r>
          </a:p>
          <a:p>
            <a:pPr marL="109538" indent="0"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4. Jaké druhy nejsou užitečné a proč?</a:t>
            </a:r>
          </a:p>
          <a:p>
            <a:pPr marL="109538" indent="0"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5. Popište stavbu těla mravence.</a:t>
            </a:r>
          </a:p>
          <a:p>
            <a:pPr marL="109538" indent="0"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6. Jakými fázemi prochází vývoj motýla?</a:t>
            </a:r>
          </a:p>
          <a:p>
            <a:pPr marL="109538" indent="0"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7. Vyjmenujte další příklady živočichů patřících do této skupiny.</a:t>
            </a:r>
          </a:p>
          <a:p>
            <a:pPr marL="109538" indent="0" eaLnBrk="1" hangingPunct="1">
              <a:buFont typeface="Wingdings 3" pitchFamily="18" charset="2"/>
              <a:buNone/>
            </a:pPr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4"/>
          <p:cNvSpPr>
            <a:spLocks noChangeArrowheads="1"/>
          </p:cNvSpPr>
          <p:nvPr/>
        </p:nvSpPr>
        <p:spPr bwMode="auto">
          <a:xfrm>
            <a:off x="250825" y="1700213"/>
            <a:ext cx="33734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Program Microsoft Office 2010 </a:t>
            </a:r>
          </a:p>
          <a:p>
            <a:endParaRPr lang="cs-CZ"/>
          </a:p>
        </p:txBody>
      </p:sp>
      <p:sp>
        <p:nvSpPr>
          <p:cNvPr id="15363" name="Obdélník 1"/>
          <p:cNvSpPr>
            <a:spLocks noChangeArrowheads="1"/>
          </p:cNvSpPr>
          <p:nvPr/>
        </p:nvSpPr>
        <p:spPr bwMode="auto">
          <a:xfrm>
            <a:off x="250825" y="1125538"/>
            <a:ext cx="87852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ŠTIKOVÁ, Věra. </a:t>
            </a:r>
            <a:r>
              <a:rPr lang="cs-CZ" i="1"/>
              <a:t>Prvouka 3</a:t>
            </a:r>
            <a:r>
              <a:rPr lang="cs-CZ"/>
              <a:t>. Brno: Nová škola, 2002. ISBN 80-7289-044-1. </a:t>
            </a:r>
          </a:p>
        </p:txBody>
      </p:sp>
      <p:sp>
        <p:nvSpPr>
          <p:cNvPr id="15364" name="TextovéPole 2"/>
          <p:cNvSpPr txBox="1">
            <a:spLocks noChangeArrowheads="1"/>
          </p:cNvSpPr>
          <p:nvPr/>
        </p:nvSpPr>
        <p:spPr bwMode="auto">
          <a:xfrm>
            <a:off x="250825" y="333375"/>
            <a:ext cx="3636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15365" name="Obdélník 1"/>
          <p:cNvSpPr>
            <a:spLocks noChangeArrowheads="1"/>
          </p:cNvSpPr>
          <p:nvPr/>
        </p:nvSpPr>
        <p:spPr bwMode="auto">
          <a:xfrm>
            <a:off x="304800" y="2343150"/>
            <a:ext cx="2274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Prvouka MediaDIDA</a:t>
            </a:r>
          </a:p>
        </p:txBody>
      </p:sp>
      <p:sp>
        <p:nvSpPr>
          <p:cNvPr id="15366" name="Obdélník 1"/>
          <p:cNvSpPr>
            <a:spLocks noChangeArrowheads="1"/>
          </p:cNvSpPr>
          <p:nvPr/>
        </p:nvSpPr>
        <p:spPr bwMode="auto">
          <a:xfrm>
            <a:off x="304800" y="2924175"/>
            <a:ext cx="8588375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Soubor:Gulf Fritillary Life Cycle.svg. In: BUGBOY52.40. </a:t>
            </a:r>
            <a:r>
              <a:rPr lang="cs-CZ" i="1"/>
              <a:t>Wikipedia</a:t>
            </a:r>
            <a:r>
              <a:rPr lang="cs-CZ"/>
              <a:t>: </a:t>
            </a:r>
            <a:r>
              <a:rPr lang="cs-CZ" i="1"/>
              <a:t>the free encyclopedia</a:t>
            </a:r>
            <a:r>
              <a:rPr lang="cs-CZ"/>
              <a:t> [online]. San Francisco (CA): Wikimedia Foundation, 8. 6. 2009, 19:54 [cit. 2012-04-24]. Dostupné z: http://cs.wikipedia.org/wiki/Soubor:Gulf_Fritillary_Life_Cycle.svg 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1425</TotalTime>
  <Words>495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Arial</vt:lpstr>
      <vt:lpstr>Calibri</vt:lpstr>
      <vt:lpstr>Cambria</vt:lpstr>
      <vt:lpstr>Times New Roman</vt:lpstr>
      <vt:lpstr>Gill Sans MT</vt:lpstr>
      <vt:lpstr>Georgia</vt:lpstr>
      <vt:lpstr>Bookman Old Style</vt:lpstr>
      <vt:lpstr>Wingdings 3</vt:lpstr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OPAKUJEME:</vt:lpstr>
      <vt:lpstr>Snímek 14</vt:lpstr>
    </vt:vector>
  </TitlesOfParts>
  <Company>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Stánička</dc:creator>
  <cp:lastModifiedBy>Dum</cp:lastModifiedBy>
  <cp:revision>134</cp:revision>
  <dcterms:created xsi:type="dcterms:W3CDTF">2012-01-09T14:48:07Z</dcterms:created>
  <dcterms:modified xsi:type="dcterms:W3CDTF">2013-12-28T13:53:40Z</dcterms:modified>
</cp:coreProperties>
</file>