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66" r:id="rId4"/>
    <p:sldId id="257" r:id="rId5"/>
    <p:sldId id="260" r:id="rId6"/>
    <p:sldId id="258" r:id="rId7"/>
    <p:sldId id="259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VY_32_INOVACE_14_VZNIK A FORMOVÁNÍ ČSR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13.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532151B-ADE2-418D-9C0B-264253F533AE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BB6C8234-08E1-4CBB-9002-E75F624469DD}" type="presOf" srcId="{3061F91D-8548-4FCB-A021-DD835A272F0F}" destId="{88F378EC-C3F8-47CD-AEFF-49BA634320F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B3F2FA4-6440-49AB-9C82-C15DB03FE855}" type="presOf" srcId="{F3C4A836-23AC-4E41-B6D6-51221E7E6743}" destId="{EF104B90-7E69-4918-A202-E6F91FC6E413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FBD8F837-A23A-484A-BEC7-FD7B4394EE07}" type="presOf" srcId="{A6F0E638-0CDE-4E1F-BB57-10C18463C623}" destId="{7DCEBD2C-792F-484E-9C96-926E03F540ED}" srcOrd="0" destOrd="1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B109FB2-D1DC-4A90-8529-ECA792791060}" type="presOf" srcId="{BA9EE107-A5FB-41C4-9EF1-1CC153B68B3F}" destId="{9C0CD981-713F-47B3-AE2F-2963F2684A6F}" srcOrd="0" destOrd="0" presId="urn:microsoft.com/office/officeart/2008/layout/VerticalCurvedList"/>
    <dgm:cxn modelId="{2167CF07-D945-4C1A-8EBF-701B9908511A}" type="presOf" srcId="{E392F34A-E55D-43D5-AEDD-49027298B816}" destId="{7DCEBD2C-792F-484E-9C96-926E03F540ED}" srcOrd="0" destOrd="0" presId="urn:microsoft.com/office/officeart/2008/layout/VerticalCurvedList"/>
    <dgm:cxn modelId="{CFA9FB93-5D4A-40B8-81F1-33C591066C4C}" type="presOf" srcId="{A83A7CFB-B411-4357-9641-4A8443F73655}" destId="{F036299F-AF4D-4DAF-ABF5-87E8CC3FEF1B}" srcOrd="0" destOrd="0" presId="urn:microsoft.com/office/officeart/2008/layout/VerticalCurvedList"/>
    <dgm:cxn modelId="{1715D148-36F7-40BC-895B-D45271F14F47}" type="presOf" srcId="{60B5D622-D348-4384-9EFA-863CA4F7B7A3}" destId="{CAE44C5F-81A1-4D30-8D3F-2E663ECAC700}" srcOrd="0" destOrd="0" presId="urn:microsoft.com/office/officeart/2008/layout/VerticalCurvedList"/>
    <dgm:cxn modelId="{879EDE58-259F-4E57-88A9-0F66D9EDC9FC}" type="presParOf" srcId="{9C0CD981-713F-47B3-AE2F-2963F2684A6F}" destId="{96773A7D-3367-4F53-A2D2-EA5770AFFDB3}" srcOrd="0" destOrd="0" presId="urn:microsoft.com/office/officeart/2008/layout/VerticalCurvedList"/>
    <dgm:cxn modelId="{875F2EB7-AFF4-4618-9E1C-319CD7B25824}" type="presParOf" srcId="{96773A7D-3367-4F53-A2D2-EA5770AFFDB3}" destId="{F31B7103-6E88-4DB9-9888-CB9E0B3FEEF8}" srcOrd="0" destOrd="0" presId="urn:microsoft.com/office/officeart/2008/layout/VerticalCurvedList"/>
    <dgm:cxn modelId="{C80D482C-1F33-4432-AEA4-9C14EF849F6E}" type="presParOf" srcId="{F31B7103-6E88-4DB9-9888-CB9E0B3FEEF8}" destId="{F7A92DE4-3445-4B9B-AF3D-F2DA6F69C25D}" srcOrd="0" destOrd="0" presId="urn:microsoft.com/office/officeart/2008/layout/VerticalCurvedList"/>
    <dgm:cxn modelId="{0799EED3-FBCE-43DF-BAF4-A67AF6A1859D}" type="presParOf" srcId="{F31B7103-6E88-4DB9-9888-CB9E0B3FEEF8}" destId="{EF104B90-7E69-4918-A202-E6F91FC6E413}" srcOrd="1" destOrd="0" presId="urn:microsoft.com/office/officeart/2008/layout/VerticalCurvedList"/>
    <dgm:cxn modelId="{B165F390-EA1A-4FF7-A94C-BA1E2F5898C6}" type="presParOf" srcId="{F31B7103-6E88-4DB9-9888-CB9E0B3FEEF8}" destId="{F5A5022A-2B1C-4F3B-B289-BC099E9CE92F}" srcOrd="2" destOrd="0" presId="urn:microsoft.com/office/officeart/2008/layout/VerticalCurvedList"/>
    <dgm:cxn modelId="{DFD0395E-3EC3-4062-A07C-22A0D454CB82}" type="presParOf" srcId="{F31B7103-6E88-4DB9-9888-CB9E0B3FEEF8}" destId="{F16BA6F4-95DE-4E28-BF94-6459A70C4A6D}" srcOrd="3" destOrd="0" presId="urn:microsoft.com/office/officeart/2008/layout/VerticalCurvedList"/>
    <dgm:cxn modelId="{5E99E8B8-1F36-4406-B83A-47362D58B9C7}" type="presParOf" srcId="{96773A7D-3367-4F53-A2D2-EA5770AFFDB3}" destId="{F036299F-AF4D-4DAF-ABF5-87E8CC3FEF1B}" srcOrd="1" destOrd="0" presId="urn:microsoft.com/office/officeart/2008/layout/VerticalCurvedList"/>
    <dgm:cxn modelId="{78F6960D-C06C-4BAA-AFC0-78745B04D41E}" type="presParOf" srcId="{96773A7D-3367-4F53-A2D2-EA5770AFFDB3}" destId="{40B95986-31F6-48A6-A8D8-D04AC3BEDA92}" srcOrd="2" destOrd="0" presId="urn:microsoft.com/office/officeart/2008/layout/VerticalCurvedList"/>
    <dgm:cxn modelId="{9C4AAE00-C011-4D84-A817-E87F9BC6E54A}" type="presParOf" srcId="{40B95986-31F6-48A6-A8D8-D04AC3BEDA92}" destId="{112F553D-60C2-4CC4-948D-0369F51C4DB0}" srcOrd="0" destOrd="0" presId="urn:microsoft.com/office/officeart/2008/layout/VerticalCurvedList"/>
    <dgm:cxn modelId="{BACE2DF9-7608-4003-9D3D-4D9EAB7E913C}" type="presParOf" srcId="{96773A7D-3367-4F53-A2D2-EA5770AFFDB3}" destId="{A1781B13-DE10-4169-ABDE-0384026A6B34}" srcOrd="3" destOrd="0" presId="urn:microsoft.com/office/officeart/2008/layout/VerticalCurvedList"/>
    <dgm:cxn modelId="{A611219D-49C2-4C05-803C-37233E620CCA}" type="presParOf" srcId="{96773A7D-3367-4F53-A2D2-EA5770AFFDB3}" destId="{65CD74A9-3E7B-49D7-95DD-EB8B72D6CA84}" srcOrd="4" destOrd="0" presId="urn:microsoft.com/office/officeart/2008/layout/VerticalCurvedList"/>
    <dgm:cxn modelId="{C22336B7-1821-4233-BA54-9182086FC4AF}" type="presParOf" srcId="{65CD74A9-3E7B-49D7-95DD-EB8B72D6CA84}" destId="{2741B69B-255D-4143-BECE-5BD9035A4FC6}" srcOrd="0" destOrd="0" presId="urn:microsoft.com/office/officeart/2008/layout/VerticalCurvedList"/>
    <dgm:cxn modelId="{A46A90DA-9B68-4FA2-82CE-0BC765FBC4F9}" type="presParOf" srcId="{96773A7D-3367-4F53-A2D2-EA5770AFFDB3}" destId="{7DCEBD2C-792F-484E-9C96-926E03F540ED}" srcOrd="5" destOrd="0" presId="urn:microsoft.com/office/officeart/2008/layout/VerticalCurvedList"/>
    <dgm:cxn modelId="{797B1B4A-5EA4-48B9-8E44-108EAAD92F90}" type="presParOf" srcId="{96773A7D-3367-4F53-A2D2-EA5770AFFDB3}" destId="{8E391AE5-35EA-4A7F-ACFF-6E662A0BD046}" srcOrd="6" destOrd="0" presId="urn:microsoft.com/office/officeart/2008/layout/VerticalCurvedList"/>
    <dgm:cxn modelId="{08BDCAD0-88AE-4374-B983-9D60B412F2C2}" type="presParOf" srcId="{8E391AE5-35EA-4A7F-ACFF-6E662A0BD046}" destId="{EB133F34-59A3-4639-B813-3EF5396EC28B}" srcOrd="0" destOrd="0" presId="urn:microsoft.com/office/officeart/2008/layout/VerticalCurvedList"/>
    <dgm:cxn modelId="{CEDB5B3C-0795-4732-9D6A-4E1CE75FAD0D}" type="presParOf" srcId="{96773A7D-3367-4F53-A2D2-EA5770AFFDB3}" destId="{88F378EC-C3F8-47CD-AEFF-49BA634320FB}" srcOrd="7" destOrd="0" presId="urn:microsoft.com/office/officeart/2008/layout/VerticalCurvedList"/>
    <dgm:cxn modelId="{EC0BEA52-20A3-44C9-8685-747934B7CDEB}" type="presParOf" srcId="{96773A7D-3367-4F53-A2D2-EA5770AFFDB3}" destId="{0C1D6B2A-9239-4220-B9D4-EF24FF044C0E}" srcOrd="8" destOrd="0" presId="urn:microsoft.com/office/officeart/2008/layout/VerticalCurvedList"/>
    <dgm:cxn modelId="{FD04C7C4-9C3C-4F0A-8D9A-34094B4F28B7}" type="presParOf" srcId="{0C1D6B2A-9239-4220-B9D4-EF24FF044C0E}" destId="{A6FEC19F-0F90-4EC7-BB21-E0ADFEFFA617}" srcOrd="0" destOrd="0" presId="urn:microsoft.com/office/officeart/2008/layout/VerticalCurvedList"/>
    <dgm:cxn modelId="{77DC95E0-CE78-4F9A-ACF9-144A3A2AF451}" type="presParOf" srcId="{96773A7D-3367-4F53-A2D2-EA5770AFFDB3}" destId="{CAE44C5F-81A1-4D30-8D3F-2E663ECAC700}" srcOrd="9" destOrd="0" presId="urn:microsoft.com/office/officeart/2008/layout/VerticalCurvedList"/>
    <dgm:cxn modelId="{DB91C96F-7102-4D10-9AED-5B94C34EB365}" type="presParOf" srcId="{96773A7D-3367-4F53-A2D2-EA5770AFFDB3}" destId="{053E2699-E7D5-4B6C-A824-2ED732C32228}" srcOrd="10" destOrd="0" presId="urn:microsoft.com/office/officeart/2008/layout/VerticalCurvedList"/>
    <dgm:cxn modelId="{0B463FF7-91CF-4164-8E19-9CBE209155A1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13. listopadu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VY_32_INOVACE_14_VZNIK A FORMOVÁNÍ ČSR 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203F7D-DBCB-4879-8929-80838BB9DF3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A49B87-2873-4A04-A724-897F3E166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33C659AE-E9BC-4571-9ABC-3773DF608CD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044A3839-CAC9-431F-BD62-96ABBD625D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z/url?sa=i&amp;rct=j&amp;q=tom%C3%A1%C5%A1+garrigue+masaryk&amp;source=images&amp;cd=&amp;cad=rja&amp;docid=C_u6nH8azoAB_M&amp;tbnid=uptB0kSTFwap3M:&amp;ved=0CAUQjRw&amp;url=http://cs.electionsmeter.com/hlasov%C3%A1n%C3%AD/tomas-garrigue-masaryk&amp;ei=fDirUeWnJ435sgaH1ID4Bg&amp;bvm=bv.47244034,d.Yms&amp;psig=AFQjCNFNmgYJ-nw6h1N8gTH99MT-jyBJtg&amp;ust=137026199342235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#353;tef&#225;nik&amp;source=images&amp;cd=&amp;cad=rja&amp;docid=WBPWpKqXmcm86M&amp;tbnid=llff7oE_dMe9QM:&amp;ved=0CAUQjRw&amp;url=http://monarchiemistorepubliky.blog.cz/0911/milan-rastislav-stefanik-obtizny-zakladatel-antibolsevista-konzervativista-zastance-myslenky-ceskoslovenska-jako-konstitucni-monarchie&amp;ei=9TirUaG9BMfXtQbQ7oGIBg&amp;bvm=bv.47244034,d.Yms&amp;psig=AFQjCNHRTq3tiqyNL5BETTTC_xmzmHeb6w&amp;ust=1370262126865211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edvard+bene&#353;&amp;source=images&amp;cd=&amp;cad=rja&amp;docid=EfN_hkfIICYImM&amp;tbnid=3w7y5I5c7uZMUM:&amp;ved=0CAUQjRw&amp;url=http://www.sudetsti-nemci.cz/cs/hist2&amp;ei=pjirUZa-Ecjwsga014GQBw&amp;bvm=bv.47244034,d.Yms&amp;psig=AFQjCNE1yHsVLsGZ4JGEvjwMGOXYPSA0qA&amp;ust=1370262047313485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25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výklad nové látky a její upevnění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340768"/>
            <a:ext cx="7956872" cy="4785395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prvních dvou stranách žáci napíší do sešitu či na interaktivní tabuli nebo na PC požadované informace z učebnice. Vše zkontrolují stisknutím tlačítka. Po stisknutí se informace doplní. 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Třetí a čtvrtá strana představuje zápis, který je složen z odpovědí na předchozích stranách. Žáci ho doplňují a postupně kontrolují stisknutím tlačítka. Čísla v závorkách uvádějí pořadí otázky v prvních dvou stranách práce.  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je doplněna portréty nejznámějších tehdejších politiků a </a:t>
            </a:r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mapou Československa. 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5073427"/>
          </a:xfrm>
        </p:spPr>
        <p:txBody>
          <a:bodyPr/>
          <a:lstStyle/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Co to byla Československá národní rada?</a:t>
            </a:r>
          </a:p>
          <a:p>
            <a:pPr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Kdo ji reprezentoval?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Co to byl Národní výbor? 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Kdo ho reprezentoval?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Kdy vzniklo Československo?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Kdo byl prvním prezidentem a kolikrát byl zvolen?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Kdo byl druhým prezidentem a kdy?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Kdy byla přijata definitivní ústava?</a:t>
            </a:r>
          </a:p>
          <a:p>
            <a:pPr>
              <a:buNone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"/>
            <a:ext cx="8964488" cy="119675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Opakování – odpovědi v uč. s. 36 - 37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692048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první československý zahraniční odboj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2132856"/>
            <a:ext cx="40094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TGM, Beneš, </a:t>
            </a:r>
            <a:r>
              <a:rPr lang="cs-CZ" sz="3200" b="1" dirty="0" err="1" smtClean="0">
                <a:solidFill>
                  <a:srgbClr val="FF0000"/>
                </a:solidFill>
              </a:rPr>
              <a:t>Štefánik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708920"/>
            <a:ext cx="2573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domácí odboj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3356992"/>
            <a:ext cx="2497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Karel Kramář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4005064"/>
            <a:ext cx="23887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28. října 1918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51720" y="5013176"/>
            <a:ext cx="6580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TGM, čtyřikrát (1918, 1920, 1927,1934)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60389" y="5661248"/>
            <a:ext cx="21836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Beneš, 1935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6093296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1920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5721499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Kdo všechno měl volební právo?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10. Napište alespoň tři meziválečné československé politické strany: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11. Jak fungovaly vlády v meziválečném Československu?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12. Co to byla pětka?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980728"/>
            <a:ext cx="5091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všichni nad 21 let včetně žen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7" y="2636912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Československá sociální demokracie,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Agrárníci = Republikánská strana zemědělská, Československá strana lidová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4941168"/>
            <a:ext cx="2424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koalice stran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517232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mimo parlament dohoda  pěti nejsilnějších politických stran o hlasování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4" cy="4857403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první republika: </a:t>
            </a:r>
            <a:r>
              <a:rPr lang="cs-CZ" sz="3200" b="1" i="1" dirty="0" smtClean="0">
                <a:solidFill>
                  <a:srgbClr val="7030A0"/>
                </a:solidFill>
              </a:rPr>
              <a:t>(5.)</a:t>
            </a:r>
            <a:r>
              <a:rPr lang="cs-CZ" sz="3200" i="1" dirty="0" smtClean="0">
                <a:solidFill>
                  <a:schemeClr val="tx1"/>
                </a:solidFill>
              </a:rPr>
              <a:t>: ………………</a:t>
            </a:r>
            <a:r>
              <a:rPr lang="cs-CZ" sz="3200" dirty="0" smtClean="0">
                <a:solidFill>
                  <a:schemeClr val="tx1"/>
                </a:solidFill>
              </a:rPr>
              <a:t> – 30. 9. 1938 – symbol prosperity, svobody a demokracie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prezident </a:t>
            </a:r>
            <a:r>
              <a:rPr lang="cs-CZ" sz="3200" b="1" dirty="0" smtClean="0">
                <a:solidFill>
                  <a:srgbClr val="7030A0"/>
                </a:solidFill>
              </a:rPr>
              <a:t>(6.) </a:t>
            </a:r>
            <a:r>
              <a:rPr lang="cs-CZ" sz="3200" dirty="0" smtClean="0">
                <a:solidFill>
                  <a:schemeClr val="tx1"/>
                </a:solidFill>
              </a:rPr>
              <a:t>………………: …. krát zvolen do roku 1935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- 2. prezident: </a:t>
            </a:r>
            <a:r>
              <a:rPr lang="cs-CZ" sz="3200" b="1" dirty="0" smtClean="0">
                <a:solidFill>
                  <a:srgbClr val="7030A0"/>
                </a:solidFill>
              </a:rPr>
              <a:t>(7.) </a:t>
            </a:r>
            <a:r>
              <a:rPr lang="cs-CZ" sz="3200" dirty="0" smtClean="0">
                <a:solidFill>
                  <a:schemeClr val="tx1"/>
                </a:solidFill>
              </a:rPr>
              <a:t>…………:……. – 1938, exil: 1938-1945, </a:t>
            </a:r>
            <a:r>
              <a:rPr lang="cs-CZ" sz="3200" dirty="0" err="1" smtClean="0">
                <a:solidFill>
                  <a:schemeClr val="tx1"/>
                </a:solidFill>
              </a:rPr>
              <a:t>1945</a:t>
            </a:r>
            <a:r>
              <a:rPr lang="cs-CZ" sz="3200" dirty="0" smtClean="0">
                <a:solidFill>
                  <a:schemeClr val="tx1"/>
                </a:solidFill>
              </a:rPr>
              <a:t> – 1948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definitivní ústava: </a:t>
            </a:r>
            <a:r>
              <a:rPr lang="cs-CZ" sz="3200" b="1" dirty="0" smtClean="0">
                <a:solidFill>
                  <a:srgbClr val="7030A0"/>
                </a:solidFill>
              </a:rPr>
              <a:t>(8.)</a:t>
            </a:r>
            <a:r>
              <a:rPr lang="cs-CZ" sz="3200" dirty="0" smtClean="0">
                <a:solidFill>
                  <a:schemeClr val="tx1"/>
                </a:solidFill>
              </a:rPr>
              <a:t>………., volební právo: </a:t>
            </a:r>
            <a:r>
              <a:rPr lang="cs-CZ" sz="3200" b="1" dirty="0" smtClean="0">
                <a:solidFill>
                  <a:srgbClr val="7030A0"/>
                </a:solidFill>
              </a:rPr>
              <a:t>(9.)</a:t>
            </a:r>
            <a:r>
              <a:rPr lang="cs-CZ" sz="3200" b="1" dirty="0" smtClean="0">
                <a:solidFill>
                  <a:schemeClr val="tx1"/>
                </a:solidFill>
              </a:rPr>
              <a:t>……………………………………………….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Vznik ČSR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1196752"/>
            <a:ext cx="2058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28. 10. 1918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2204864"/>
            <a:ext cx="4786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T. G. Masaryk      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3284984"/>
            <a:ext cx="36567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E. Beneš    1935 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4365104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1920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4869160"/>
            <a:ext cx="5091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všichni nad 21 let včetně žen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5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404664"/>
            <a:ext cx="8496944" cy="5721499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mnoho politických stran: tři největší: </a:t>
            </a:r>
            <a:r>
              <a:rPr lang="cs-CZ" sz="3200" b="1" dirty="0" smtClean="0">
                <a:solidFill>
                  <a:srgbClr val="7030A0"/>
                </a:solidFill>
              </a:rPr>
              <a:t>(10.)</a:t>
            </a:r>
          </a:p>
          <a:p>
            <a:pPr marL="0" indent="0">
              <a:buFontTx/>
              <a:buChar char="-"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FontTx/>
              <a:buChar char="-"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FontTx/>
              <a:buChar char="-"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vláda: </a:t>
            </a:r>
            <a:r>
              <a:rPr lang="cs-CZ" sz="3200" b="1" dirty="0" smtClean="0">
                <a:solidFill>
                  <a:srgbClr val="7030A0"/>
                </a:solidFill>
              </a:rPr>
              <a:t>(11.)</a:t>
            </a:r>
            <a:r>
              <a:rPr lang="cs-CZ" sz="3200" dirty="0" smtClean="0">
                <a:solidFill>
                  <a:schemeClr val="tx1"/>
                </a:solidFill>
              </a:rPr>
              <a:t>…………více stran: ministři z více stran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pětka: </a:t>
            </a:r>
            <a:r>
              <a:rPr lang="cs-CZ" sz="3200" b="1" dirty="0" smtClean="0">
                <a:solidFill>
                  <a:srgbClr val="7030A0"/>
                </a:solidFill>
              </a:rPr>
              <a:t>(12.)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………………………………………………………………………………………………………………………………………………………………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20929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Československá sociální demokracie,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Agrárníci = Republikánská strana zemědělská,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Československá strana lidová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2708920"/>
            <a:ext cx="1426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koalice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789040"/>
            <a:ext cx="83529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                      předsedové pěti nejsilnějších politických stran spolu jednají mimo parlament, předem dohoda, jak musí jejich poslanci hlasovat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Zakladatelé ČSR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http://t1.gstatic.com/images?q=tbn:ANd9GcSc2s1lM0xTNkMBtiMF5px7Cu5fq-l4DD13yuAxWNdddOIKw9cdnw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2544763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67544" y="5589240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Obr. 1: </a:t>
            </a:r>
          </a:p>
          <a:p>
            <a:r>
              <a:rPr lang="cs-CZ" sz="3200" b="1" dirty="0" smtClean="0"/>
              <a:t>T. G. Masaryk</a:t>
            </a:r>
            <a:endParaRPr lang="cs-CZ" sz="3200" b="1" dirty="0"/>
          </a:p>
        </p:txBody>
      </p:sp>
      <p:pic>
        <p:nvPicPr>
          <p:cNvPr id="6" name="Picture 8" descr="http://www.sudetsti-nemci.cz/pictures/benes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484784"/>
            <a:ext cx="26701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059832" y="5589240"/>
            <a:ext cx="315964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2:</a:t>
            </a:r>
          </a:p>
          <a:p>
            <a:r>
              <a:rPr lang="cs-CZ" sz="3200" b="1" dirty="0" smtClean="0"/>
              <a:t>Dr. Edvard Beneš</a:t>
            </a:r>
            <a:endParaRPr lang="cs-CZ" sz="3200" b="1" dirty="0"/>
          </a:p>
        </p:txBody>
      </p:sp>
      <p:pic>
        <p:nvPicPr>
          <p:cNvPr id="8" name="Picture 10" descr="https://www.vedatechnika.sk/SK/enoviny/PisaliDejinyVedy/PublishingImages/Stefanik_4.5.0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1484784"/>
            <a:ext cx="2525713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228184" y="5517232"/>
            <a:ext cx="263084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3</a:t>
            </a:r>
          </a:p>
          <a:p>
            <a:r>
              <a:rPr lang="cs-CZ" sz="3200" b="1" dirty="0" smtClean="0"/>
              <a:t>M. R. </a:t>
            </a:r>
            <a:r>
              <a:rPr lang="cs-CZ" sz="3200" b="1" dirty="0" err="1" smtClean="0"/>
              <a:t>Štefánik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Karel Kramář – 1. předseda vlády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6" name="AutoShape 2" descr="data:image/jpeg;base64,/9j/4AAQSkZJRgABAQAAAQABAAD/2wCEAAkGBxQSEhQUExQWFhUXGBgaFxgXFxgYGBgYFxgcGhgXFxcYHCggGBolHBcXITEhJSksLi4uFx8zODMsNygtLisBCgoKDg0OFBAQFCwcFBwsLCwrLCwsLCwsLDcrLCssNywsKyssNyssLCsvNyw3NywsLDcsKyssKyssLCsrKysrK//AABEIAQEAxAMBIgACEQEDEQH/xAAcAAABBQEBAQAAAAAAAAAAAAACAAEDBAUHBgj/xAA8EAABAwIDBgMGBQMDBQEAAAABAAIRAyEEMUEFElFhcfCBkbEGEyKhwdEHMkLh8RRScjNigiOSssLyc//EABgBAQEBAQEAAAAAAAAAAAAAAAABAgME/8QAHhEBAQEBAQEAAgMAAAAAAAAAAAERAiExEkEDIlH/2gAMAwEAAhEDEQA/APCICUnFA4rLSMuTF105KTRrmgkplM43RMt4oKmaBpTgoCkCgIpiAkXcUBKAmpOKEFKe/qgJLgmZTJ0KM0XatPkooChKn/p3cMs8kquFe126WHyt1B1TRAAnBTOmYIumJVRMympRThV6blYa9A3uk5bCMkd81E8oBAHevmk5oCdAT5IIzCSRI/lJBPKFx4JkQQRlIHilVuUm9+aA2GyTihpnRIickEcpOchqHgr+wdkOxNSMmgjePIoqLZ+CqV3btNpdxOTR1OQW+PZBzINaoGtOe6N7zJtovV+5FBhZTa1kbotrcQT5xKduGNQ021TIDd6LyRcEdQQM1zvS48DjcI2mTDHviOYI42FswlR2PUqFop0iC4H8/wAMENkGSMtOq6TQpU3fFujfm+kgwL96LQIYGkkfpbGuo+qn5rjnuF9iq+/uueA0NmW3ziBwOav0NjUWbnvQXWDS6d4Bzp3XQdDl4Ar0VXaG7vX6DWxE+jT4ryW2Ma7edpLGzckS074PnIlWW0bTabJbusaAwybSACSTeb3jpIWTtPEAEE2aHAvE3G8TYRwAPSBxUGGx5dUBypCk50E6C27OZMwJWLXxhfUaWCC55JM6h0iCTlc+QSRLR7QDadZzGGQI1kAOi0nO0/JZlaL5WOfLgpcQ4bzXTvAyTlMtLmtnXKD4qvUeDJjw06futoackYOV1Wo1JsrTQVUSbyUod6c+5TkoHAQzqmBTOQRQOPfmknI6JkFgp2JQnGSCN4lMnKElAyTimF07ggihe92JgPc0A4kB+7NoM6gWXhaf5h1HYC6riKO/QAgyQL2nIXtZZ6ajNx222NLb/C4GDy3bgjS8eSPAbXDqjCDJY514/TIMR09EVH2ZkAVADmbadDoVfo7BptyzCxcVYJa0ndtZxB4gTu21vHkgx2IDQQTP5wYP9jRI6yPkpn4DMznqTwVevgeJyv1JzWR5XHY+oW5fFcyLzaPPPzVLaFRz6oIFnBgNrQHW9L9V7Vuz6fCVXxez6ZyEdFrRzstc3OQ2IGd4JMdN43TvBHxkSTvbvD4rT5g2+y9DtDBtAPDhwVCpSkQOxcrcrOMTE0chfQT6/OULMrq/VwwB1JJ/hRup3V0Y9RpBlXmukce+/JS4zCQ2Y69+aq0uHBVE5KcXQhSdUEcpvNJHKCElMicBKSCw4ITYJymeEAwnThqEoBeEzyihBVQR78GeF/ELs2y4OHokmTut890ErjErrexaJZh6LTmGDzIuSsdtctZgMTCMUylhiFf+EQuVaUWtiVUxAhXqz4d/CoYp8oIn2yVSq+3RWnPsfqs/GOtb5LQxsWQSeSzKhE/z9VsVGCDfvVYeMF+nzutRk+Kpw0eXTWR1Wfu35aK4+pvN3bAi455Rfw+apE3WkXWNDpby6+Cyq2HgkgfwrIMXV4sD2GM4P8IVisRmyGjwR12EZrSIm+idMxDKBHu8Jk8pILL0JKkKADj9kCadEJcicUDBKBE+CgerG6oXtQWNj4X3uIpM/ueweE3XZcY0B8aAQuRezVYMxVFxsA8TN+PzXVqtbecTxPf0XPv61Ca+Dkndi5CmosyJQVqAiRA+/iVhpGK8xn5hRv5d9yiZSI6GT3dGy7QeI+aYM+u5ZWJcYt9lrVWzvfJZmNcBIkWzJs0f5FWDGfXjPJZuJqlxkd+Ks7QxLDnY53tllI01t0Wd7+bhdGaJj79+Sjc8T43/AI8kW/4KF5498lWUhb9v5VvDAgQs8Pj0/dWMPXyHn9VLBTZ8LjyKLF1pR4psPMZKs8zl/C0BYE5T7qJx4II5SSSQWUwaiKYlAJCYhGShQCUDgpSUBddAFMw4HmPXRdFxNR4a1zA4gwQRcREidRaAueP+S6Hsmu9mEpuYwPcWDdBMS7S+cZLHTUW8J7R0t0Ocd2M75XjIeqN+36Tvykxn+6ytp7IqPovfULn4iDDKYYxrZBDSCWl1SDEibrD2PsCoXtNRrw0gb0v+IEN+N0ACxdEDScys5Fe4oY9r6Bc0zBcLcj/Cw8B7SNZv06hggktJ1a7TqCtjC4GnQpljbtcN6ZJk5T6LwPtHWb7126NB4lJNLWniPaeXODSCOJNrfqPAaLFxW2pP5g4Zl0G05ROQ4EhW/ZSl7yr7s7osXN3hIboYEHeN5gr3VfA7mEq4am7dbUnecDDi45l43byJGnyV8lT2uZtc18kOBOvn2EL36D5cAr+O2K2mBv1N98BosAGhuQnW0WVGnSvA0636iea2hm34I6wspcVhSwDXLp8lA455/NBHknpUHPNrAXJ4BQzeNCtZrxDWXDbF0ATAyRFLERlrGXIKu23ipq4mTexHkbIY7+qQA0Io1vCLdySLVRGQkiqNvaUkEu8hJSATOsUAFG4oQkQgfNRvhOUJKBqrl1vYNMf0tD/86d/+IXIXrrXspXDsLQnIU2jxAg+ix38aja94Q2x76LLfgZJLiY16cgtCsAIIUNUWkrm0zdovJaTOkdBwAXNcc/eqOniuk7QZDJOoy9FzOrUl5Man1K6cs0sNUcxwcww5twR5QeUL3mAxvv2CSN6Lj9l4Jl8jC9F7PV4iM2nLi09lOokbWIwIN9RawE30aTksj+kbR33ZucSCScuUL0mLxIImcx1XnsfUsYGZ4/VSNYw8diN4qk5TVjcqu7mtsnpi/wCytVqE0y4GCDbm06Ks16uf1QLNxrZMXM5cgiISZaD5+GSrtcpHk7ob56SouiokDrIyVCWxwlPvwgjfnb1SRNHH1SQHvJ960FMQmOSAWo5UaIoBKFGQoyQgTgukewlbewrRq17m/UfIrnDyOC9r+Hj3NFUfpdDm8yLOtyt5rPfxZ9dBY22mqydo4kw87pc1rSYaPiPQalaFy3OPmsrEUpsO+q5Rtlbf2jV3A6HCWiC4QRYQCNDC50H/ABbsOLjfQZ5m66zUowwUwJmJBE55z5LI2tsxk/CwW4NF26i2WvktzqRmxz+n8RIGfCe+a2thb2/bhfkOJ5yAtxuzxENDS5o/KA0Co3M6CHie5WdQxDqcwGxNgLEtykzcOniVd34Zi5iHkDPwlZeIxEiM75coVh+0GvE2bHZHVZ9ZkEkmBJCQqpVaqwZ+ynqtk8lG561GUL1oB/wxAysdVQfCVDEGOaoOp+Y+XkhCcA80SBoScPVO7vvzSd5IIyEkMJIJ3OQFHUzTIASlECkUAOBQkKQlIhANCmC4BxLW3kjOwyErpHsg6madNrf0i29mJgw7KZ0gDJc33dfqtX2W2qaFdn9j3BruO6TH1lZ6mxqV1msd0es/tmqFauM3HdAhaGMed0xAOmqy2bLL3H3jpBFxoOOt7rlGgjFDeknICPKwnn9Vn1NpMdLhEbm9bMQf/peir7MptaG7uvlwWdi9lNDXOAEDeJtzJ3oCDNEgtc2LlucQZGh5z8iqeLc2obfC9riCdOhjMW5KfblINhoBi2pMGSbcuKwqznukkg3tYSOPx6g2W4lLGYdu8ZIkQSBm4xAHA5HPgqWLqTAbZoLonMkmTJjnpbktp2zXPZvBwc06QJHW97wsPEt3ZyBnL68uCsZqjUHfqoXfupa5kcVVeVqITmkwAJJsOc5J8ZhH0Kpp1BcRPKbgSvY+wWwt6cXWtSpyWTk4iZf/AIiPNeR25tD+oxFSqDDXO+GdGiw+QSX3Fw7BZSBVsPUlTF2V1UFHfqmqSmDu+CTigjST70JIJ6ij3u4Uj0By7sgEJ0+iRKBPaEBCOEz2x0QRuKjc+LiZFx1GSlKjI1Qdqw2K95Ta8ZOaHDxCPDGYz7K8p7BbZa6h7hx+KnO6P7mEk25jJepw9QHIjmPr6rhZjpGg+5ExqZ+WfeSp46oGgG+k28DPK6tVakXIEa/NZO3j8E8RHjuzHjHyUg81tTE/mnVzSOhBvHC2So4R3w/FnEkERlxCEiIcbkMM20bIAvrYnxWYcUQAATEZ5RJmOJsAusjNbeHxvu3EaEctbiPO4WJtZ4LzF57myr1a9rHn8+scB4KCrVtNzn2VZE1FWdotD2Y2A/GVYgikPzuHD+1p4qrsrZtTFVBTp8Ze7RgOp+gXTsRWpbNwZIH5Ww0aueRaeZNylv8AhGD+JO3G0aTcDQgSB7yP0sGTOrvRc0plS4vEOqvdUeZe8kuPM9x4KMBb5mRLdStqQQQFeY6clmKWhWIKUX2A3Sm9yhoVwReyOOSgEnuUkxHJJBMWhCBKNolN7tAEo91DEJ55IHBQvPNIoHFAjxQPHNE0z5KN4gIIziHMIe1xa8GWkWIPEL3vsZt44p4pvEV2yQ5ogPaMzGjuK5xVdJXp/wAN8X7naGFJFnuc0/8AJpA+YCnU8WV19tUOYWnx5xksvafws5QT1P0sV7DbWyWFj6rTuFrXOdwIaJMjjbNc+2ZtUYxwZSuS0mCYsOtieS4ctvKbTxEyA3O5m8mdBwCyKlQmTfs5LoNX2br1pApESc3cufXgtDZ34atzrPJ/2tt84XT8ozY5bh6L6jg2mxznHRok+PAc16rZP4fVHQ6u7dB/Q258XaeC6ngNiUaA3adNrRyHrxU9elbks3vfi481gNm0sLT3WNDQLx9TxK5N7dbf/qa26w/9KmYb/udcF/lYL034me00ThqRuf8AUcDkDk0RquZgfsunHP7Z6v6OAilKE7aZXRDeCdgRe7TvEIHBtkpMPiC3O4QUxbv7JtxQXC8HVJU4SQaW8jBUJQ75mAoJnoDzSconOOiAi5C1NHmpGiED02eCgxTvFFXdEqhWfKBBpMdVsbNa5tajUH5WPa6RxBBKzMIzU5BdGwOwgMIwmznM3vFwlTq4smupe2GK3Nl4t4z/AKepH/JpA9VwPYe2amEfTeA0uZkLwREQYjj8l1j2u201uxqQzdXa1gH+MF58IjxXE8R8N7GdIWP454V9G+wu0nYnA0Kz4D3h8gZWqOHoAt55suffgrtAP2f7ufio1XtcNQHk1G/+R8l0BzJXPqZWorVXLI27jhSpOc5waAJJPDitauQ0EuMAAkk5ADNcJ9v/AGt/rKhZSJ9w0/Dp70ifjP8AttDR1KvPO0tx5bbeMFavUqAQCbcYHHnqqQZKMCURseq9DAGomlCQiAUEgImVHXOXRSsb9kOJAsUA0CpCAoaZvCng9/dURhOmc1JQXHGyZotKBx+KNFK/5IALk7eSFilAhAwb4Iaju+iIFV8TVRUGIrb2ahzslCs4Sl+qMsvuqixSw/5WakgeZA+q7HWYGtDOAA8hC5fsShvYmiLfnBPD4Tvf+q9b7S7WLKVSHQ4gtYRmHHUdFy69ajA9p8aZ3N4mnT3gwHTeMujW5XkK9TePAaK4ZIO85xJ4mfXVXvZHY7MTUcakltMNO6MnbxNjystzyM31o/h5VxdGsa2HhrSN1++DuVBnuwLyL/EMl3zZOJq1aYc+mKZI/LvF3q0ELz/sfsBu6HuaN0WY2LCOSy/xU9tv6ZpwuHdFZw/6jwf9JpyAIyefkOoXK/2rU8eR/Ez2urVar8HTqsNIWqGnkSLuZvm7gNSIE2Xgany0R02QJ459Oyg3e/BdpM8ZDuoSeSdzU+7PggdzZCQE9/RTCne/fBDEZoHDZ4dhR13iA3hmhqVZytzSpUCc0EVMXCuROSYUwMu+aI/VURPHJJHunhPySUB4b8xPDJSuPkhpsgDvVPuIHYYukCgcM0RMRCAKj4VGq4kqetUVSEEwpGw4+i0qQAAjgq2FpZDXXkrm5zSibA4j3dQPnIOvwtE/NQY7HmqZJ+Fv5Rz0nnkVX2i8iBqQfUKVlAAC35RvHqghqjhpn11XsfwuwUsqv/ueG/8AaAT8yvIUrtLr3kr22xdqtwOBo7oDqjgXhv8Ak4uG9yiPBZ6+LHQ/bf2qbs3Dtp04OIe2Kbc90ZGo6NBoNT4rgmJquqPJcS5xJc9xuXE5k859VobX2jUxNR9aq7ee43OgtZrRoANFSpMgcz3dOecLQVPHh0ULj3dSnNRGFpAOdKJlimDbqVjL24oDZBtxHpkq7my+HW5D6cFMRw77snxdOweEAbgGQj63Ugdbv0SeQRPfeaTGTHqgYz5ykO/JSblphINjOPqghcDoJ8JSRlvfZSQSudyQl1o1RvCCo2ckBU2ymqCM/mjZ34qHFugcEFKubpqTL8ggc5WcMyQFRdwuROZUjrd93QDx7CZx17+SyqrtEneaD3dWMdVhn+eXTT7+KjxVHfqU2xn1sBn6Icb8dWBkPQftCqLTHfCOQE+SB9UmJyAgToBok45Tl6/PgqpqBBZmTnbVPWPOI/hKgAB1PioKz0EVR6AHvvNMDmkgnAjvw8E4dCTHS3pn0Pfom3e+/NA7Wq0WgscOR8FXbCDE1D+QZxdFR4Z1iD8lOAgwtE5AeHRTMBvz7vbNVCc5NvDUFG4Hh2VA4KAaj75wmQ1H8vkkqLxEygpiTkp8wdFHu3UCjuyo4p0q7WPDVZ1e5SCMhamGYYHfBZ1KnLo7stXdMJQr5jvko6h77Kkcf4hR1dOHppdA7aoFRh1+IZRm1R0KfxEnMnyH3TBm9Bk2dz87KR1hr34II6z9BCjYyShDr93VhjIvx9OqAnFVXmc+/spqhzVd7uqCMlMChcE7QguUhlflCYmPvylPTysL6JqtpJ08ygF9bdA46fdKhSIucyhw1IuO87wVpiACeA77CLevY8PklU7v5KFuZ8kFl/1+mfzUDjoe+Smi09Owq+Iz7KCq/vJJOUy0NgZeCTNPH6JJLIhrfq6KjWzSSSCTA/6jeq0qv39UySBNz8Qoq2nUpJIAo6eP1RYj7egSSQUm/b1Vyll4D0KSSCvV/V1H1QPzH+I9EkkEJyPT6hPSTJILNPXoPqgxeQ6/dOkgstyHQIaWffBOkgd35fBQP780kkFg69Psq9fIJJIK6SSS0P/Z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data:image/jpeg;base64,/9j/4AAQSkZJRgABAQAAAQABAAD/2wCEAAkGBxQSEhQUExQWFhUXGBgaFxgXFxgYGBgYFxgcGhgXFxcYHCggGBolHBcXITEhJSksLi4uFx8zODMsNygtLisBCgoKDg0OFBAQFCwcFBwsLCwrLCwsLCwsLDcrLCssNywsKyssNyssLCsvNyw3NywsLDcsKyssKyssLCsrKysrK//AABEIAQEAxAMBIgACEQEDEQH/xAAcAAABBQEBAQAAAAAAAAAAAAACAAEDBAUHBgj/xAA8EAABAwIDBgMGBQMDBQEAAAABAAIRAyEEMUEFElFhcfCBkbEGEyKhwdEHMkLh8RRScjNigiOSssLyc//EABgBAQEBAQEAAAAAAAAAAAAAAAABAgME/8QAHhEBAQEBAQEAAgMAAAAAAAAAAAERAiExEkEDIlH/2gAMAwEAAhEDEQA/APCICUnFA4rLSMuTF105KTRrmgkplM43RMt4oKmaBpTgoCkCgIpiAkXcUBKAmpOKEFKe/qgJLgmZTJ0KM0XatPkooChKn/p3cMs8kquFe126WHyt1B1TRAAnBTOmYIumJVRMympRThV6blYa9A3uk5bCMkd81E8oBAHevmk5oCdAT5IIzCSRI/lJBPKFx4JkQQRlIHilVuUm9+aA2GyTihpnRIickEcpOchqHgr+wdkOxNSMmgjePIoqLZ+CqV3btNpdxOTR1OQW+PZBzINaoGtOe6N7zJtovV+5FBhZTa1kbotrcQT5xKduGNQ021TIDd6LyRcEdQQM1zvS48DjcI2mTDHviOYI42FswlR2PUqFop0iC4H8/wAMENkGSMtOq6TQpU3fFujfm+kgwL96LQIYGkkfpbGuo+qn5rjnuF9iq+/uueA0NmW3ziBwOav0NjUWbnvQXWDS6d4Bzp3XQdDl4Ar0VXaG7vX6DWxE+jT4ryW2Ma7edpLGzckS074PnIlWW0bTabJbusaAwybSACSTeb3jpIWTtPEAEE2aHAvE3G8TYRwAPSBxUGGx5dUBypCk50E6C27OZMwJWLXxhfUaWCC55JM6h0iCTlc+QSRLR7QDadZzGGQI1kAOi0nO0/JZlaL5WOfLgpcQ4bzXTvAyTlMtLmtnXKD4qvUeDJjw06futoackYOV1Wo1JsrTQVUSbyUod6c+5TkoHAQzqmBTOQRQOPfmknI6JkFgp2JQnGSCN4lMnKElAyTimF07ggihe92JgPc0A4kB+7NoM6gWXhaf5h1HYC6riKO/QAgyQL2nIXtZZ6ajNx222NLb/C4GDy3bgjS8eSPAbXDqjCDJY514/TIMR09EVH2ZkAVADmbadDoVfo7BptyzCxcVYJa0ndtZxB4gTu21vHkgx2IDQQTP5wYP9jRI6yPkpn4DMznqTwVevgeJyv1JzWR5XHY+oW5fFcyLzaPPPzVLaFRz6oIFnBgNrQHW9L9V7Vuz6fCVXxez6ZyEdFrRzstc3OQ2IGd4JMdN43TvBHxkSTvbvD4rT5g2+y9DtDBtAPDhwVCpSkQOxcrcrOMTE0chfQT6/OULMrq/VwwB1JJ/hRup3V0Y9RpBlXmukce+/JS4zCQ2Y69+aq0uHBVE5KcXQhSdUEcpvNJHKCElMicBKSCw4ITYJymeEAwnThqEoBeEzyihBVQR78GeF/ELs2y4OHokmTut890ErjErrexaJZh6LTmGDzIuSsdtctZgMTCMUylhiFf+EQuVaUWtiVUxAhXqz4d/CoYp8oIn2yVSq+3RWnPsfqs/GOtb5LQxsWQSeSzKhE/z9VsVGCDfvVYeMF+nzutRk+Kpw0eXTWR1Wfu35aK4+pvN3bAi455Rfw+apE3WkXWNDpby6+Cyq2HgkgfwrIMXV4sD2GM4P8IVisRmyGjwR12EZrSIm+idMxDKBHu8Jk8pILL0JKkKADj9kCadEJcicUDBKBE+CgerG6oXtQWNj4X3uIpM/ueweE3XZcY0B8aAQuRezVYMxVFxsA8TN+PzXVqtbecTxPf0XPv61Ca+Dkndi5CmosyJQVqAiRA+/iVhpGK8xn5hRv5d9yiZSI6GT3dGy7QeI+aYM+u5ZWJcYt9lrVWzvfJZmNcBIkWzJs0f5FWDGfXjPJZuJqlxkd+Ks7QxLDnY53tllI01t0Wd7+bhdGaJj79+Sjc8T43/AI8kW/4KF5498lWUhb9v5VvDAgQs8Pj0/dWMPXyHn9VLBTZ8LjyKLF1pR4psPMZKs8zl/C0BYE5T7qJx4II5SSSQWUwaiKYlAJCYhGShQCUDgpSUBddAFMw4HmPXRdFxNR4a1zA4gwQRcREidRaAueP+S6Hsmu9mEpuYwPcWDdBMS7S+cZLHTUW8J7R0t0Ocd2M75XjIeqN+36Tvykxn+6ytp7IqPovfULn4iDDKYYxrZBDSCWl1SDEibrD2PsCoXtNRrw0gb0v+IEN+N0ACxdEDScys5Fe4oY9r6Bc0zBcLcj/Cw8B7SNZv06hggktJ1a7TqCtjC4GnQpljbtcN6ZJk5T6LwPtHWb7126NB4lJNLWniPaeXODSCOJNrfqPAaLFxW2pP5g4Zl0G05ROQ4EhW/ZSl7yr7s7osXN3hIboYEHeN5gr3VfA7mEq4am7dbUnecDDi45l43byJGnyV8lT2uZtc18kOBOvn2EL36D5cAr+O2K2mBv1N98BosAGhuQnW0WVGnSvA0636iea2hm34I6wspcVhSwDXLp8lA455/NBHknpUHPNrAXJ4BQzeNCtZrxDWXDbF0ATAyRFLERlrGXIKu23ipq4mTexHkbIY7+qQA0Io1vCLdySLVRGQkiqNvaUkEu8hJSATOsUAFG4oQkQgfNRvhOUJKBqrl1vYNMf0tD/86d/+IXIXrrXspXDsLQnIU2jxAg+ix38aja94Q2x76LLfgZJLiY16cgtCsAIIUNUWkrm0zdovJaTOkdBwAXNcc/eqOniuk7QZDJOoy9FzOrUl5Man1K6cs0sNUcxwcww5twR5QeUL3mAxvv2CSN6Lj9l4Jl8jC9F7PV4iM2nLi09lOokbWIwIN9RawE30aTksj+kbR33ZucSCScuUL0mLxIImcx1XnsfUsYGZ4/VSNYw8diN4qk5TVjcqu7mtsnpi/wCytVqE0y4GCDbm06Ks16uf1QLNxrZMXM5cgiISZaD5+GSrtcpHk7ob56SouiokDrIyVCWxwlPvwgjfnb1SRNHH1SQHvJ960FMQmOSAWo5UaIoBKFGQoyQgTgukewlbewrRq17m/UfIrnDyOC9r+Hj3NFUfpdDm8yLOtyt5rPfxZ9dBY22mqydo4kw87pc1rSYaPiPQalaFy3OPmsrEUpsO+q5Rtlbf2jV3A6HCWiC4QRYQCNDC50H/ABbsOLjfQZ5m66zUowwUwJmJBE55z5LI2tsxk/CwW4NF26i2WvktzqRmxz+n8RIGfCe+a2thb2/bhfkOJ5yAtxuzxENDS5o/KA0Co3M6CHie5WdQxDqcwGxNgLEtykzcOniVd34Zi5iHkDPwlZeIxEiM75coVh+0GvE2bHZHVZ9ZkEkmBJCQqpVaqwZ+ynqtk8lG561GUL1oB/wxAysdVQfCVDEGOaoOp+Y+XkhCcA80SBoScPVO7vvzSd5IIyEkMJIJ3OQFHUzTIASlECkUAOBQkKQlIhANCmC4BxLW3kjOwyErpHsg6madNrf0i29mJgw7KZ0gDJc33dfqtX2W2qaFdn9j3BruO6TH1lZ6mxqV1msd0es/tmqFauM3HdAhaGMed0xAOmqy2bLL3H3jpBFxoOOt7rlGgjFDeknICPKwnn9Vn1NpMdLhEbm9bMQf/peir7MptaG7uvlwWdi9lNDXOAEDeJtzJ3oCDNEgtc2LlucQZGh5z8iqeLc2obfC9riCdOhjMW5KfblINhoBi2pMGSbcuKwqznukkg3tYSOPx6g2W4lLGYdu8ZIkQSBm4xAHA5HPgqWLqTAbZoLonMkmTJjnpbktp2zXPZvBwc06QJHW97wsPEt3ZyBnL68uCsZqjUHfqoXfupa5kcVVeVqITmkwAJJsOc5J8ZhH0Kpp1BcRPKbgSvY+wWwt6cXWtSpyWTk4iZf/AIiPNeR25tD+oxFSqDDXO+GdGiw+QSX3Fw7BZSBVsPUlTF2V1UFHfqmqSmDu+CTigjST70JIJ6ij3u4Uj0By7sgEJ0+iRKBPaEBCOEz2x0QRuKjc+LiZFx1GSlKjI1Qdqw2K95Ta8ZOaHDxCPDGYz7K8p7BbZa6h7hx+KnO6P7mEk25jJepw9QHIjmPr6rhZjpGg+5ExqZ+WfeSp46oGgG+k28DPK6tVakXIEa/NZO3j8E8RHjuzHjHyUg81tTE/mnVzSOhBvHC2So4R3w/FnEkERlxCEiIcbkMM20bIAvrYnxWYcUQAATEZ5RJmOJsAusjNbeHxvu3EaEctbiPO4WJtZ4LzF57myr1a9rHn8+scB4KCrVtNzn2VZE1FWdotD2Y2A/GVYgikPzuHD+1p4qrsrZtTFVBTp8Ze7RgOp+gXTsRWpbNwZIH5Ww0aueRaeZNylv8AhGD+JO3G0aTcDQgSB7yP0sGTOrvRc0plS4vEOqvdUeZe8kuPM9x4KMBb5mRLdStqQQQFeY6clmKWhWIKUX2A3Sm9yhoVwReyOOSgEnuUkxHJJBMWhCBKNolN7tAEo91DEJ55IHBQvPNIoHFAjxQPHNE0z5KN4gIIziHMIe1xa8GWkWIPEL3vsZt44p4pvEV2yQ5ogPaMzGjuK5xVdJXp/wAN8X7naGFJFnuc0/8AJpA+YCnU8WV19tUOYWnx5xksvafws5QT1P0sV7DbWyWFj6rTuFrXOdwIaJMjjbNc+2ZtUYxwZSuS0mCYsOtieS4ctvKbTxEyA3O5m8mdBwCyKlQmTfs5LoNX2br1pApESc3cufXgtDZ34atzrPJ/2tt84XT8ozY5bh6L6jg2mxznHRok+PAc16rZP4fVHQ6u7dB/Q258XaeC6ngNiUaA3adNrRyHrxU9elbks3vfi481gNm0sLT3WNDQLx9TxK5N7dbf/qa26w/9KmYb/udcF/lYL034me00ThqRuf8AUcDkDk0RquZgfsunHP7Z6v6OAilKE7aZXRDeCdgRe7TvEIHBtkpMPiC3O4QUxbv7JtxQXC8HVJU4SQaW8jBUJQ75mAoJnoDzSconOOiAi5C1NHmpGiED02eCgxTvFFXdEqhWfKBBpMdVsbNa5tajUH5WPa6RxBBKzMIzU5BdGwOwgMIwmznM3vFwlTq4smupe2GK3Nl4t4z/AKepH/JpA9VwPYe2amEfTeA0uZkLwREQYjj8l1j2u201uxqQzdXa1gH+MF58IjxXE8R8N7GdIWP454V9G+wu0nYnA0Kz4D3h8gZWqOHoAt55suffgrtAP2f7ufio1XtcNQHk1G/+R8l0BzJXPqZWorVXLI27jhSpOc5waAJJPDitauQ0EuMAAkk5ADNcJ9v/AGt/rKhZSJ9w0/Dp70ifjP8AttDR1KvPO0tx5bbeMFavUqAQCbcYHHnqqQZKMCURseq9DAGomlCQiAUEgImVHXOXRSsb9kOJAsUA0CpCAoaZvCng9/dURhOmc1JQXHGyZotKBx+KNFK/5IALk7eSFilAhAwb4Iaju+iIFV8TVRUGIrb2ahzslCs4Sl+qMsvuqixSw/5WakgeZA+q7HWYGtDOAA8hC5fsShvYmiLfnBPD4Tvf+q9b7S7WLKVSHQ4gtYRmHHUdFy69ajA9p8aZ3N4mnT3gwHTeMujW5XkK9TePAaK4ZIO85xJ4mfXVXvZHY7MTUcakltMNO6MnbxNjystzyM31o/h5VxdGsa2HhrSN1++DuVBnuwLyL/EMl3zZOJq1aYc+mKZI/LvF3q0ELz/sfsBu6HuaN0WY2LCOSy/xU9tv6ZpwuHdFZw/6jwf9JpyAIyefkOoXK/2rU8eR/Ez2urVar8HTqsNIWqGnkSLuZvm7gNSIE2Xgany0R02QJ459Oyg3e/BdpM8ZDuoSeSdzU+7PggdzZCQE9/RTCne/fBDEZoHDZ4dhR13iA3hmhqVZytzSpUCc0EVMXCuROSYUwMu+aI/VURPHJJHunhPySUB4b8xPDJSuPkhpsgDvVPuIHYYukCgcM0RMRCAKj4VGq4kqetUVSEEwpGw4+i0qQAAjgq2FpZDXXkrm5zSibA4j3dQPnIOvwtE/NQY7HmqZJ+Fv5Rz0nnkVX2i8iBqQfUKVlAAC35RvHqghqjhpn11XsfwuwUsqv/ueG/8AaAT8yvIUrtLr3kr22xdqtwOBo7oDqjgXhv8Ak4uG9yiPBZ6+LHQ/bf2qbs3Dtp04OIe2Kbc90ZGo6NBoNT4rgmJquqPJcS5xJc9xuXE5k859VobX2jUxNR9aq7ee43OgtZrRoANFSpMgcz3dOecLQVPHh0ULj3dSnNRGFpAOdKJlimDbqVjL24oDZBtxHpkq7my+HW5D6cFMRw77snxdOweEAbgGQj63Ugdbv0SeQRPfeaTGTHqgYz5ykO/JSblphINjOPqghcDoJ8JSRlvfZSQSudyQl1o1RvCCo2ckBU2ymqCM/mjZ34qHFugcEFKubpqTL8ggc5WcMyQFRdwuROZUjrd93QDx7CZx17+SyqrtEneaD3dWMdVhn+eXTT7+KjxVHfqU2xn1sBn6Icb8dWBkPQftCqLTHfCOQE+SB9UmJyAgToBok45Tl6/PgqpqBBZmTnbVPWPOI/hKgAB1PioKz0EVR6AHvvNMDmkgnAjvw8E4dCTHS3pn0Pfom3e+/NA7Wq0WgscOR8FXbCDE1D+QZxdFR4Z1iD8lOAgwtE5AeHRTMBvz7vbNVCc5NvDUFG4Hh2VA4KAaj75wmQ1H8vkkqLxEygpiTkp8wdFHu3UCjuyo4p0q7WPDVZ1e5SCMhamGYYHfBZ1KnLo7stXdMJQr5jvko6h77Kkcf4hR1dOHppdA7aoFRh1+IZRm1R0KfxEnMnyH3TBm9Bk2dz87KR1hr34II6z9BCjYyShDr93VhjIvx9OqAnFVXmc+/spqhzVd7uqCMlMChcE7QguUhlflCYmPvylPTysL6JqtpJ08ygF9bdA46fdKhSIucyhw1IuO87wVpiACeA77CLevY8PklU7v5KFuZ8kFl/1+mfzUDjoe+Smi09Owq+Iz7KCq/vJJOUy0NgZeCTNPH6JJLIhrfq6KjWzSSSCTA/6jeq0qv39UySBNz8Qoq2nUpJIAo6eP1RYj7egSSQUm/b1Vyll4D0KSSCvV/V1H1QPzH+I9EkkEJyPT6hPSTJILNPXoPqgxeQ6/dOkgstyHQIaWffBOkgd35fBQP780kkFg69Psq9fIJJIK6SSS0P/Z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http://img.radio.cz/pictures/c/osobnosti/kramar/krama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2914650" cy="3810000"/>
          </a:xfrm>
          <a:prstGeom prst="rect">
            <a:avLst/>
          </a:prstGeom>
          <a:noFill/>
        </p:spPr>
      </p:pic>
      <p:sp>
        <p:nvSpPr>
          <p:cNvPr id="1032" name="AutoShape 8" descr="http://www.google.cz/url?sa=i&amp;source=images&amp;cd=&amp;docid=7ZZCtqBLIPcunM&amp;tbnid=UNtG9YaB8VVg-M:&amp;ved=0CAUQjBwwAA&amp;url=http%3A%2F%2Fwww.neaktuality.cz%2Fwp-content%2Fuploads%2Fkarelkramar.jpg&amp;ei=bY2CUrH9MYPN0QXXw4C4DQ&amp;psig=AFQjCNEaiuE4EJVvo8q0c5zO3FE06xrUxQ&amp;ust=1384373997866950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4" name="AutoShape 10" descr="http://www.google.cz/url?sa=i&amp;source=images&amp;cd=&amp;docid=7ZZCtqBLIPcunM&amp;tbnid=UNtG9YaB8VVg-M:&amp;ved=0CAUQjBwwAA&amp;url=http%3A%2F%2Fwww.neaktuality.cz%2Fwp-content%2Fuploads%2Fkarelkramar.jpg&amp;ei=bY2CUrH9MYPN0QXXw4C4DQ&amp;psig=AFQjCNEaiuE4EJVvo8q0c5zO3FE06xrUxQ&amp;ust=1384373997866950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6" name="AutoShape 12" descr="http://www.google.cz/url?sa=i&amp;source=images&amp;cd=&amp;docid=7ZZCtqBLIPcunM&amp;tbnid=UNtG9YaB8VVg-M:&amp;ved=0CAUQjBwwAA&amp;url=http%3A%2F%2Fwww.neaktuality.cz%2Fwp-content%2Fuploads%2Fkarelkramar.jpg&amp;ei=bY2CUrH9MYPN0QXXw4C4DQ&amp;psig=AFQjCNEaiuE4EJVvo8q0c5zO3FE06xrUxQ&amp;ust=1384373997866950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8" name="Picture 14" descr="http://www.chnj.cz/media/Karel_Krama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772816"/>
            <a:ext cx="2857500" cy="37433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5536" y="5733256"/>
            <a:ext cx="3752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4: Karel Kramář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733256"/>
            <a:ext cx="37271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5: Karel Kramář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Mapa meziválečného Československa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482" name="Picture 2" descr="http://galerie.gymjil.cz/sg_web1/vyvoj_osidleni_a_zalidneni_historicky_a_uzemni_vyvoj_soubory/cr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8496944" cy="385531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699792" y="5949280"/>
            <a:ext cx="54583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6. Mapa meziválečné ČSR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726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A, Použitá literatura:</a:t>
            </a:r>
          </a:p>
          <a:p>
            <a:pPr marL="0" indent="0" algn="just">
              <a:buNone/>
            </a:pP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1. VÁLKOVÁ, Veronika. </a:t>
            </a:r>
            <a:r>
              <a:rPr lang="cs-CZ" sz="1600" i="1" dirty="0" smtClean="0">
                <a:solidFill>
                  <a:schemeClr val="tx1"/>
                </a:solidFill>
                <a:cs typeface="Times New Roman" pitchFamily="18" charset="0"/>
              </a:rPr>
              <a:t>Dějepis 9 pro základní školy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. Praha: SPN - pedagogické nakladatelství, akciová společnost, 2009, ISBN 978-80-7235-428-3. </a:t>
            </a:r>
          </a:p>
          <a:p>
            <a:pPr marL="0" indent="0" algn="ctr">
              <a:buNone/>
            </a:pPr>
            <a:endParaRPr lang="cs-CZ" sz="16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1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1: T. G. Masaryk -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www.blic.rs</a:t>
            </a:r>
            <a:r>
              <a:rPr lang="pt-BR" sz="1600" dirty="0" smtClean="0">
                <a:solidFill>
                  <a:schemeClr val="tx1"/>
                </a:solidFill>
              </a:rPr>
              <a:t> [online]. [cit. 28.12.2013]. Dostupný na WWW: http://www.blic.rs/data/images/2012-10-07/278499_tomas-garrigue-masaryk_orig.jpg?ver=1349621792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r>
              <a:rPr lang="pt-BR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2: E. Beneš - </a:t>
            </a: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smtClean="0">
                <a:solidFill>
                  <a:schemeClr val="tx1"/>
                </a:solidFill>
              </a:rPr>
              <a:t>ww2gravestone.com</a:t>
            </a:r>
            <a:r>
              <a:rPr lang="cs-CZ" sz="1600" dirty="0" smtClean="0">
                <a:solidFill>
                  <a:schemeClr val="tx1"/>
                </a:solidFill>
              </a:rPr>
              <a:t> [online]. [cit. 28.12.2013]. Dostupný na WWW: http://ww2gravestone.com/</a:t>
            </a:r>
            <a:r>
              <a:rPr lang="cs-CZ" sz="1600" dirty="0" err="1" smtClean="0">
                <a:solidFill>
                  <a:schemeClr val="tx1"/>
                </a:solidFill>
              </a:rPr>
              <a:t>sites</a:t>
            </a:r>
            <a:r>
              <a:rPr lang="cs-CZ" sz="1600" dirty="0" smtClean="0">
                <a:solidFill>
                  <a:schemeClr val="tx1"/>
                </a:solidFill>
              </a:rPr>
              <a:t>/default/</a:t>
            </a:r>
            <a:r>
              <a:rPr lang="cs-CZ" sz="1600" dirty="0" err="1" smtClean="0">
                <a:solidFill>
                  <a:schemeClr val="tx1"/>
                </a:solidFill>
              </a:rPr>
              <a:t>files</a:t>
            </a:r>
            <a:r>
              <a:rPr lang="cs-CZ" sz="1600" dirty="0" smtClean="0">
                <a:solidFill>
                  <a:schemeClr val="tx1"/>
                </a:solidFill>
              </a:rPr>
              <a:t>/</a:t>
            </a:r>
            <a:r>
              <a:rPr lang="cs-CZ" sz="1600" dirty="0" err="1" smtClean="0">
                <a:solidFill>
                  <a:schemeClr val="tx1"/>
                </a:solidFill>
              </a:rPr>
              <a:t>uploads</a:t>
            </a:r>
            <a:r>
              <a:rPr lang="cs-CZ" sz="1600" dirty="0" smtClean="0">
                <a:solidFill>
                  <a:schemeClr val="tx1"/>
                </a:solidFill>
              </a:rPr>
              <a:t>/EDVARD~2.JPG.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 3: M. R. </a:t>
            </a:r>
            <a:r>
              <a:rPr lang="cs-CZ" sz="1600" dirty="0" err="1" smtClean="0">
                <a:solidFill>
                  <a:schemeClr val="tx1"/>
                </a:solidFill>
              </a:rPr>
              <a:t>Štefánik</a:t>
            </a:r>
            <a:r>
              <a:rPr lang="cs-CZ" sz="1600" dirty="0" smtClean="0">
                <a:solidFill>
                  <a:schemeClr val="tx1"/>
                </a:solidFill>
              </a:rPr>
              <a:t> -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www.lamahe.sk</a:t>
            </a:r>
            <a:r>
              <a:rPr lang="pt-BR" sz="1600" dirty="0" smtClean="0">
                <a:solidFill>
                  <a:schemeClr val="tx1"/>
                </a:solidFill>
              </a:rPr>
              <a:t> [online]. [cit. 28.12.2013]. Dostupný na WWW: http://www.lamahe.sk/stefanik/photos/stefanik.jpg </a:t>
            </a:r>
            <a:r>
              <a:rPr lang="cs-CZ" sz="1600" dirty="0" smtClean="0">
                <a:solidFill>
                  <a:schemeClr val="tx1"/>
                </a:solidFill>
              </a:rPr>
              <a:t>.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 4: K. Kramář -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www.radio.cz</a:t>
            </a:r>
            <a:r>
              <a:rPr lang="pt-BR" sz="1600" dirty="0" smtClean="0">
                <a:solidFill>
                  <a:schemeClr val="tx1"/>
                </a:solidFill>
              </a:rPr>
              <a:t> [online]. [cit. 28.12.2013]. Dostupný na WWW: http://img.radio.cz/pictures/c/osobnosti/kramar/kramar2.jpg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r>
              <a:rPr lang="pt-BR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5: K. Kramář -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www.chnj.cz</a:t>
            </a:r>
            <a:r>
              <a:rPr lang="pt-BR" sz="1600" dirty="0" smtClean="0">
                <a:solidFill>
                  <a:schemeClr val="tx1"/>
                </a:solidFill>
              </a:rPr>
              <a:t> [online]. [cit. 28.12.2013]. Dostupný na WWW: http://www.chnj.cz/media/Karel_Kramar.PNG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r>
              <a:rPr lang="pt-BR" sz="1600" dirty="0" smtClean="0">
                <a:solidFill>
                  <a:schemeClr val="tx1"/>
                </a:solidFill>
              </a:rPr>
              <a:t> 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6: Mapa meziválečné ČSR - </a:t>
            </a: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err="1" smtClean="0">
                <a:solidFill>
                  <a:schemeClr val="tx1"/>
                </a:solidFill>
              </a:rPr>
              <a:t>ostrava</a:t>
            </a:r>
            <a:r>
              <a:rPr lang="cs-CZ" sz="1600" i="1" dirty="0" smtClean="0">
                <a:solidFill>
                  <a:schemeClr val="tx1"/>
                </a:solidFill>
              </a:rPr>
              <a:t>-</a:t>
            </a:r>
            <a:r>
              <a:rPr lang="cs-CZ" sz="1600" i="1" dirty="0" err="1" smtClean="0">
                <a:solidFill>
                  <a:schemeClr val="tx1"/>
                </a:solidFill>
              </a:rPr>
              <a:t>educanet.cz</a:t>
            </a:r>
            <a:r>
              <a:rPr lang="cs-CZ" sz="1600" dirty="0" smtClean="0">
                <a:solidFill>
                  <a:schemeClr val="tx1"/>
                </a:solidFill>
              </a:rPr>
              <a:t> [online]. [cit. 28.12.2013]. Dostupný na WWW: http://ostrava-educanet.cz/svoboda/mapy/septima/CR/socioekonomicka/vyvoj_uzemi/cr_1.jpg</a:t>
            </a:r>
            <a:r>
              <a:rPr lang="cs-CZ" sz="1600" dirty="0" smtClean="0"/>
              <a:t>. </a:t>
            </a:r>
            <a:endPara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327</TotalTime>
  <Words>753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Základní škola a Mateřská škola Bílá Třemešná, okres Trutnov</vt:lpstr>
      <vt:lpstr>Anotace</vt:lpstr>
      <vt:lpstr>Anotace k jednotlivým stranám</vt:lpstr>
      <vt:lpstr>Opakování – odpovědi v uč. s. 36 - 37  </vt:lpstr>
      <vt:lpstr>Snímek 5</vt:lpstr>
      <vt:lpstr>Vznik ČSR</vt:lpstr>
      <vt:lpstr>Snímek 7</vt:lpstr>
      <vt:lpstr>Zakladatelé ČSR </vt:lpstr>
      <vt:lpstr>Karel Kramář – 1. předseda vlády</vt:lpstr>
      <vt:lpstr>Mapa meziválečného Československa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a formování ČSR</dc:title>
  <dc:creator>Mgr. Jiří Lux</dc:creator>
  <cp:lastModifiedBy>Jiri</cp:lastModifiedBy>
  <cp:revision>22</cp:revision>
  <dcterms:created xsi:type="dcterms:W3CDTF">2013-11-12T19:29:37Z</dcterms:created>
  <dcterms:modified xsi:type="dcterms:W3CDTF">2013-12-28T17:18:14Z</dcterms:modified>
</cp:coreProperties>
</file>