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71" r:id="rId2"/>
    <p:sldId id="272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69" r:id="rId17"/>
    <p:sldId id="270" r:id="rId18"/>
    <p:sldId id="273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FF33"/>
    <a:srgbClr val="CCFF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127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F0055-8DEE-423A-AB13-340B541BFF03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DB45FCA-2B2E-4929-A9F8-29305555248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F0055-8DEE-423A-AB13-340B541BFF03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DB45FCA-2B2E-4929-A9F8-29305555248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F0055-8DEE-423A-AB13-340B541BFF03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B45FCA-2B2E-4929-A9F8-29305555248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F0055-8DEE-423A-AB13-340B541BFF03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B45FCA-2B2E-4929-A9F8-29305555248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F0055-8DEE-423A-AB13-340B541BFF03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8DB45FCA-2B2E-4929-A9F8-29305555248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F0055-8DEE-423A-AB13-340B541BFF03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B45FCA-2B2E-4929-A9F8-29305555248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F0055-8DEE-423A-AB13-340B541BFF03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B45FCA-2B2E-4929-A9F8-29305555248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F0055-8DEE-423A-AB13-340B541BFF03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B45FCA-2B2E-4929-A9F8-29305555248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F0055-8DEE-423A-AB13-340B541BFF03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B45FCA-2B2E-4929-A9F8-29305555248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F0055-8DEE-423A-AB13-340B541BFF03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B45FCA-2B2E-4929-A9F8-29305555248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F0055-8DEE-423A-AB13-340B541BFF03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B45FCA-2B2E-4929-A9F8-29305555248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871F0055-8DEE-423A-AB13-340B541BFF03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8DB45FCA-2B2E-4929-A9F8-29305555248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openxmlformats.org/officeDocument/2006/relationships/image" Target="../media/image11.wmf"/><Relationship Id="rId7" Type="http://schemas.openxmlformats.org/officeDocument/2006/relationships/image" Target="../media/image15.wmf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png"/><Relationship Id="rId5" Type="http://schemas.openxmlformats.org/officeDocument/2006/relationships/image" Target="../media/image13.wmf"/><Relationship Id="rId4" Type="http://schemas.openxmlformats.org/officeDocument/2006/relationships/image" Target="../media/image12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7" Type="http://schemas.openxmlformats.org/officeDocument/2006/relationships/image" Target="../media/image22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.jpeg"/><Relationship Id="rId5" Type="http://schemas.openxmlformats.org/officeDocument/2006/relationships/image" Target="../media/image20.jpeg"/><Relationship Id="rId4" Type="http://schemas.openxmlformats.org/officeDocument/2006/relationships/image" Target="../media/image19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6.png"/><Relationship Id="rId4" Type="http://schemas.openxmlformats.org/officeDocument/2006/relationships/image" Target="../media/image25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1.jpe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6.jpe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3.wmf"/><Relationship Id="rId3" Type="http://schemas.openxmlformats.org/officeDocument/2006/relationships/image" Target="../media/image38.jpeg"/><Relationship Id="rId7" Type="http://schemas.openxmlformats.org/officeDocument/2006/relationships/image" Target="../media/image42.wmf"/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1.wmf"/><Relationship Id="rId5" Type="http://schemas.openxmlformats.org/officeDocument/2006/relationships/image" Target="../media/image40.jpeg"/><Relationship Id="rId4" Type="http://schemas.openxmlformats.org/officeDocument/2006/relationships/image" Target="../media/image39.jpeg"/><Relationship Id="rId9" Type="http://schemas.openxmlformats.org/officeDocument/2006/relationships/image" Target="../media/image44.wmf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jpeg"/><Relationship Id="rId2" Type="http://schemas.openxmlformats.org/officeDocument/2006/relationships/image" Target="../media/image45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7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jpeg"/><Relationship Id="rId2" Type="http://schemas.openxmlformats.org/officeDocument/2006/relationships/image" Target="../media/image48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1.jpeg"/><Relationship Id="rId4" Type="http://schemas.openxmlformats.org/officeDocument/2006/relationships/image" Target="../media/image50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wmf"/><Relationship Id="rId2" Type="http://schemas.openxmlformats.org/officeDocument/2006/relationships/image" Target="../media/image52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5.wmf"/><Relationship Id="rId4" Type="http://schemas.openxmlformats.org/officeDocument/2006/relationships/image" Target="../media/image54.wmf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88516" y="332656"/>
            <a:ext cx="5743575" cy="1638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43680875"/>
              </p:ext>
            </p:extLst>
          </p:nvPr>
        </p:nvGraphicFramePr>
        <p:xfrm>
          <a:off x="971600" y="2132856"/>
          <a:ext cx="7416823" cy="3384378"/>
        </p:xfrm>
        <a:graphic>
          <a:graphicData uri="http://schemas.openxmlformats.org/drawingml/2006/table">
            <a:tbl>
              <a:tblPr/>
              <a:tblGrid>
                <a:gridCol w="2700673"/>
                <a:gridCol w="4716150"/>
              </a:tblGrid>
              <a:tr h="1175625">
                <a:tc>
                  <a:txBody>
                    <a:bodyPr/>
                    <a:lstStyle/>
                    <a:p>
                      <a:r>
                        <a:rPr lang="cs-CZ" sz="2000" b="1" dirty="0">
                          <a:effectLst/>
                          <a:latin typeface="Times New Roman"/>
                        </a:rPr>
                        <a:t>Název školy:</a:t>
                      </a:r>
                      <a:endParaRPr lang="cs-CZ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>
                          <a:effectLst/>
                          <a:latin typeface="Times New Roman"/>
                        </a:rPr>
                        <a:t>Základní škola Podbořany, Husova 276, okres Louny</a:t>
                      </a:r>
                      <a:endParaRPr lang="cs-CZ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463126">
                <a:tc>
                  <a:txBody>
                    <a:bodyPr/>
                    <a:lstStyle/>
                    <a:p>
                      <a:r>
                        <a:rPr lang="cs-CZ" sz="2000" b="1" dirty="0">
                          <a:effectLst/>
                          <a:latin typeface="Times New Roman"/>
                        </a:rPr>
                        <a:t>Autor:</a:t>
                      </a:r>
                      <a:endParaRPr lang="cs-CZ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>
                          <a:effectLst/>
                          <a:latin typeface="Times New Roman"/>
                        </a:rPr>
                        <a:t>Mgr. Dana Zischková</a:t>
                      </a:r>
                      <a:endParaRPr lang="cs-CZ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819375">
                <a:tc>
                  <a:txBody>
                    <a:bodyPr/>
                    <a:lstStyle/>
                    <a:p>
                      <a:r>
                        <a:rPr lang="cs-CZ" sz="2000" b="1">
                          <a:effectLst/>
                          <a:latin typeface="Times New Roman"/>
                        </a:rPr>
                        <a:t>Název:</a:t>
                      </a:r>
                      <a:endParaRPr lang="cs-CZ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effectLst/>
                          <a:latin typeface="Times New Roman"/>
                        </a:rPr>
                        <a:t>VY_32_INOVACE_60_LÉTO</a:t>
                      </a:r>
                      <a:endParaRPr lang="cs-CZ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463126">
                <a:tc>
                  <a:txBody>
                    <a:bodyPr/>
                    <a:lstStyle/>
                    <a:p>
                      <a:r>
                        <a:rPr lang="cs-CZ" sz="2000" b="1">
                          <a:effectLst/>
                          <a:latin typeface="Times New Roman"/>
                        </a:rPr>
                        <a:t>Téma:</a:t>
                      </a:r>
                      <a:endParaRPr lang="cs-CZ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Výklad</a:t>
                      </a:r>
                      <a:r>
                        <a:rPr lang="cs-CZ" baseline="0" dirty="0" smtClean="0"/>
                        <a:t> na téma léto</a:t>
                      </a:r>
                      <a:endParaRPr lang="cs-CZ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463126">
                <a:tc>
                  <a:txBody>
                    <a:bodyPr/>
                    <a:lstStyle/>
                    <a:p>
                      <a:r>
                        <a:rPr lang="cs-CZ" sz="2000" b="1">
                          <a:effectLst/>
                          <a:latin typeface="Times New Roman"/>
                        </a:rPr>
                        <a:t>Číslo projektu:</a:t>
                      </a:r>
                      <a:endParaRPr lang="cs-CZ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>
                          <a:effectLst/>
                          <a:latin typeface="Times New Roman"/>
                        </a:rPr>
                        <a:t>CZ.1.07/1.4.00/21.2975</a:t>
                      </a:r>
                      <a:endParaRPr lang="cs-CZ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226291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96442681"/>
              </p:ext>
            </p:extLst>
          </p:nvPr>
        </p:nvGraphicFramePr>
        <p:xfrm>
          <a:off x="1187624" y="1124744"/>
          <a:ext cx="7128792" cy="2316480"/>
        </p:xfrm>
        <a:graphic>
          <a:graphicData uri="http://schemas.openxmlformats.org/drawingml/2006/table">
            <a:tbl>
              <a:tblPr/>
              <a:tblGrid>
                <a:gridCol w="2522647"/>
                <a:gridCol w="4606145"/>
              </a:tblGrid>
              <a:tr h="1002602">
                <a:tc>
                  <a:txBody>
                    <a:bodyPr/>
                    <a:lstStyle/>
                    <a:p>
                      <a:r>
                        <a:rPr lang="cs-CZ" sz="2000" b="1" dirty="0">
                          <a:effectLst/>
                          <a:latin typeface="Times New Roman"/>
                        </a:rPr>
                        <a:t>Anotace:</a:t>
                      </a:r>
                      <a:endParaRPr lang="cs-CZ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>
                          <a:effectLst/>
                          <a:latin typeface="Times New Roman"/>
                        </a:rPr>
                        <a:t>Materiál slouží k </a:t>
                      </a:r>
                      <a:r>
                        <a:rPr lang="cs-CZ" sz="2000" dirty="0" smtClean="0">
                          <a:effectLst/>
                          <a:latin typeface="Times New Roman"/>
                        </a:rPr>
                        <a:t>výkladu</a:t>
                      </a:r>
                      <a:r>
                        <a:rPr lang="cs-CZ" sz="2000" baseline="0" dirty="0" smtClean="0">
                          <a:effectLst/>
                          <a:latin typeface="Times New Roman"/>
                        </a:rPr>
                        <a:t> </a:t>
                      </a:r>
                      <a:r>
                        <a:rPr lang="cs-CZ" sz="2000" dirty="0" smtClean="0">
                          <a:effectLst/>
                          <a:latin typeface="Times New Roman"/>
                        </a:rPr>
                        <a:t>učiva </a:t>
                      </a:r>
                    </a:p>
                    <a:p>
                      <a:r>
                        <a:rPr lang="cs-CZ" sz="2000" dirty="0" smtClean="0">
                          <a:effectLst/>
                          <a:latin typeface="Times New Roman"/>
                        </a:rPr>
                        <a:t>v </a:t>
                      </a:r>
                      <a:r>
                        <a:rPr lang="cs-CZ" sz="2000" dirty="0">
                          <a:effectLst/>
                          <a:latin typeface="Times New Roman"/>
                        </a:rPr>
                        <a:t>předmětu </a:t>
                      </a:r>
                      <a:r>
                        <a:rPr lang="cs-CZ" sz="2000" dirty="0" smtClean="0">
                          <a:effectLst/>
                          <a:latin typeface="Times New Roman"/>
                        </a:rPr>
                        <a:t>ČLOVĚK</a:t>
                      </a:r>
                      <a:r>
                        <a:rPr lang="cs-CZ" sz="2000" baseline="0" dirty="0" smtClean="0">
                          <a:effectLst/>
                          <a:latin typeface="Times New Roman"/>
                        </a:rPr>
                        <a:t> A JEHO SVĚT </a:t>
                      </a:r>
                    </a:p>
                    <a:p>
                      <a:r>
                        <a:rPr lang="cs-CZ" sz="2000" dirty="0" smtClean="0">
                          <a:effectLst/>
                          <a:latin typeface="Times New Roman"/>
                        </a:rPr>
                        <a:t>v </a:t>
                      </a:r>
                      <a:r>
                        <a:rPr lang="cs-CZ" sz="2000" dirty="0">
                          <a:effectLst/>
                          <a:latin typeface="Times New Roman"/>
                        </a:rPr>
                        <a:t>1. </a:t>
                      </a:r>
                      <a:r>
                        <a:rPr lang="cs-CZ" sz="2000" dirty="0" smtClean="0">
                          <a:effectLst/>
                          <a:latin typeface="Times New Roman"/>
                        </a:rPr>
                        <a:t>ročníku</a:t>
                      </a:r>
                      <a:r>
                        <a:rPr lang="cs-CZ" sz="2000" baseline="0" dirty="0" smtClean="0">
                          <a:effectLst/>
                          <a:latin typeface="Times New Roman"/>
                        </a:rPr>
                        <a:t> - léto</a:t>
                      </a:r>
                      <a:endParaRPr lang="cs-CZ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495110">
                <a:tc>
                  <a:txBody>
                    <a:bodyPr/>
                    <a:lstStyle/>
                    <a:p>
                      <a:r>
                        <a:rPr lang="cs-CZ" sz="2000" b="1">
                          <a:effectLst/>
                          <a:latin typeface="Times New Roman"/>
                        </a:rPr>
                        <a:t>Metodické pokyny:</a:t>
                      </a:r>
                      <a:endParaRPr lang="cs-CZ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Žáci  poznávají  a charakterizují hlavní znaky ročního období léto.</a:t>
                      </a:r>
                    </a:p>
                    <a:p>
                      <a:r>
                        <a:rPr lang="cs-CZ" sz="2000" dirty="0" smtClean="0"/>
                        <a:t>Odpovídají na otázky.</a:t>
                      </a:r>
                      <a:r>
                        <a:rPr lang="cs-CZ" sz="2000" baseline="0" dirty="0" smtClean="0"/>
                        <a:t> </a:t>
                      </a:r>
                    </a:p>
                    <a:p>
                      <a:r>
                        <a:rPr lang="cs-CZ" sz="2000" baseline="0" dirty="0" smtClean="0"/>
                        <a:t>Ří</a:t>
                      </a:r>
                      <a:r>
                        <a:rPr lang="cs-CZ" sz="2000" dirty="0" smtClean="0"/>
                        <a:t>dí a kontroluje učitel.</a:t>
                      </a:r>
                      <a:endParaRPr lang="cs-CZ" sz="2000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96214823"/>
              </p:ext>
            </p:extLst>
          </p:nvPr>
        </p:nvGraphicFramePr>
        <p:xfrm>
          <a:off x="1331640" y="4077072"/>
          <a:ext cx="6408712" cy="1310640"/>
        </p:xfrm>
        <a:graphic>
          <a:graphicData uri="http://schemas.openxmlformats.org/drawingml/2006/table">
            <a:tbl>
              <a:tblPr/>
              <a:tblGrid>
                <a:gridCol w="2448272"/>
                <a:gridCol w="3960440"/>
              </a:tblGrid>
              <a:tr h="381000">
                <a:tc>
                  <a:txBody>
                    <a:bodyPr/>
                    <a:lstStyle/>
                    <a:p>
                      <a:r>
                        <a:rPr lang="cs-CZ" sz="2000" b="1" dirty="0">
                          <a:effectLst/>
                          <a:latin typeface="Times New Roman"/>
                        </a:rPr>
                        <a:t>Datum vytvoření:</a:t>
                      </a:r>
                      <a:endParaRPr lang="cs-CZ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15. 5.  2012</a:t>
                      </a:r>
                      <a:endParaRPr lang="cs-CZ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381000">
                <a:tc>
                  <a:txBody>
                    <a:bodyPr/>
                    <a:lstStyle/>
                    <a:p>
                      <a:r>
                        <a:rPr lang="cs-CZ" sz="2000" b="1" dirty="0">
                          <a:effectLst/>
                          <a:latin typeface="Times New Roman"/>
                        </a:rPr>
                        <a:t>Klíčová slova:</a:t>
                      </a:r>
                      <a:endParaRPr lang="cs-CZ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Letní počasí, ovoce, květiny, zvířata užitečná</a:t>
                      </a:r>
                      <a:r>
                        <a:rPr lang="cs-CZ" baseline="0" dirty="0" smtClean="0"/>
                        <a:t> a škůdci, </a:t>
                      </a:r>
                      <a:r>
                        <a:rPr lang="cs-CZ" dirty="0" smtClean="0"/>
                        <a:t>práce, svátky, zábava</a:t>
                      </a:r>
                      <a:endParaRPr lang="cs-CZ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442034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563888" y="476672"/>
            <a:ext cx="1923668" cy="110799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6600" b="1" dirty="0" smtClean="0">
                <a:ln w="11430"/>
                <a:solidFill>
                  <a:srgbClr val="FFFF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LÉTO</a:t>
            </a:r>
            <a:endParaRPr lang="cs-CZ" sz="6600" b="1" cap="none" spc="0" dirty="0">
              <a:ln w="11430"/>
              <a:solidFill>
                <a:srgbClr val="FFFF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1027" name="Picture 3" descr="C:\Users\majitel\AppData\Local\Microsoft\Windows\Temporary Internet Files\Content.IE5\9NL392ZJ\MP900227553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1556792"/>
            <a:ext cx="7632848" cy="475036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331470" y="476672"/>
            <a:ext cx="4388509" cy="110799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6600" b="1" dirty="0" smtClean="0">
                <a:ln w="11430"/>
                <a:solidFill>
                  <a:srgbClr val="FFFF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ZNAKY LÉTA</a:t>
            </a:r>
            <a:endParaRPr lang="cs-CZ" sz="6600" b="1" cap="none" spc="0" dirty="0">
              <a:ln w="11430"/>
              <a:solidFill>
                <a:srgbClr val="FFFF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2050" name="Picture 2" descr="C:\Users\majitel\AppData\Local\Microsoft\Windows\Temporary Internet Files\Content.IE5\3KNKAZ3I\MP90043876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19872" y="1700808"/>
            <a:ext cx="5184576" cy="4572000"/>
          </a:xfrm>
          <a:prstGeom prst="rect">
            <a:avLst/>
          </a:prstGeom>
          <a:noFill/>
        </p:spPr>
      </p:pic>
      <p:sp>
        <p:nvSpPr>
          <p:cNvPr id="4" name="Obdélník 3"/>
          <p:cNvSpPr/>
          <p:nvPr/>
        </p:nvSpPr>
        <p:spPr>
          <a:xfrm>
            <a:off x="827584" y="2060848"/>
            <a:ext cx="1950406" cy="3046988"/>
          </a:xfrm>
          <a:prstGeom prst="rect">
            <a:avLst/>
          </a:prstGeom>
          <a:noFill/>
          <a:ln>
            <a:noFill/>
          </a:ln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3200" b="1" spc="50" dirty="0" smtClean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POČASÍ</a:t>
            </a:r>
          </a:p>
          <a:p>
            <a:r>
              <a:rPr lang="cs-CZ" sz="3200" b="1" cap="none" spc="50" dirty="0" smtClean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ROSTLINY</a:t>
            </a:r>
          </a:p>
          <a:p>
            <a:r>
              <a:rPr lang="cs-CZ" sz="3200" b="1" spc="50" dirty="0" smtClean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ZVÍŘATA</a:t>
            </a:r>
          </a:p>
          <a:p>
            <a:r>
              <a:rPr lang="cs-CZ" sz="3200" b="1" cap="none" spc="50" dirty="0" smtClean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SVÁTKY</a:t>
            </a:r>
          </a:p>
          <a:p>
            <a:r>
              <a:rPr lang="cs-CZ" sz="3200" b="1" spc="50" dirty="0" smtClean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PRÁCE</a:t>
            </a:r>
          </a:p>
          <a:p>
            <a:r>
              <a:rPr lang="cs-CZ" sz="3200" b="1" cap="none" spc="50" dirty="0" smtClean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ZÁBAVA</a:t>
            </a:r>
            <a:endParaRPr lang="cs-CZ" sz="3200" b="1" cap="none" spc="50" dirty="0">
              <a:ln w="11430"/>
              <a:solidFill>
                <a:srgbClr val="00B05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128547" y="476672"/>
            <a:ext cx="2794356" cy="110799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6600" b="1" dirty="0" smtClean="0">
                <a:ln w="11430"/>
                <a:solidFill>
                  <a:srgbClr val="FFFF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POČASÍ</a:t>
            </a:r>
            <a:endParaRPr lang="cs-CZ" sz="6600" b="1" cap="none" spc="0" dirty="0">
              <a:ln w="11430"/>
              <a:solidFill>
                <a:srgbClr val="FFFF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3074" name="Picture 2" descr="C:\Users\majitel\AppData\Local\Microsoft\Windows\Temporary Internet Files\Content.IE5\3KNKAZ3I\MP90043842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1412776"/>
            <a:ext cx="2664296" cy="2903878"/>
          </a:xfrm>
          <a:prstGeom prst="rect">
            <a:avLst/>
          </a:prstGeom>
          <a:noFill/>
        </p:spPr>
      </p:pic>
      <p:pic>
        <p:nvPicPr>
          <p:cNvPr id="3081" name="Picture 9" descr="C:\Users\majitel\AppData\Local\Microsoft\Windows\Temporary Internet Files\Content.IE5\9NL392ZJ\MP90040046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27984" y="4077072"/>
            <a:ext cx="3901440" cy="2599944"/>
          </a:xfrm>
          <a:prstGeom prst="rect">
            <a:avLst/>
          </a:prstGeom>
          <a:noFill/>
        </p:spPr>
      </p:pic>
      <p:pic>
        <p:nvPicPr>
          <p:cNvPr id="3088" name="Picture 16" descr="C:\Users\majitel\AppData\Local\Microsoft\Windows\Temporary Internet Files\Content.IE5\9NL392ZJ\MP900427955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5536" y="4437112"/>
            <a:ext cx="3203848" cy="2105028"/>
          </a:xfrm>
          <a:prstGeom prst="rect">
            <a:avLst/>
          </a:prstGeom>
          <a:noFill/>
        </p:spPr>
      </p:pic>
      <p:pic>
        <p:nvPicPr>
          <p:cNvPr id="3089" name="Picture 17" descr="C:\Users\majitel\AppData\Local\Microsoft\Windows\Temporary Internet Files\Content.IE5\3KNKAZ3I\MP900410082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499992" y="1628800"/>
            <a:ext cx="3131840" cy="2087077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717636" y="476672"/>
            <a:ext cx="3616183" cy="110799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6600" b="1" dirty="0" smtClean="0">
                <a:ln w="11430"/>
                <a:solidFill>
                  <a:srgbClr val="FFFF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ROSTLINY</a:t>
            </a:r>
            <a:endParaRPr lang="cs-CZ" sz="6600" b="1" cap="none" spc="0" dirty="0">
              <a:ln w="11430"/>
              <a:solidFill>
                <a:srgbClr val="FFFF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23528" y="1412776"/>
            <a:ext cx="2142125" cy="1077218"/>
          </a:xfrm>
          <a:prstGeom prst="rect">
            <a:avLst/>
          </a:prstGeom>
          <a:noFill/>
          <a:ln>
            <a:noFill/>
          </a:ln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3200" b="1" spc="50" dirty="0" smtClean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JAKÉ ZRAJÍ</a:t>
            </a:r>
          </a:p>
          <a:p>
            <a:pPr algn="ctr"/>
            <a:r>
              <a:rPr lang="cs-CZ" sz="3200" b="1" spc="50" dirty="0" smtClean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PLODY?</a:t>
            </a:r>
          </a:p>
        </p:txBody>
      </p:sp>
      <p:pic>
        <p:nvPicPr>
          <p:cNvPr id="4101" name="Picture 5" descr="C:\Users\majitel\AppData\Local\Microsoft\Windows\Temporary Internet Files\Content.IE5\3KNKAZ3I\MC900441719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3608" y="2708920"/>
            <a:ext cx="1656184" cy="1656184"/>
          </a:xfrm>
          <a:prstGeom prst="rect">
            <a:avLst/>
          </a:prstGeom>
          <a:noFill/>
        </p:spPr>
      </p:pic>
      <p:pic>
        <p:nvPicPr>
          <p:cNvPr id="4106" name="Picture 10" descr="C:\Users\majitel\AppData\Local\Microsoft\Windows\Temporary Internet Files\Content.IE5\R4YNXO3W\MC90042387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75856" y="4005064"/>
            <a:ext cx="1466850" cy="1844675"/>
          </a:xfrm>
          <a:prstGeom prst="rect">
            <a:avLst/>
          </a:prstGeom>
          <a:noFill/>
        </p:spPr>
      </p:pic>
      <p:pic>
        <p:nvPicPr>
          <p:cNvPr id="4108" name="Picture 12" descr="C:\Users\majitel\AppData\Local\Microsoft\Windows\Temporary Internet Files\Content.IE5\3KNKAZ3I\MC900193514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742962" y="4005064"/>
            <a:ext cx="2401038" cy="2649983"/>
          </a:xfrm>
          <a:prstGeom prst="rect">
            <a:avLst/>
          </a:prstGeom>
          <a:noFill/>
        </p:spPr>
      </p:pic>
      <p:pic>
        <p:nvPicPr>
          <p:cNvPr id="4109" name="Picture 13" descr="C:\Users\majitel\AppData\Local\Microsoft\Windows\Temporary Internet Files\Content.IE5\3KNKAZ3I\MC900193406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83568" y="4941168"/>
            <a:ext cx="2444016" cy="1626186"/>
          </a:xfrm>
          <a:prstGeom prst="rect">
            <a:avLst/>
          </a:prstGeom>
          <a:noFill/>
        </p:spPr>
      </p:pic>
      <p:pic>
        <p:nvPicPr>
          <p:cNvPr id="4112" name="Picture 16" descr="C:\Users\majitel\AppData\Local\Microsoft\Windows\Temporary Internet Files\Content.IE5\0ONMRGLG\MC900436900[1]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228184" y="1916832"/>
            <a:ext cx="1714500" cy="1714500"/>
          </a:xfrm>
          <a:prstGeom prst="rect">
            <a:avLst/>
          </a:prstGeom>
          <a:noFill/>
        </p:spPr>
      </p:pic>
      <p:pic>
        <p:nvPicPr>
          <p:cNvPr id="4115" name="Picture 19" descr="C:\Users\majitel\AppData\Local\Microsoft\Windows\Temporary Internet Files\Content.IE5\9NL392ZJ\MC900193558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699792" y="1988840"/>
            <a:ext cx="3507604" cy="1724345"/>
          </a:xfrm>
          <a:prstGeom prst="rect">
            <a:avLst/>
          </a:prstGeom>
          <a:noFill/>
        </p:spPr>
      </p:pic>
      <p:pic>
        <p:nvPicPr>
          <p:cNvPr id="4117" name="Picture 21" descr="C:\Users\majitel\AppData\Local\Microsoft\Windows\Temporary Internet Files\Content.IE5\R4YNXO3W\MC900436902[1].pn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148064" y="3717032"/>
            <a:ext cx="1714500" cy="17145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692696"/>
            <a:ext cx="2605970" cy="1077218"/>
          </a:xfrm>
          <a:prstGeom prst="rect">
            <a:avLst/>
          </a:prstGeom>
          <a:noFill/>
          <a:ln>
            <a:noFill/>
          </a:ln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3200" b="1" spc="50" dirty="0" smtClean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JAKÉ KVETOU</a:t>
            </a:r>
          </a:p>
          <a:p>
            <a:pPr algn="ctr"/>
            <a:r>
              <a:rPr lang="cs-CZ" sz="3200" b="1" spc="50" dirty="0" smtClean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KVĚTINY?</a:t>
            </a:r>
          </a:p>
        </p:txBody>
      </p:sp>
      <p:pic>
        <p:nvPicPr>
          <p:cNvPr id="5128" name="Picture 8" descr="C:\Users\majitel\AppData\Local\Microsoft\Windows\Temporary Internet Files\Content.IE5\R4YNXO3W\MP900399639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63888" y="692696"/>
            <a:ext cx="1958139" cy="2448272"/>
          </a:xfrm>
          <a:prstGeom prst="rect">
            <a:avLst/>
          </a:prstGeom>
          <a:noFill/>
        </p:spPr>
      </p:pic>
      <p:pic>
        <p:nvPicPr>
          <p:cNvPr id="5133" name="Picture 13" descr="C:\Users\majitel\AppData\Local\Microsoft\Windows\Temporary Internet Files\Content.IE5\3KNKAZ3I\MP900401282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80112" y="4149080"/>
            <a:ext cx="3150350" cy="2520280"/>
          </a:xfrm>
          <a:prstGeom prst="rect">
            <a:avLst/>
          </a:prstGeom>
          <a:noFill/>
        </p:spPr>
      </p:pic>
      <p:pic>
        <p:nvPicPr>
          <p:cNvPr id="5135" name="Picture 15" descr="C:\Users\majitel\AppData\Local\Microsoft\Windows\Temporary Internet Files\Content.IE5\0ONMRGLG\MP900390501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987824" y="3573016"/>
            <a:ext cx="2146797" cy="3009528"/>
          </a:xfrm>
          <a:prstGeom prst="rect">
            <a:avLst/>
          </a:prstGeom>
          <a:noFill/>
        </p:spPr>
      </p:pic>
      <p:pic>
        <p:nvPicPr>
          <p:cNvPr id="5136" name="Picture 16" descr="C:\Users\majitel\AppData\Local\Microsoft\Windows\Temporary Internet Files\Content.IE5\3KNKAZ3I\MP900427714[2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21715" y="4330290"/>
            <a:ext cx="2204864" cy="2204864"/>
          </a:xfrm>
          <a:prstGeom prst="rect">
            <a:avLst/>
          </a:prstGeom>
          <a:noFill/>
        </p:spPr>
      </p:pic>
      <p:pic>
        <p:nvPicPr>
          <p:cNvPr id="5137" name="Picture 17" descr="C:\Users\majitel\AppData\Local\Microsoft\Windows\Temporary Internet Files\Content.IE5\9NL392ZJ\MP900427730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868144" y="980728"/>
            <a:ext cx="2492896" cy="2492896"/>
          </a:xfrm>
          <a:prstGeom prst="rect">
            <a:avLst/>
          </a:prstGeom>
          <a:noFill/>
        </p:spPr>
      </p:pic>
      <p:pic>
        <p:nvPicPr>
          <p:cNvPr id="1027" name="Picture 3" descr="C:\Users\majitel\AppData\Local\Microsoft\Windows\Temporary Internet Files\Content.IE5\9NL392ZJ\MP900425490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39552" y="1988840"/>
            <a:ext cx="2050434" cy="206049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974468" y="476672"/>
            <a:ext cx="3102516" cy="110799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6600" b="1" dirty="0" smtClean="0">
                <a:ln w="11430"/>
                <a:solidFill>
                  <a:srgbClr val="FFFF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ZVÍŘATA</a:t>
            </a:r>
            <a:endParaRPr lang="cs-CZ" sz="6600" b="1" cap="none" spc="0" dirty="0">
              <a:ln w="11430"/>
              <a:solidFill>
                <a:srgbClr val="FFFF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6157" name="Picture 13" descr="C:\Users\majitel\AppData\Local\Microsoft\Windows\Temporary Internet Files\Content.IE5\0ONMRGLG\MP900438589[1].jpg"/>
          <p:cNvPicPr>
            <a:picLocks noChangeAspect="1" noChangeArrowheads="1"/>
          </p:cNvPicPr>
          <p:nvPr/>
        </p:nvPicPr>
        <p:blipFill>
          <a:blip r:embed="rId2" cstate="print"/>
          <a:srcRect l="18500" t="19582" r="2751" b="2683"/>
          <a:stretch>
            <a:fillRect/>
          </a:stretch>
        </p:blipFill>
        <p:spPr bwMode="auto">
          <a:xfrm>
            <a:off x="4211960" y="1772816"/>
            <a:ext cx="3384376" cy="2224019"/>
          </a:xfrm>
          <a:prstGeom prst="rect">
            <a:avLst/>
          </a:prstGeom>
          <a:noFill/>
        </p:spPr>
      </p:pic>
      <p:pic>
        <p:nvPicPr>
          <p:cNvPr id="6165" name="Picture 21" descr="C:\Users\majitel\AppData\Local\Microsoft\Windows\Temporary Internet Files\Content.IE5\0ONMRGLG\MP900406703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27984" y="4293096"/>
            <a:ext cx="1488892" cy="2232248"/>
          </a:xfrm>
          <a:prstGeom prst="rect">
            <a:avLst/>
          </a:prstGeom>
          <a:noFill/>
        </p:spPr>
      </p:pic>
      <p:pic>
        <p:nvPicPr>
          <p:cNvPr id="6167" name="Picture 23" descr="C:\Users\majitel\AppData\Local\Microsoft\Windows\Temporary Internet Files\Content.IE5\3KNKAZ3I\MP900289457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39552" y="4077072"/>
            <a:ext cx="3124944" cy="2072880"/>
          </a:xfrm>
          <a:prstGeom prst="rect">
            <a:avLst/>
          </a:prstGeom>
          <a:noFill/>
        </p:spPr>
      </p:pic>
      <p:pic>
        <p:nvPicPr>
          <p:cNvPr id="6170" name="Picture 26" descr="C:\Users\majitel\AppData\Local\Microsoft\Windows\Temporary Internet Files\Content.IE5\3KNKAZ3I\MC900433911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444208" y="4221088"/>
            <a:ext cx="1704975" cy="1704975"/>
          </a:xfrm>
          <a:prstGeom prst="rect">
            <a:avLst/>
          </a:prstGeom>
          <a:noFill/>
        </p:spPr>
      </p:pic>
      <p:sp>
        <p:nvSpPr>
          <p:cNvPr id="9" name="Obdélník 8"/>
          <p:cNvSpPr/>
          <p:nvPr/>
        </p:nvSpPr>
        <p:spPr>
          <a:xfrm>
            <a:off x="467544" y="1844824"/>
            <a:ext cx="2233304" cy="1077218"/>
          </a:xfrm>
          <a:prstGeom prst="rect">
            <a:avLst/>
          </a:prstGeom>
          <a:noFill/>
          <a:ln>
            <a:noFill/>
          </a:ln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 smtClean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JAK NÁM</a:t>
            </a:r>
          </a:p>
          <a:p>
            <a:pPr algn="ctr"/>
            <a:r>
              <a:rPr lang="cs-CZ" sz="3200" b="1" spc="50" dirty="0" smtClean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POMÁHAJÍ?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C:\Users\majitel\AppData\Local\Microsoft\Windows\Temporary Internet Files\Content.IE5\9NL392ZJ\MP90043184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87824" y="404664"/>
            <a:ext cx="2746192" cy="2746192"/>
          </a:xfrm>
          <a:prstGeom prst="rect">
            <a:avLst/>
          </a:prstGeom>
          <a:noFill/>
        </p:spPr>
      </p:pic>
      <p:pic>
        <p:nvPicPr>
          <p:cNvPr id="7172" name="Picture 4" descr="C:\Users\majitel\AppData\Local\Microsoft\Windows\Temporary Internet Files\Content.IE5\3KNKAZ3I\MP900406968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95936" y="3645024"/>
            <a:ext cx="3476160" cy="2780928"/>
          </a:xfrm>
          <a:prstGeom prst="rect">
            <a:avLst/>
          </a:prstGeom>
          <a:noFill/>
        </p:spPr>
      </p:pic>
      <p:sp>
        <p:nvSpPr>
          <p:cNvPr id="6" name="Obdélník 5"/>
          <p:cNvSpPr/>
          <p:nvPr/>
        </p:nvSpPr>
        <p:spPr>
          <a:xfrm>
            <a:off x="323528" y="1412776"/>
            <a:ext cx="1888850" cy="1077218"/>
          </a:xfrm>
          <a:prstGeom prst="rect">
            <a:avLst/>
          </a:prstGeom>
          <a:noFill/>
          <a:ln>
            <a:noFill/>
          </a:ln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3200" b="1" spc="50" dirty="0" smtClean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JAK NÁM </a:t>
            </a:r>
          </a:p>
          <a:p>
            <a:pPr algn="ctr"/>
            <a:r>
              <a:rPr lang="cs-CZ" sz="3200" b="1" spc="50" dirty="0" smtClean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ŠKODÍ?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125951" y="476672"/>
            <a:ext cx="2799549" cy="110799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6600" b="1" dirty="0" smtClean="0">
                <a:ln w="11430"/>
                <a:solidFill>
                  <a:srgbClr val="FFFF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SVÁTKY</a:t>
            </a:r>
            <a:endParaRPr lang="cs-CZ" sz="6600" b="1" cap="none" spc="0" dirty="0">
              <a:ln w="11430"/>
              <a:solidFill>
                <a:srgbClr val="FFFF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512782" y="1484784"/>
            <a:ext cx="4576317" cy="1077218"/>
          </a:xfrm>
          <a:prstGeom prst="rect">
            <a:avLst/>
          </a:prstGeom>
          <a:noFill/>
          <a:ln>
            <a:noFill/>
          </a:ln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 smtClean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MEZINÁRODNÍ DEN DĚTÍ</a:t>
            </a:r>
          </a:p>
          <a:p>
            <a:pPr algn="ctr"/>
            <a:r>
              <a:rPr lang="cs-CZ" sz="3200" b="1" spc="50" dirty="0" smtClean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1. června</a:t>
            </a:r>
          </a:p>
        </p:txBody>
      </p:sp>
      <p:pic>
        <p:nvPicPr>
          <p:cNvPr id="8195" name="Picture 3" descr="C:\Users\majitel\AppData\Local\Microsoft\Windows\Temporary Internet Files\Content.IE5\R4YNXO3W\MP90043119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940152" y="1052736"/>
            <a:ext cx="2276872" cy="2276872"/>
          </a:xfrm>
          <a:prstGeom prst="rect">
            <a:avLst/>
          </a:prstGeom>
          <a:noFill/>
        </p:spPr>
      </p:pic>
      <p:pic>
        <p:nvPicPr>
          <p:cNvPr id="8196" name="Picture 4" descr="C:\Users\majitel\AppData\Local\Microsoft\Windows\Temporary Internet Files\Content.IE5\0ONMRGLG\MP900427616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15616" y="3068960"/>
            <a:ext cx="2636912" cy="2636912"/>
          </a:xfrm>
          <a:prstGeom prst="rect">
            <a:avLst/>
          </a:prstGeom>
          <a:noFill/>
        </p:spPr>
      </p:pic>
      <p:pic>
        <p:nvPicPr>
          <p:cNvPr id="8197" name="Picture 5" descr="C:\Users\majitel\AppData\Local\Microsoft\Windows\Temporary Internet Files\Content.IE5\9NL392ZJ\MP900402095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139952" y="3789040"/>
            <a:ext cx="3247371" cy="216406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17537" y="332656"/>
            <a:ext cx="6176756" cy="1569660"/>
          </a:xfrm>
          <a:prstGeom prst="rect">
            <a:avLst/>
          </a:prstGeom>
          <a:noFill/>
          <a:ln>
            <a:noFill/>
          </a:ln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 smtClean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DEN SLOVANSKÝCH VĚROZVĚSTŮ</a:t>
            </a:r>
          </a:p>
          <a:p>
            <a:pPr algn="ctr"/>
            <a:r>
              <a:rPr lang="cs-CZ" sz="3200" b="1" spc="50" dirty="0" smtClean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CYRILA A METODĚJE ( 863 )</a:t>
            </a:r>
          </a:p>
          <a:p>
            <a:pPr algn="ctr"/>
            <a:r>
              <a:rPr lang="cs-CZ" sz="3200" b="1" spc="50" dirty="0" smtClean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5. července</a:t>
            </a:r>
          </a:p>
        </p:txBody>
      </p:sp>
      <p:pic>
        <p:nvPicPr>
          <p:cNvPr id="1026" name="Picture 2" descr="C:\Users\profesor\Desktop\Cyril-methodius-small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1911444"/>
            <a:ext cx="3590925" cy="476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94944" y="260648"/>
            <a:ext cx="7705956" cy="1077218"/>
          </a:xfrm>
          <a:prstGeom prst="rect">
            <a:avLst/>
          </a:prstGeom>
          <a:noFill/>
          <a:ln>
            <a:noFill/>
          </a:ln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 smtClean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DEN UPÁLENÍ MISTRA JANA HUSA ( 1415 )</a:t>
            </a:r>
          </a:p>
          <a:p>
            <a:pPr algn="ctr"/>
            <a:r>
              <a:rPr lang="cs-CZ" sz="3200" b="1" spc="50" dirty="0" smtClean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6. července</a:t>
            </a:r>
          </a:p>
        </p:txBody>
      </p:sp>
      <p:pic>
        <p:nvPicPr>
          <p:cNvPr id="10245" name="Picture 5" descr="C:\Users\majitel\Desktop\Muttich,_Kamil_Vladislav_-_Mistr_Jan_Hus_na_hranici_v_Kostnici_1415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43808" y="1628801"/>
            <a:ext cx="3816424" cy="518226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88207" y="476672"/>
            <a:ext cx="2475037" cy="110799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6600" b="1" dirty="0" smtClean="0">
                <a:ln w="11430"/>
                <a:solidFill>
                  <a:srgbClr val="FFFF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PRÁCE</a:t>
            </a:r>
          </a:p>
        </p:txBody>
      </p:sp>
      <p:pic>
        <p:nvPicPr>
          <p:cNvPr id="11292" name="Picture 28" descr="C:\Users\majitel\AppData\Local\Microsoft\Windows\Temporary Internet Files\Content.IE5\0ONMRGLG\MP900227701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868144" y="1628800"/>
            <a:ext cx="3052936" cy="2025114"/>
          </a:xfrm>
          <a:prstGeom prst="rect">
            <a:avLst/>
          </a:prstGeom>
          <a:noFill/>
        </p:spPr>
      </p:pic>
      <p:pic>
        <p:nvPicPr>
          <p:cNvPr id="11268" name="Picture 4" descr="C:\Users\majitel\AppData\Local\Microsoft\Windows\Temporary Internet Files\Content.IE5\3KNKAZ3I\MP900402164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75856" y="3717032"/>
            <a:ext cx="4322171" cy="2880320"/>
          </a:xfrm>
          <a:prstGeom prst="rect">
            <a:avLst/>
          </a:prstGeom>
          <a:noFill/>
        </p:spPr>
      </p:pic>
      <p:pic>
        <p:nvPicPr>
          <p:cNvPr id="30" name="Picture 7" descr="C:\Users\majitel\AppData\Local\Microsoft\Windows\Temporary Internet Files\Content.IE5\0ONMRGLG\MP900427755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1520" y="1556792"/>
            <a:ext cx="2814800" cy="4220139"/>
          </a:xfrm>
          <a:prstGeom prst="rect">
            <a:avLst/>
          </a:prstGeom>
          <a:noFill/>
        </p:spPr>
      </p:pic>
      <p:sp>
        <p:nvSpPr>
          <p:cNvPr id="6" name="Obdélník 5"/>
          <p:cNvSpPr/>
          <p:nvPr/>
        </p:nvSpPr>
        <p:spPr>
          <a:xfrm>
            <a:off x="3203848" y="2060848"/>
            <a:ext cx="2587568" cy="1077218"/>
          </a:xfrm>
          <a:prstGeom prst="rect">
            <a:avLst/>
          </a:prstGeom>
          <a:noFill/>
          <a:ln>
            <a:noFill/>
          </a:ln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3200" b="1" spc="50" dirty="0" smtClean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SEKÁNÍ OBILÍ</a:t>
            </a:r>
          </a:p>
          <a:p>
            <a:r>
              <a:rPr lang="cs-CZ" sz="3200" b="1" spc="50" dirty="0" smtClean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SE NAZÝVÁ…</a:t>
            </a:r>
          </a:p>
        </p:txBody>
      </p:sp>
      <p:sp>
        <p:nvSpPr>
          <p:cNvPr id="7" name="Obdélník 6"/>
          <p:cNvSpPr/>
          <p:nvPr/>
        </p:nvSpPr>
        <p:spPr>
          <a:xfrm>
            <a:off x="8028384" y="5949280"/>
            <a:ext cx="936104" cy="584775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3200" b="1" spc="50" dirty="0" smtClean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ŽNĚ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2" descr="C:\Users\majitel\AppData\Local\Microsoft\Windows\Temporary Internet Files\Content.IE5\3KNKAZ3I\MP900401895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188640"/>
            <a:ext cx="1872208" cy="2340831"/>
          </a:xfrm>
          <a:prstGeom prst="rect">
            <a:avLst/>
          </a:prstGeom>
          <a:noFill/>
        </p:spPr>
      </p:pic>
      <p:pic>
        <p:nvPicPr>
          <p:cNvPr id="3" name="Picture 7" descr="C:\Users\majitel\AppData\Local\Microsoft\Windows\Temporary Internet Files\Content.IE5\0ONMRGLG\MP900289188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96136" y="548680"/>
            <a:ext cx="2880320" cy="3048000"/>
          </a:xfrm>
          <a:prstGeom prst="rect">
            <a:avLst/>
          </a:prstGeom>
          <a:noFill/>
        </p:spPr>
      </p:pic>
      <p:pic>
        <p:nvPicPr>
          <p:cNvPr id="4" name="Picture 11" descr="C:\Users\majitel\AppData\Local\Microsoft\Windows\Temporary Internet Files\Content.IE5\0ONMRGLG\MP900227829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868144" y="3861048"/>
            <a:ext cx="2880320" cy="2279620"/>
          </a:xfrm>
          <a:prstGeom prst="rect">
            <a:avLst/>
          </a:prstGeom>
          <a:noFill/>
        </p:spPr>
      </p:pic>
      <p:pic>
        <p:nvPicPr>
          <p:cNvPr id="12301" name="Picture 13" descr="C:\Users\majitel\AppData\Local\Microsoft\Windows\Temporary Internet Files\Content.IE5\R4YNXO3W\MP900386731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79512" y="2636912"/>
            <a:ext cx="2764904" cy="1972298"/>
          </a:xfrm>
          <a:prstGeom prst="rect">
            <a:avLst/>
          </a:prstGeom>
          <a:noFill/>
        </p:spPr>
      </p:pic>
      <p:pic>
        <p:nvPicPr>
          <p:cNvPr id="12304" name="Picture 16" descr="C:\Users\majitel\AppData\Local\Microsoft\Windows\Temporary Internet Files\Content.IE5\0ONMRGLG\MC900290437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131840" y="2564904"/>
            <a:ext cx="1858299" cy="2158088"/>
          </a:xfrm>
          <a:prstGeom prst="rect">
            <a:avLst/>
          </a:prstGeom>
          <a:noFill/>
        </p:spPr>
      </p:pic>
      <p:pic>
        <p:nvPicPr>
          <p:cNvPr id="12307" name="Picture 19" descr="C:\Users\majitel\AppData\Local\Microsoft\Windows\Temporary Internet Files\Content.IE5\0ONMRGLG\MC900287189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411760" y="188640"/>
            <a:ext cx="2088232" cy="2145427"/>
          </a:xfrm>
          <a:prstGeom prst="rect">
            <a:avLst/>
          </a:prstGeom>
          <a:noFill/>
        </p:spPr>
      </p:pic>
      <p:pic>
        <p:nvPicPr>
          <p:cNvPr id="2052" name="Picture 4" descr="C:\Users\majitel\AppData\Local\Microsoft\Windows\Temporary Internet Files\Content.IE5\0ONMRGLG\MC900287190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131840" y="5015559"/>
            <a:ext cx="1800200" cy="1842441"/>
          </a:xfrm>
          <a:prstGeom prst="rect">
            <a:avLst/>
          </a:prstGeom>
          <a:noFill/>
        </p:spPr>
      </p:pic>
      <p:pic>
        <p:nvPicPr>
          <p:cNvPr id="2054" name="Picture 6" descr="C:\Users\majitel\AppData\Local\Microsoft\Windows\Temporary Internet Files\Content.IE5\9NL392ZJ\MC900331317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827584" y="5085184"/>
            <a:ext cx="1815220" cy="145006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025923" y="476672"/>
            <a:ext cx="2999604" cy="110799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6600" b="1" dirty="0" smtClean="0">
                <a:ln w="11430"/>
                <a:solidFill>
                  <a:srgbClr val="FFFF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ZÁBAVA</a:t>
            </a:r>
            <a:endParaRPr lang="cs-CZ" sz="6600" b="1" cap="none" spc="0" dirty="0">
              <a:ln w="11430"/>
              <a:solidFill>
                <a:srgbClr val="FFFF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16127" y="1484784"/>
            <a:ext cx="6085513" cy="584775"/>
          </a:xfrm>
          <a:prstGeom prst="rect">
            <a:avLst/>
          </a:prstGeom>
          <a:noFill/>
          <a:ln>
            <a:noFill/>
          </a:ln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 smtClean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JAK TRÁVÍME LETNÍ PRÁZDNINY?</a:t>
            </a:r>
          </a:p>
        </p:txBody>
      </p:sp>
      <p:pic>
        <p:nvPicPr>
          <p:cNvPr id="13332" name="Picture 20" descr="C:\Users\majitel\AppData\Local\Microsoft\Windows\Temporary Internet Files\Content.IE5\3KNKAZ3I\MP90043842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2204864"/>
            <a:ext cx="2771800" cy="3488432"/>
          </a:xfrm>
          <a:prstGeom prst="rect">
            <a:avLst/>
          </a:prstGeom>
          <a:noFill/>
        </p:spPr>
      </p:pic>
      <p:pic>
        <p:nvPicPr>
          <p:cNvPr id="13334" name="Picture 22" descr="C:\Users\majitel\AppData\Local\Microsoft\Windows\Temporary Internet Files\Content.IE5\0ONMRGLG\MP900432982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19873" y="2276872"/>
            <a:ext cx="2887634" cy="3240360"/>
          </a:xfrm>
          <a:prstGeom prst="rect">
            <a:avLst/>
          </a:prstGeom>
          <a:noFill/>
        </p:spPr>
      </p:pic>
      <p:pic>
        <p:nvPicPr>
          <p:cNvPr id="13341" name="Picture 29" descr="C:\Users\majitel\AppData\Local\Microsoft\Windows\Temporary Internet Files\Content.IE5\3KNKAZ3I\MP900432916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588224" y="2204863"/>
            <a:ext cx="2391187" cy="3600401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43" name="Picture 7" descr="C:\Users\majitel\AppData\Local\Microsoft\Windows\Temporary Internet Files\Content.IE5\9NL392ZJ\MP900399625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3356992"/>
            <a:ext cx="3325396" cy="2660317"/>
          </a:xfrm>
          <a:prstGeom prst="rect">
            <a:avLst/>
          </a:prstGeom>
          <a:noFill/>
        </p:spPr>
      </p:pic>
      <p:pic>
        <p:nvPicPr>
          <p:cNvPr id="14344" name="Picture 8" descr="C:\Users\majitel\AppData\Local\Microsoft\Windows\Temporary Internet Files\Content.IE5\9NL392ZJ\MP900403253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99992" y="404664"/>
            <a:ext cx="3901440" cy="2599944"/>
          </a:xfrm>
          <a:prstGeom prst="rect">
            <a:avLst/>
          </a:prstGeom>
          <a:noFill/>
        </p:spPr>
      </p:pic>
      <p:pic>
        <p:nvPicPr>
          <p:cNvPr id="14346" name="Picture 10" descr="C:\Users\majitel\AppData\Local\Microsoft\Windows\Temporary Internet Files\Content.IE5\9NL392ZJ\MP900407539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788024" y="3429000"/>
            <a:ext cx="3565788" cy="2376264"/>
          </a:xfrm>
          <a:prstGeom prst="rect">
            <a:avLst/>
          </a:prstGeom>
          <a:noFill/>
        </p:spPr>
      </p:pic>
      <p:pic>
        <p:nvPicPr>
          <p:cNvPr id="14350" name="Picture 14" descr="D:\FOTO\KRKONOŠE 08\dovolená Krkonoše 08 184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115616" y="332656"/>
            <a:ext cx="2232248" cy="2976331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C:\Users\majitel\AppData\Local\Microsoft\Windows\Temporary Internet Files\Content.IE5\0ONMRGLG\MC90023089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332656"/>
            <a:ext cx="2900945" cy="2646455"/>
          </a:xfrm>
          <a:prstGeom prst="rect">
            <a:avLst/>
          </a:prstGeom>
          <a:noFill/>
        </p:spPr>
      </p:pic>
      <p:pic>
        <p:nvPicPr>
          <p:cNvPr id="15362" name="Picture 2" descr="C:\Users\majitel\AppData\Local\Microsoft\Windows\Temporary Internet Files\Content.IE5\R4YNXO3W\MC90019331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3968" y="548681"/>
            <a:ext cx="3024336" cy="2557400"/>
          </a:xfrm>
          <a:prstGeom prst="rect">
            <a:avLst/>
          </a:prstGeom>
          <a:noFill/>
        </p:spPr>
      </p:pic>
      <p:pic>
        <p:nvPicPr>
          <p:cNvPr id="15363" name="Picture 3" descr="C:\Users\majitel\AppData\Local\Microsoft\Windows\Temporary Internet Files\Content.IE5\0ONMRGLG\MC900215609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043608" y="3212976"/>
            <a:ext cx="2747042" cy="3340228"/>
          </a:xfrm>
          <a:prstGeom prst="rect">
            <a:avLst/>
          </a:prstGeom>
          <a:noFill/>
        </p:spPr>
      </p:pic>
      <p:pic>
        <p:nvPicPr>
          <p:cNvPr id="15364" name="Picture 4" descr="C:\Users\majitel\AppData\Local\Microsoft\Windows\Temporary Internet Files\Content.IE5\3KNKAZ3I\MC900408050[2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139952" y="3429000"/>
            <a:ext cx="3600400" cy="3134831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51520" y="1916832"/>
            <a:ext cx="8568952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u="sng" dirty="0" smtClean="0">
                <a:solidFill>
                  <a:srgbClr val="C00000"/>
                </a:solidFill>
              </a:rPr>
              <a:t>Program Microsoft Office 2010</a:t>
            </a:r>
          </a:p>
          <a:p>
            <a:r>
              <a:rPr lang="cs-CZ" sz="2800" u="sng" dirty="0" smtClean="0">
                <a:solidFill>
                  <a:srgbClr val="C00000"/>
                </a:solidFill>
              </a:rPr>
              <a:t>Vlastní fotogalerie</a:t>
            </a:r>
          </a:p>
        </p:txBody>
      </p:sp>
      <p:sp>
        <p:nvSpPr>
          <p:cNvPr id="4" name="Obdélník 3"/>
          <p:cNvSpPr/>
          <p:nvPr/>
        </p:nvSpPr>
        <p:spPr>
          <a:xfrm>
            <a:off x="323528" y="692696"/>
            <a:ext cx="3216971" cy="584775"/>
          </a:xfrm>
          <a:prstGeom prst="rect">
            <a:avLst/>
          </a:prstGeom>
          <a:noFill/>
          <a:ln>
            <a:noFill/>
          </a:ln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 smtClean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POUŽITÉ ZDROJE</a:t>
            </a:r>
          </a:p>
        </p:txBody>
      </p:sp>
      <p:sp>
        <p:nvSpPr>
          <p:cNvPr id="2" name="Obdélník 1"/>
          <p:cNvSpPr/>
          <p:nvPr/>
        </p:nvSpPr>
        <p:spPr>
          <a:xfrm>
            <a:off x="323528" y="3429000"/>
            <a:ext cx="8499680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KAMIL VLADISLAV. </a:t>
            </a:r>
            <a:r>
              <a:rPr lang="cs-CZ" dirty="0" err="1"/>
              <a:t>Soubor:Muttich</a:t>
            </a:r>
            <a:r>
              <a:rPr lang="cs-CZ" dirty="0"/>
              <a:t>, Kamil Vladislav - Mistr Jan Hus na hranici v Kostnici 1415.jpg.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8. 11. 2008.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2013-12-28]. Dostupné z: http://cs.wikipedia.org/wiki/Soubor:Muttich,_Kamil_Vladislav_-_Mistr_Jan_Hus_na_hranici_v_Kostnici_1415.jpg </a:t>
            </a:r>
          </a:p>
        </p:txBody>
      </p:sp>
      <p:sp>
        <p:nvSpPr>
          <p:cNvPr id="5" name="Obdélník 4"/>
          <p:cNvSpPr/>
          <p:nvPr/>
        </p:nvSpPr>
        <p:spPr>
          <a:xfrm>
            <a:off x="431540" y="5117709"/>
            <a:ext cx="8208912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ZAHARI ZOGRAF. </a:t>
            </a:r>
            <a:r>
              <a:rPr lang="cs-CZ" dirty="0" err="1"/>
              <a:t>Soubor:Cyril-methodius-small.jpg</a:t>
            </a:r>
            <a:r>
              <a:rPr lang="cs-CZ" dirty="0"/>
              <a:t>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17. 12. 2008.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2013-12-28]. Dostupné z: http://cs.wikipedia.org/wiki/Soubor:Cyril-methodius-small.jpg </a:t>
            </a:r>
          </a:p>
        </p:txBody>
      </p:sp>
    </p:spTree>
    <p:extLst>
      <p:ext uri="{BB962C8B-B14F-4D97-AF65-F5344CB8AC3E}">
        <p14:creationId xmlns:p14="http://schemas.microsoft.com/office/powerpoint/2010/main" val="286452506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218</TotalTime>
  <Words>277</Words>
  <Application>Microsoft Office PowerPoint</Application>
  <PresentationFormat>Předvádění na obrazovce (4:3)</PresentationFormat>
  <Paragraphs>60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Cesta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majitel</dc:creator>
  <cp:lastModifiedBy>profesor</cp:lastModifiedBy>
  <cp:revision>50</cp:revision>
  <dcterms:created xsi:type="dcterms:W3CDTF">2012-01-23T09:55:22Z</dcterms:created>
  <dcterms:modified xsi:type="dcterms:W3CDTF">2013-12-28T17:36:52Z</dcterms:modified>
</cp:coreProperties>
</file>