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4" r:id="rId4"/>
    <p:sldId id="259" r:id="rId5"/>
    <p:sldId id="261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 Mezi válkami 1918 - 1939</a:t>
          </a:r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VY_32_INOVACE_17 _ZAHRANIČNÍ POLITIKA ČSR - OPAKOVÁNÍ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smtClean="0"/>
            <a:t>Autor: Mgr. Jiří Lux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27. listopadu 2013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 dirty="0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 custScaleY="19993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2CC003-E95C-4D35-8245-1FAC4517019B}" type="presOf" srcId="{E392F34A-E55D-43D5-AEDD-49027298B816}" destId="{7DCEBD2C-792F-484E-9C96-926E03F540ED}" srcOrd="0" destOrd="0" presId="urn:microsoft.com/office/officeart/2008/layout/VerticalCurvedList"/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12746A-3AFB-4A95-BB61-2D7169DC0800}" type="presOf" srcId="{A6F0E638-0CDE-4E1F-BB57-10C18463C623}" destId="{7DCEBD2C-792F-484E-9C96-926E03F540ED}" srcOrd="0" destOrd="1" presId="urn:microsoft.com/office/officeart/2008/layout/VerticalCurvedList"/>
    <dgm:cxn modelId="{9719CD0C-D225-425E-B9F3-752C7AEE8829}" type="presOf" srcId="{60B5D622-D348-4384-9EFA-863CA4F7B7A3}" destId="{CAE44C5F-81A1-4D30-8D3F-2E663ECAC700}" srcOrd="0" destOrd="0" presId="urn:microsoft.com/office/officeart/2008/layout/VerticalCurvedList"/>
    <dgm:cxn modelId="{8F923C99-39DB-4D14-8B18-47E95933DF88}" type="presOf" srcId="{3061F91D-8548-4FCB-A021-DD835A272F0F}" destId="{88F378EC-C3F8-47CD-AEFF-49BA634320F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DBED9850-EA0B-463A-9F56-196DD10F0F64}" type="presOf" srcId="{A83A7CFB-B411-4357-9641-4A8443F73655}" destId="{F036299F-AF4D-4DAF-ABF5-87E8CC3FEF1B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A28C7751-6138-458A-ADE2-4F8B5B46BAF6}" type="presOf" srcId="{BA9EE107-A5FB-41C4-9EF1-1CC153B68B3F}" destId="{9C0CD981-713F-47B3-AE2F-2963F2684A6F}" srcOrd="0" destOrd="0" presId="urn:microsoft.com/office/officeart/2008/layout/VerticalCurvedList"/>
    <dgm:cxn modelId="{D378F126-F01C-4A6F-BAB7-689E6A98EB55}" type="presOf" srcId="{8D78E2D7-18A7-41DD-9962-57B3FE2BEBDD}" destId="{A1781B13-DE10-4169-ABDE-0384026A6B34}" srcOrd="0" destOrd="0" presId="urn:microsoft.com/office/officeart/2008/layout/VerticalCurvedList"/>
    <dgm:cxn modelId="{5F5054FA-E573-411D-9DEC-F63AB3E5A5EA}" type="presOf" srcId="{F3C4A836-23AC-4E41-B6D6-51221E7E6743}" destId="{EF104B90-7E69-4918-A202-E6F91FC6E413}" srcOrd="0" destOrd="0" presId="urn:microsoft.com/office/officeart/2008/layout/VerticalCurvedList"/>
    <dgm:cxn modelId="{01802FCC-EB9F-4980-9AB9-8D9904509BBB}" type="presParOf" srcId="{9C0CD981-713F-47B3-AE2F-2963F2684A6F}" destId="{96773A7D-3367-4F53-A2D2-EA5770AFFDB3}" srcOrd="0" destOrd="0" presId="urn:microsoft.com/office/officeart/2008/layout/VerticalCurvedList"/>
    <dgm:cxn modelId="{790D7F6C-BF01-4317-AAB9-830AD6015CAC}" type="presParOf" srcId="{96773A7D-3367-4F53-A2D2-EA5770AFFDB3}" destId="{F31B7103-6E88-4DB9-9888-CB9E0B3FEEF8}" srcOrd="0" destOrd="0" presId="urn:microsoft.com/office/officeart/2008/layout/VerticalCurvedList"/>
    <dgm:cxn modelId="{694ADBEA-1D77-4E2C-AC81-13ADE6A6A420}" type="presParOf" srcId="{F31B7103-6E88-4DB9-9888-CB9E0B3FEEF8}" destId="{F7A92DE4-3445-4B9B-AF3D-F2DA6F69C25D}" srcOrd="0" destOrd="0" presId="urn:microsoft.com/office/officeart/2008/layout/VerticalCurvedList"/>
    <dgm:cxn modelId="{0BFCAA89-456A-402B-8F4B-722CB4EFEEC7}" type="presParOf" srcId="{F31B7103-6E88-4DB9-9888-CB9E0B3FEEF8}" destId="{EF104B90-7E69-4918-A202-E6F91FC6E413}" srcOrd="1" destOrd="0" presId="urn:microsoft.com/office/officeart/2008/layout/VerticalCurvedList"/>
    <dgm:cxn modelId="{5C407281-B113-4AC5-AA9C-E9A2F70F548F}" type="presParOf" srcId="{F31B7103-6E88-4DB9-9888-CB9E0B3FEEF8}" destId="{F5A5022A-2B1C-4F3B-B289-BC099E9CE92F}" srcOrd="2" destOrd="0" presId="urn:microsoft.com/office/officeart/2008/layout/VerticalCurvedList"/>
    <dgm:cxn modelId="{93146A36-1147-4259-8E9D-F046317E5D83}" type="presParOf" srcId="{F31B7103-6E88-4DB9-9888-CB9E0B3FEEF8}" destId="{F16BA6F4-95DE-4E28-BF94-6459A70C4A6D}" srcOrd="3" destOrd="0" presId="urn:microsoft.com/office/officeart/2008/layout/VerticalCurvedList"/>
    <dgm:cxn modelId="{D194B918-CB80-44A1-8D7F-E69675A62D37}" type="presParOf" srcId="{96773A7D-3367-4F53-A2D2-EA5770AFFDB3}" destId="{F036299F-AF4D-4DAF-ABF5-87E8CC3FEF1B}" srcOrd="1" destOrd="0" presId="urn:microsoft.com/office/officeart/2008/layout/VerticalCurvedList"/>
    <dgm:cxn modelId="{15BE2BD7-8411-4B58-8BC7-AE8D26C1CD5E}" type="presParOf" srcId="{96773A7D-3367-4F53-A2D2-EA5770AFFDB3}" destId="{40B95986-31F6-48A6-A8D8-D04AC3BEDA92}" srcOrd="2" destOrd="0" presId="urn:microsoft.com/office/officeart/2008/layout/VerticalCurvedList"/>
    <dgm:cxn modelId="{E5310D37-7BD1-4781-B49D-88EFF02F0E72}" type="presParOf" srcId="{40B95986-31F6-48A6-A8D8-D04AC3BEDA92}" destId="{112F553D-60C2-4CC4-948D-0369F51C4DB0}" srcOrd="0" destOrd="0" presId="urn:microsoft.com/office/officeart/2008/layout/VerticalCurvedList"/>
    <dgm:cxn modelId="{5327F04B-A446-4091-938C-A6A9C7A7ED6F}" type="presParOf" srcId="{96773A7D-3367-4F53-A2D2-EA5770AFFDB3}" destId="{A1781B13-DE10-4169-ABDE-0384026A6B34}" srcOrd="3" destOrd="0" presId="urn:microsoft.com/office/officeart/2008/layout/VerticalCurvedList"/>
    <dgm:cxn modelId="{C0221F8A-846F-45D4-9625-32200DA110EC}" type="presParOf" srcId="{96773A7D-3367-4F53-A2D2-EA5770AFFDB3}" destId="{65CD74A9-3E7B-49D7-95DD-EB8B72D6CA84}" srcOrd="4" destOrd="0" presId="urn:microsoft.com/office/officeart/2008/layout/VerticalCurvedList"/>
    <dgm:cxn modelId="{0E093858-10DA-484C-84B9-8359B5010B42}" type="presParOf" srcId="{65CD74A9-3E7B-49D7-95DD-EB8B72D6CA84}" destId="{2741B69B-255D-4143-BECE-5BD9035A4FC6}" srcOrd="0" destOrd="0" presId="urn:microsoft.com/office/officeart/2008/layout/VerticalCurvedList"/>
    <dgm:cxn modelId="{DD4FE435-1DFA-49C8-AB7E-75BB24926CC5}" type="presParOf" srcId="{96773A7D-3367-4F53-A2D2-EA5770AFFDB3}" destId="{7DCEBD2C-792F-484E-9C96-926E03F540ED}" srcOrd="5" destOrd="0" presId="urn:microsoft.com/office/officeart/2008/layout/VerticalCurvedList"/>
    <dgm:cxn modelId="{4101C896-80BA-4D21-BA0C-99504B945D94}" type="presParOf" srcId="{96773A7D-3367-4F53-A2D2-EA5770AFFDB3}" destId="{8E391AE5-35EA-4A7F-ACFF-6E662A0BD046}" srcOrd="6" destOrd="0" presId="urn:microsoft.com/office/officeart/2008/layout/VerticalCurvedList"/>
    <dgm:cxn modelId="{FEBB0D3E-0BE6-4F48-8236-2741A7911D14}" type="presParOf" srcId="{8E391AE5-35EA-4A7F-ACFF-6E662A0BD046}" destId="{EB133F34-59A3-4639-B813-3EF5396EC28B}" srcOrd="0" destOrd="0" presId="urn:microsoft.com/office/officeart/2008/layout/VerticalCurvedList"/>
    <dgm:cxn modelId="{AABB9EA6-62E8-4B47-912E-7CEAF17E4312}" type="presParOf" srcId="{96773A7D-3367-4F53-A2D2-EA5770AFFDB3}" destId="{88F378EC-C3F8-47CD-AEFF-49BA634320FB}" srcOrd="7" destOrd="0" presId="urn:microsoft.com/office/officeart/2008/layout/VerticalCurvedList"/>
    <dgm:cxn modelId="{4C580BFC-238E-4170-82BE-69960F0139AA}" type="presParOf" srcId="{96773A7D-3367-4F53-A2D2-EA5770AFFDB3}" destId="{0C1D6B2A-9239-4220-B9D4-EF24FF044C0E}" srcOrd="8" destOrd="0" presId="urn:microsoft.com/office/officeart/2008/layout/VerticalCurvedList"/>
    <dgm:cxn modelId="{A4E6A348-A773-4DDA-A4DA-EA92BB24415A}" type="presParOf" srcId="{0C1D6B2A-9239-4220-B9D4-EF24FF044C0E}" destId="{A6FEC19F-0F90-4EC7-BB21-E0ADFEFFA617}" srcOrd="0" destOrd="0" presId="urn:microsoft.com/office/officeart/2008/layout/VerticalCurvedList"/>
    <dgm:cxn modelId="{B58E5BA8-325C-45C1-B351-7016CAAA6108}" type="presParOf" srcId="{96773A7D-3367-4F53-A2D2-EA5770AFFDB3}" destId="{CAE44C5F-81A1-4D30-8D3F-2E663ECAC700}" srcOrd="9" destOrd="0" presId="urn:microsoft.com/office/officeart/2008/layout/VerticalCurvedList"/>
    <dgm:cxn modelId="{0BF9332B-9992-43BF-88B2-C24518CB684F}" type="presParOf" srcId="{96773A7D-3367-4F53-A2D2-EA5770AFFDB3}" destId="{053E2699-E7D5-4B6C-A824-2ED732C32228}" srcOrd="10" destOrd="0" presId="urn:microsoft.com/office/officeart/2008/layout/VerticalCurvedList"/>
    <dgm:cxn modelId="{A45C86F2-B752-4174-A033-A734340F1646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F104B90-7E69-4918-A202-E6F91FC6E413}">
      <dsp:nvSpPr>
        <dsp:cNvPr id="0" name=""/>
        <dsp:cNvSpPr/>
      </dsp:nvSpPr>
      <dsp:spPr>
        <a:xfrm>
          <a:off x="-3401501" y="-546359"/>
          <a:ext cx="4269065" cy="4269065"/>
        </a:xfrm>
        <a:prstGeom prst="blockArc">
          <a:avLst>
            <a:gd name="adj1" fmla="val 18900000"/>
            <a:gd name="adj2" fmla="val 2700000"/>
            <a:gd name="adj3" fmla="val 506"/>
          </a:avLst>
        </a:pr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36299F-AF4D-4DAF-ABF5-87E8CC3FEF1B}">
      <dsp:nvSpPr>
        <dsp:cNvPr id="0" name=""/>
        <dsp:cNvSpPr/>
      </dsp:nvSpPr>
      <dsp:spPr>
        <a:xfrm>
          <a:off x="301774" y="167632"/>
          <a:ext cx="5849872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Autor: Mgr. Jiří Lux</a:t>
          </a:r>
        </a:p>
      </dsp:txBody>
      <dsp:txXfrm>
        <a:off x="301774" y="167632"/>
        <a:ext cx="5849872" cy="396170"/>
      </dsp:txXfrm>
    </dsp:sp>
    <dsp:sp modelId="{112F553D-60C2-4CC4-948D-0369F51C4DB0}">
      <dsp:nvSpPr>
        <dsp:cNvPr id="0" name=""/>
        <dsp:cNvSpPr/>
      </dsp:nvSpPr>
      <dsp:spPr>
        <a:xfrm>
          <a:off x="54168" y="118111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81B13-DE10-4169-ABDE-0384026A6B34}">
      <dsp:nvSpPr>
        <dsp:cNvPr id="0" name=""/>
        <dsp:cNvSpPr/>
      </dsp:nvSpPr>
      <dsp:spPr>
        <a:xfrm>
          <a:off x="585659" y="761698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Datum/období: 27. listopadu 2013</a:t>
          </a:r>
          <a:endParaRPr lang="cs-CZ" sz="2000" b="1" kern="1200" dirty="0"/>
        </a:p>
      </dsp:txBody>
      <dsp:txXfrm>
        <a:off x="585659" y="761698"/>
        <a:ext cx="5565987" cy="396170"/>
      </dsp:txXfrm>
    </dsp:sp>
    <dsp:sp modelId="{2741B69B-255D-4143-BECE-5BD9035A4FC6}">
      <dsp:nvSpPr>
        <dsp:cNvPr id="0" name=""/>
        <dsp:cNvSpPr/>
      </dsp:nvSpPr>
      <dsp:spPr>
        <a:xfrm>
          <a:off x="338052" y="712177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EBD2C-792F-484E-9C96-926E03F540ED}">
      <dsp:nvSpPr>
        <dsp:cNvPr id="0" name=""/>
        <dsp:cNvSpPr/>
      </dsp:nvSpPr>
      <dsp:spPr>
        <a:xfrm>
          <a:off x="672788" y="1355764"/>
          <a:ext cx="5478858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t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Číslo projektu: </a:t>
          </a:r>
          <a:r>
            <a:rPr lang="cs-CZ" sz="2000" kern="1200" dirty="0" smtClean="0"/>
            <a:t>CZ.1.07/1.4.00/21.3315</a:t>
          </a:r>
          <a:endParaRPr lang="cs-CZ" sz="2000" b="1" kern="1200" dirty="0"/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cs-CZ" sz="3600" kern="1200" dirty="0"/>
        </a:p>
      </dsp:txBody>
      <dsp:txXfrm>
        <a:off x="672788" y="1355764"/>
        <a:ext cx="5478858" cy="396170"/>
      </dsp:txXfrm>
    </dsp:sp>
    <dsp:sp modelId="{EB133F34-59A3-4639-B813-3EF5396EC28B}">
      <dsp:nvSpPr>
        <dsp:cNvPr id="0" name=""/>
        <dsp:cNvSpPr/>
      </dsp:nvSpPr>
      <dsp:spPr>
        <a:xfrm>
          <a:off x="425182" y="1306243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F378EC-C3F8-47CD-AEFF-49BA634320FB}">
      <dsp:nvSpPr>
        <dsp:cNvPr id="0" name=""/>
        <dsp:cNvSpPr/>
      </dsp:nvSpPr>
      <dsp:spPr>
        <a:xfrm>
          <a:off x="585659" y="1949830"/>
          <a:ext cx="5565987" cy="39617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Téma sady: Mezi válkami 1918 - 1939</a:t>
          </a:r>
          <a:endParaRPr lang="cs-CZ" sz="2000" b="1" kern="1200" dirty="0"/>
        </a:p>
      </dsp:txBody>
      <dsp:txXfrm>
        <a:off x="585659" y="1949830"/>
        <a:ext cx="5565987" cy="396170"/>
      </dsp:txXfrm>
    </dsp:sp>
    <dsp:sp modelId="{A6FEC19F-0F90-4EC7-BB21-E0ADFEFFA617}">
      <dsp:nvSpPr>
        <dsp:cNvPr id="0" name=""/>
        <dsp:cNvSpPr/>
      </dsp:nvSpPr>
      <dsp:spPr>
        <a:xfrm>
          <a:off x="338052" y="1900309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AE44C5F-81A1-4D30-8D3F-2E663ECAC700}">
      <dsp:nvSpPr>
        <dsp:cNvPr id="0" name=""/>
        <dsp:cNvSpPr/>
      </dsp:nvSpPr>
      <dsp:spPr>
        <a:xfrm>
          <a:off x="301774" y="2345938"/>
          <a:ext cx="5849872" cy="79208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1446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smtClean="0"/>
            <a:t>Název: </a:t>
          </a:r>
          <a:r>
            <a:rPr lang="cs-CZ" sz="2000" b="0" kern="1200" dirty="0" smtClean="0"/>
            <a:t>VY_32_INOVACE_17 _ZAHRANIČNÍ POLITIKA ČSR - OPAKOVÁNÍ</a:t>
          </a:r>
          <a:endParaRPr lang="cs-CZ" sz="2000" kern="1200" dirty="0" smtClean="0"/>
        </a:p>
      </dsp:txBody>
      <dsp:txXfrm>
        <a:off x="301774" y="2345938"/>
        <a:ext cx="5849872" cy="792087"/>
      </dsp:txXfrm>
    </dsp:sp>
    <dsp:sp modelId="{D00E28E9-7A94-4DBE-BF47-6DC8F169B300}">
      <dsp:nvSpPr>
        <dsp:cNvPr id="0" name=""/>
        <dsp:cNvSpPr/>
      </dsp:nvSpPr>
      <dsp:spPr>
        <a:xfrm>
          <a:off x="54168" y="2494375"/>
          <a:ext cx="495213" cy="4952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C3439F79-AB33-4434-8ADD-8E10573FE053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fld id="{BB51503B-E6EE-4ADC-82B1-24882779120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libechov.cz/favicon.ico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9691" y="1844824"/>
            <a:ext cx="5544616" cy="1008112"/>
          </a:xfrm>
        </p:spPr>
        <p:txBody>
          <a:bodyPr>
            <a:normAutofit/>
          </a:bodyPr>
          <a:lstStyle/>
          <a:p>
            <a:pPr lvl="0"/>
            <a:r>
              <a:rPr lang="cs-CZ" sz="2800" dirty="0" smtClean="0"/>
              <a:t>Základní </a:t>
            </a:r>
            <a:r>
              <a:rPr lang="cs-CZ" sz="2800" dirty="0"/>
              <a:t>škola a Mateřská škola Bílá Třemešná, okres Trutnov</a:t>
            </a:r>
            <a:endParaRPr lang="cs-CZ" sz="2800" b="1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2973920029"/>
              </p:ext>
            </p:extLst>
          </p:nvPr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481" y="476672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91481" y="2956302"/>
            <a:ext cx="5761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>
                <a:solidFill>
                  <a:schemeClr val="bg1"/>
                </a:solidFill>
              </a:rPr>
              <a:t>Škola pro 21. století</a:t>
            </a:r>
          </a:p>
        </p:txBody>
      </p:sp>
    </p:spTree>
    <p:extLst>
      <p:ext uri="{BB962C8B-B14F-4D97-AF65-F5344CB8AC3E}">
        <p14:creationId xmlns:p14="http://schemas.microsoft.com/office/powerpoint/2010/main" xmlns="" val="736223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1556792"/>
            <a:ext cx="8352928" cy="4569371"/>
          </a:xfrm>
        </p:spPr>
        <p:txBody>
          <a:bodyPr/>
          <a:lstStyle/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předmět: dějepis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věková skupina: devátý ročník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časový fond: 20 min </a:t>
            </a: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fáze hodiny: opakování látky z probraného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tématu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počet pracovních stran: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  <a:defRPr/>
            </a:pP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Materiál je určen k interaktivní výuce. Žáci inovativním způsobem vyhledávají a zpracovávají informace pomocí internetu, interaktivní tabule a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powerpointové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prezentace.  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31032" y="1052736"/>
            <a:ext cx="8712968" cy="4713387"/>
          </a:xfrm>
        </p:spPr>
        <p:txBody>
          <a:bodyPr/>
          <a:lstStyle/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první straně žáci na mapě meziválečné Evropy označí a pojmenují československé spojenecké státy.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druhé straně žáci vybírají státy, které nebyly našimi spojeneckými. Pro kontrolu se po kliknutí buď stát zvětší, a je tedy správně označen, a nebo zmizí, a je tedy označen nesprávně.   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Na třetí a čtvrté straně žáci odpoví na otázky prostřednictvím PC, papíru či interaktivní tabule. Pro kontrolu se postupným kliknutím zobrazí správné odpovědi.   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 k jednotlivým stranám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Označ na mapě spojenecké státy s ČSR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http://www.libechov.cz/opevneni/image.php?nid=8016&amp;oid=1452807&amp;width=375&amp;height=26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1700807"/>
            <a:ext cx="6840760" cy="4815895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588224" y="4221088"/>
            <a:ext cx="20505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Rumunsko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64088" y="4725144"/>
            <a:ext cx="20168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Jugoslávie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31840" y="3717032"/>
            <a:ext cx="1468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Francie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64288" y="3068960"/>
            <a:ext cx="10743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SSSR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252537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Označ státy, s nimiž neměla ČSR spojeneckou smlouvu: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1844824"/>
            <a:ext cx="19207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A, Francie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39752" y="1844824"/>
            <a:ext cx="22797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B, Německo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716016" y="1772816"/>
            <a:ext cx="17780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C, Polsko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60232" y="1700808"/>
            <a:ext cx="15327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D, SSSR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2564904"/>
            <a:ext cx="24609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E, Rumunsko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627784" y="2492896"/>
            <a:ext cx="23886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F, Jugoslávie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04048" y="2420888"/>
            <a:ext cx="15167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G, Itálie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948264" y="2492896"/>
            <a:ext cx="13885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H, USA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3284984"/>
            <a:ext cx="33099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CH, Velká Británie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19872" y="3212976"/>
            <a:ext cx="21531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I, Japonsko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24128" y="3212976"/>
            <a:ext cx="2339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J, Maďarsko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23528" y="4221088"/>
            <a:ext cx="23391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K, Rakousko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7" fill="hold">
                      <p:stCondLst>
                        <p:cond delay="0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8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2" fill="hold">
                      <p:stCondLst>
                        <p:cond delay="0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5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0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2" fill="hold">
                      <p:stCondLst>
                        <p:cond delay="0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0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6" presetClass="emph" presetSubtype="0" autoRev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7" fill="hold">
                      <p:stCondLst>
                        <p:cond delay="0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6" presetClass="emph" presetSubtype="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4641379"/>
          </a:xfrm>
        </p:spPr>
        <p:txBody>
          <a:bodyPr/>
          <a:lstStyle/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1. Ve kterých letech byla uzavřena Malá dohoda? 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2. Které státy ji tvořily?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3. Co bylo jejím cílem? 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4. Ze kterých dvou důvodů nebyla její činnost úspěšná?</a:t>
            </a:r>
          </a:p>
          <a:p>
            <a:pPr marL="0" indent="0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5. S kým podepsalo Československo spojenectví v roce 1935?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Jak ale byla podmíněna případná pomoc?</a:t>
            </a:r>
          </a:p>
          <a:p>
            <a:pPr marL="0" indent="0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Proč tato podmínka?</a:t>
            </a:r>
          </a:p>
          <a:p>
            <a:pPr marL="0" indent="0">
              <a:buNone/>
            </a:pPr>
            <a:r>
              <a:rPr lang="cs-CZ" sz="3200" dirty="0" smtClean="0"/>
              <a:t>8. Z uč. na s. 43 popiš, jak vznikl název Malá dohoda?</a:t>
            </a:r>
            <a:endParaRPr lang="cs-CZ" sz="3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Odpovězte: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87194" y="2420888"/>
            <a:ext cx="49568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ČSR, Jugoslávie, Rumunsko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23728" y="1844824"/>
            <a:ext cx="15744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1920 - 21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11960" y="3068960"/>
            <a:ext cx="49320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Zabránit Maďarsku v revizi hranic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 flipH="1">
            <a:off x="179510" y="4653136"/>
            <a:ext cx="89644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3200" b="1" dirty="0" smtClean="0">
                <a:solidFill>
                  <a:srgbClr val="FF0000"/>
                </a:solidFill>
              </a:rPr>
              <a:t>                     1. zemědělská Jug. a Rum. X průmyslová ČSR, 2. každý stát: jiný nepřítel – pro boj s N bez jejich pomoci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16016" y="6273225"/>
            <a:ext cx="25523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SSSR, Francie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352928" cy="5721499"/>
          </a:xfrm>
        </p:spPr>
        <p:txBody>
          <a:bodyPr/>
          <a:lstStyle/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6. Jak ale byla podmíněna případná pomoc?</a:t>
            </a:r>
          </a:p>
          <a:p>
            <a:pPr marL="0" indent="0" algn="just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7. Proč tato podmínka?</a:t>
            </a:r>
          </a:p>
          <a:p>
            <a:pPr marL="0" indent="0" algn="just">
              <a:buNone/>
            </a:pPr>
            <a:endParaRPr lang="cs-CZ" sz="3200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</a:rPr>
              <a:t>8. Z uč. na s. 43 popiš, jak vznikl název Malá dohoda?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980728"/>
            <a:ext cx="84969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SSSR pomůže jen v případě pomoci Francie  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7984" y="1700808"/>
            <a:ext cx="47160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česká obava před komunismem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3528" y="3717032"/>
            <a:ext cx="84249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Posměšný název Maďarů – </a:t>
            </a:r>
          </a:p>
          <a:p>
            <a:r>
              <a:rPr lang="cs-CZ" sz="3200" b="1" dirty="0" smtClean="0">
                <a:solidFill>
                  <a:srgbClr val="FF0000"/>
                </a:solidFill>
              </a:rPr>
              <a:t>prý zmenšenina Dohody = koalice států </a:t>
            </a:r>
            <a:r>
              <a:rPr lang="cs-CZ" sz="3200" b="1" dirty="0" err="1" smtClean="0">
                <a:solidFill>
                  <a:srgbClr val="FF0000"/>
                </a:solidFill>
              </a:rPr>
              <a:t>bojujích</a:t>
            </a:r>
            <a:r>
              <a:rPr lang="cs-CZ" sz="3200" b="1" dirty="0" smtClean="0">
                <a:solidFill>
                  <a:srgbClr val="FF0000"/>
                </a:solidFill>
              </a:rPr>
              <a:t> proti Trojspolku za 1. světové války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980728"/>
            <a:ext cx="8640960" cy="547260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3200" b="1" u="sng" dirty="0" smtClean="0">
                <a:solidFill>
                  <a:schemeClr val="tx1"/>
                </a:solidFill>
              </a:rPr>
              <a:t>A, Použitá literatura: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  <a:cs typeface="Times New Roman" pitchFamily="18" charset="0"/>
              </a:rPr>
              <a:t>1. VÁLKOVÁ</a:t>
            </a:r>
            <a:r>
              <a:rPr lang="cs-CZ" sz="3200" dirty="0" smtClean="0">
                <a:solidFill>
                  <a:schemeClr val="tx1"/>
                </a:solidFill>
                <a:cs typeface="Times New Roman" pitchFamily="18" charset="0"/>
              </a:rPr>
              <a:t>, Veronika. </a:t>
            </a:r>
            <a:r>
              <a:rPr lang="cs-CZ" sz="3200" i="1" dirty="0" smtClean="0">
                <a:solidFill>
                  <a:schemeClr val="tx1"/>
                </a:solidFill>
                <a:cs typeface="Times New Roman" pitchFamily="18" charset="0"/>
              </a:rPr>
              <a:t>Dějepis 9 pro základní školy</a:t>
            </a:r>
            <a:r>
              <a:rPr lang="cs-CZ" sz="3200" dirty="0" smtClean="0">
                <a:solidFill>
                  <a:schemeClr val="tx1"/>
                </a:solidFill>
                <a:cs typeface="Times New Roman" pitchFamily="18" charset="0"/>
              </a:rPr>
              <a:t>. Praha: SPN - pedagogické nakladatelství, akciová společnost, 2009, ISBN 978-80-7235-428-3. </a:t>
            </a:r>
            <a:endParaRPr lang="cs-CZ" sz="3200" dirty="0" smtClean="0">
              <a:solidFill>
                <a:schemeClr val="tx1"/>
              </a:solidFill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cs-CZ" sz="32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B, internetové zdroje:</a:t>
            </a:r>
          </a:p>
          <a:p>
            <a:pPr marL="0" indent="0" algn="just">
              <a:buNone/>
            </a:pPr>
            <a:r>
              <a:rPr lang="cs-CZ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Mapa meziválečné Evropy: </a:t>
            </a:r>
            <a:r>
              <a:rPr lang="pt-BR" sz="3200" dirty="0" smtClean="0">
                <a:solidFill>
                  <a:schemeClr val="tx1"/>
                </a:solidFill>
              </a:rPr>
              <a:t>AUTOR NEZNÁMÝ. </a:t>
            </a:r>
            <a:r>
              <a:rPr lang="pt-BR" sz="3200" i="1" dirty="0" smtClean="0">
                <a:solidFill>
                  <a:schemeClr val="tx1"/>
                </a:solidFill>
              </a:rPr>
              <a:t>www.libechov.cz</a:t>
            </a:r>
            <a:r>
              <a:rPr lang="pt-BR" sz="3200" dirty="0" smtClean="0">
                <a:solidFill>
                  <a:schemeClr val="tx1"/>
                </a:solidFill>
              </a:rPr>
              <a:t> [online]. [cit. 28.12.2013]. Dostupný na WWW: http://</a:t>
            </a:r>
            <a:r>
              <a:rPr lang="pt-BR" sz="3200" dirty="0" smtClean="0">
                <a:solidFill>
                  <a:schemeClr val="tx1"/>
                </a:solidFill>
              </a:rPr>
              <a:t>www.libechov.cz/opevneni/image.php?nid=8016&amp;oid=1452807&amp;width=900</a:t>
            </a:r>
            <a:r>
              <a:rPr lang="cs-CZ" sz="3200" dirty="0" smtClean="0">
                <a:solidFill>
                  <a:schemeClr val="tx1"/>
                </a:solidFill>
              </a:rPr>
              <a:t>.</a:t>
            </a:r>
            <a:r>
              <a:rPr lang="pt-BR" sz="3200" dirty="0" smtClean="0">
                <a:solidFill>
                  <a:schemeClr val="tx1"/>
                </a:solidFill>
              </a:rPr>
              <a:t> </a:t>
            </a:r>
            <a:endParaRPr lang="cs-CZ" sz="3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858614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119</TotalTime>
  <Words>436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Motiv1</vt:lpstr>
      <vt:lpstr>Základní škola a Mateřská škola Bílá Třemešná, okres Trutnov</vt:lpstr>
      <vt:lpstr>Anotace</vt:lpstr>
      <vt:lpstr>Anotace k jednotlivým stranám</vt:lpstr>
      <vt:lpstr>Označ na mapě spojenecké státy s ČSR</vt:lpstr>
      <vt:lpstr>Označ státy, s nimiž neměla ČSR spojeneckou smlouvu: </vt:lpstr>
      <vt:lpstr>Odpovězte:</vt:lpstr>
      <vt:lpstr>Snímek 7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Zahraniční politika ČSR - opakování</dc:title>
  <dc:creator>Mgr. Jiří Lux</dc:creator>
  <cp:lastModifiedBy>Jiri</cp:lastModifiedBy>
  <cp:revision>12</cp:revision>
  <dcterms:created xsi:type="dcterms:W3CDTF">2013-11-26T19:50:18Z</dcterms:created>
  <dcterms:modified xsi:type="dcterms:W3CDTF">2013-12-28T19:27:07Z</dcterms:modified>
</cp:coreProperties>
</file>