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6" r:id="rId4"/>
    <p:sldId id="259" r:id="rId5"/>
    <p:sldId id="261" r:id="rId6"/>
    <p:sldId id="262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Mezi válkami 1918 - 1939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VY_32_INOVACE_18 _ROZBITÍ ČSR - OPAKOVÁNÍ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2. prosince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7CC7B58-9948-4CA7-94EB-F631D79796BF}" type="presOf" srcId="{60B5D622-D348-4384-9EFA-863CA4F7B7A3}" destId="{CAE44C5F-81A1-4D30-8D3F-2E663ECAC700}" srcOrd="0" destOrd="0" presId="urn:microsoft.com/office/officeart/2008/layout/VerticalCurvedList"/>
    <dgm:cxn modelId="{B7E0DFF5-0A29-4FBE-A0A1-058D2F766A90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D8597A09-EBA8-4FB9-9C5E-C70B76E89AAF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CDC95A38-46FD-4081-8B53-A54785CBAA6D}" type="presOf" srcId="{8D78E2D7-18A7-41DD-9962-57B3FE2BEBDD}" destId="{A1781B13-DE10-4169-ABDE-0384026A6B34}" srcOrd="0" destOrd="0" presId="urn:microsoft.com/office/officeart/2008/layout/VerticalCurvedList"/>
    <dgm:cxn modelId="{695BCD44-2F20-4BB7-BC97-DDB2F9CA3BAD}" type="presOf" srcId="{3061F91D-8548-4FCB-A021-DD835A272F0F}" destId="{88F378EC-C3F8-47CD-AEFF-49BA634320FB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7D35BB7A-9F7B-48EA-BDBD-3344C112A611}" type="presOf" srcId="{BA9EE107-A5FB-41C4-9EF1-1CC153B68B3F}" destId="{9C0CD981-713F-47B3-AE2F-2963F2684A6F}" srcOrd="0" destOrd="0" presId="urn:microsoft.com/office/officeart/2008/layout/VerticalCurvedList"/>
    <dgm:cxn modelId="{72BB56FA-D13B-4B4F-A4EC-F70FC5A2B988}" type="presOf" srcId="{F3C4A836-23AC-4E41-B6D6-51221E7E6743}" destId="{EF104B90-7E69-4918-A202-E6F91FC6E413}" srcOrd="0" destOrd="0" presId="urn:microsoft.com/office/officeart/2008/layout/VerticalCurvedList"/>
    <dgm:cxn modelId="{7A09152C-EA67-46F7-97A2-24B4B5C99785}" type="presOf" srcId="{E392F34A-E55D-43D5-AEDD-49027298B816}" destId="{7DCEBD2C-792F-484E-9C96-926E03F540ED}" srcOrd="0" destOrd="0" presId="urn:microsoft.com/office/officeart/2008/layout/VerticalCurvedList"/>
    <dgm:cxn modelId="{61B29F2C-C60A-4CF3-8CB3-3CC00F0510FD}" type="presParOf" srcId="{9C0CD981-713F-47B3-AE2F-2963F2684A6F}" destId="{96773A7D-3367-4F53-A2D2-EA5770AFFDB3}" srcOrd="0" destOrd="0" presId="urn:microsoft.com/office/officeart/2008/layout/VerticalCurvedList"/>
    <dgm:cxn modelId="{AC7368D0-49A8-4559-8A86-92E0570C4868}" type="presParOf" srcId="{96773A7D-3367-4F53-A2D2-EA5770AFFDB3}" destId="{F31B7103-6E88-4DB9-9888-CB9E0B3FEEF8}" srcOrd="0" destOrd="0" presId="urn:microsoft.com/office/officeart/2008/layout/VerticalCurvedList"/>
    <dgm:cxn modelId="{A03259F2-2574-4341-ACC7-9E64962BCA24}" type="presParOf" srcId="{F31B7103-6E88-4DB9-9888-CB9E0B3FEEF8}" destId="{F7A92DE4-3445-4B9B-AF3D-F2DA6F69C25D}" srcOrd="0" destOrd="0" presId="urn:microsoft.com/office/officeart/2008/layout/VerticalCurvedList"/>
    <dgm:cxn modelId="{43615ECF-2847-4A4B-A6F5-82B47FCEF41B}" type="presParOf" srcId="{F31B7103-6E88-4DB9-9888-CB9E0B3FEEF8}" destId="{EF104B90-7E69-4918-A202-E6F91FC6E413}" srcOrd="1" destOrd="0" presId="urn:microsoft.com/office/officeart/2008/layout/VerticalCurvedList"/>
    <dgm:cxn modelId="{636AEED1-DF3C-4FAC-91F1-56AA8D0FE74E}" type="presParOf" srcId="{F31B7103-6E88-4DB9-9888-CB9E0B3FEEF8}" destId="{F5A5022A-2B1C-4F3B-B289-BC099E9CE92F}" srcOrd="2" destOrd="0" presId="urn:microsoft.com/office/officeart/2008/layout/VerticalCurvedList"/>
    <dgm:cxn modelId="{A27459C1-DD01-4447-9D4D-F58B7C111141}" type="presParOf" srcId="{F31B7103-6E88-4DB9-9888-CB9E0B3FEEF8}" destId="{F16BA6F4-95DE-4E28-BF94-6459A70C4A6D}" srcOrd="3" destOrd="0" presId="urn:microsoft.com/office/officeart/2008/layout/VerticalCurvedList"/>
    <dgm:cxn modelId="{AEC9727A-6DD2-45EF-83AB-DFCFA5242ED2}" type="presParOf" srcId="{96773A7D-3367-4F53-A2D2-EA5770AFFDB3}" destId="{F036299F-AF4D-4DAF-ABF5-87E8CC3FEF1B}" srcOrd="1" destOrd="0" presId="urn:microsoft.com/office/officeart/2008/layout/VerticalCurvedList"/>
    <dgm:cxn modelId="{F8F51D42-8FC0-4DBC-AD0A-860FF39950E4}" type="presParOf" srcId="{96773A7D-3367-4F53-A2D2-EA5770AFFDB3}" destId="{40B95986-31F6-48A6-A8D8-D04AC3BEDA92}" srcOrd="2" destOrd="0" presId="urn:microsoft.com/office/officeart/2008/layout/VerticalCurvedList"/>
    <dgm:cxn modelId="{3D162720-0D21-4D0C-8B47-3D85D5B7DDB3}" type="presParOf" srcId="{40B95986-31F6-48A6-A8D8-D04AC3BEDA92}" destId="{112F553D-60C2-4CC4-948D-0369F51C4DB0}" srcOrd="0" destOrd="0" presId="urn:microsoft.com/office/officeart/2008/layout/VerticalCurvedList"/>
    <dgm:cxn modelId="{905F12F7-2BD0-4EE8-9F8D-7707CA152CA8}" type="presParOf" srcId="{96773A7D-3367-4F53-A2D2-EA5770AFFDB3}" destId="{A1781B13-DE10-4169-ABDE-0384026A6B34}" srcOrd="3" destOrd="0" presId="urn:microsoft.com/office/officeart/2008/layout/VerticalCurvedList"/>
    <dgm:cxn modelId="{44E87B4A-0232-461C-B010-FC2517AC0ADC}" type="presParOf" srcId="{96773A7D-3367-4F53-A2D2-EA5770AFFDB3}" destId="{65CD74A9-3E7B-49D7-95DD-EB8B72D6CA84}" srcOrd="4" destOrd="0" presId="urn:microsoft.com/office/officeart/2008/layout/VerticalCurvedList"/>
    <dgm:cxn modelId="{F6BE4D25-15EE-4FD0-9ACD-800ADA1043C6}" type="presParOf" srcId="{65CD74A9-3E7B-49D7-95DD-EB8B72D6CA84}" destId="{2741B69B-255D-4143-BECE-5BD9035A4FC6}" srcOrd="0" destOrd="0" presId="urn:microsoft.com/office/officeart/2008/layout/VerticalCurvedList"/>
    <dgm:cxn modelId="{F488C3B5-038A-4A7F-A691-D38DE7D253D5}" type="presParOf" srcId="{96773A7D-3367-4F53-A2D2-EA5770AFFDB3}" destId="{7DCEBD2C-792F-484E-9C96-926E03F540ED}" srcOrd="5" destOrd="0" presId="urn:microsoft.com/office/officeart/2008/layout/VerticalCurvedList"/>
    <dgm:cxn modelId="{3143C9F4-FE5D-4070-B599-3CECFA0050FD}" type="presParOf" srcId="{96773A7D-3367-4F53-A2D2-EA5770AFFDB3}" destId="{8E391AE5-35EA-4A7F-ACFF-6E662A0BD046}" srcOrd="6" destOrd="0" presId="urn:microsoft.com/office/officeart/2008/layout/VerticalCurvedList"/>
    <dgm:cxn modelId="{C0525FBD-90A1-4E41-962E-5F0EA7DA8487}" type="presParOf" srcId="{8E391AE5-35EA-4A7F-ACFF-6E662A0BD046}" destId="{EB133F34-59A3-4639-B813-3EF5396EC28B}" srcOrd="0" destOrd="0" presId="urn:microsoft.com/office/officeart/2008/layout/VerticalCurvedList"/>
    <dgm:cxn modelId="{8B302399-C6EC-4D42-8F7E-9DAA56FE479F}" type="presParOf" srcId="{96773A7D-3367-4F53-A2D2-EA5770AFFDB3}" destId="{88F378EC-C3F8-47CD-AEFF-49BA634320FB}" srcOrd="7" destOrd="0" presId="urn:microsoft.com/office/officeart/2008/layout/VerticalCurvedList"/>
    <dgm:cxn modelId="{4E955F08-5564-4661-A1EF-2F4D188078AC}" type="presParOf" srcId="{96773A7D-3367-4F53-A2D2-EA5770AFFDB3}" destId="{0C1D6B2A-9239-4220-B9D4-EF24FF044C0E}" srcOrd="8" destOrd="0" presId="urn:microsoft.com/office/officeart/2008/layout/VerticalCurvedList"/>
    <dgm:cxn modelId="{8F556C22-80E8-42C6-B700-DB19EED35D47}" type="presParOf" srcId="{0C1D6B2A-9239-4220-B9D4-EF24FF044C0E}" destId="{A6FEC19F-0F90-4EC7-BB21-E0ADFEFFA617}" srcOrd="0" destOrd="0" presId="urn:microsoft.com/office/officeart/2008/layout/VerticalCurvedList"/>
    <dgm:cxn modelId="{F461B02F-D1EE-43F5-8608-3C66535954BF}" type="presParOf" srcId="{96773A7D-3367-4F53-A2D2-EA5770AFFDB3}" destId="{CAE44C5F-81A1-4D30-8D3F-2E663ECAC700}" srcOrd="9" destOrd="0" presId="urn:microsoft.com/office/officeart/2008/layout/VerticalCurvedList"/>
    <dgm:cxn modelId="{CE4ADB10-A2E0-4BCB-B88C-8365E15ADF2D}" type="presParOf" srcId="{96773A7D-3367-4F53-A2D2-EA5770AFFDB3}" destId="{053E2699-E7D5-4B6C-A824-2ED732C32228}" srcOrd="10" destOrd="0" presId="urn:microsoft.com/office/officeart/2008/layout/VerticalCurvedList"/>
    <dgm:cxn modelId="{D79A8D0E-D462-4FA2-BEE1-104D77F9D6B6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2. prosince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Mezi válkami 1918 - 1939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VY_32_INOVACE_18 _ROZBITÍ ČSR - OPAKOVÁNÍ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820052-320A-40D3-A8CE-5FCC1603BF07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7E9F5B-68E6-446B-B009-B4F7D536C8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019905-9B7A-4971-8599-6DDE36FCD6A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0642FE-CE44-47C4-9BC3-15D627C728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019905-9B7A-4971-8599-6DDE36FCD6A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0642FE-CE44-47C4-9BC3-15D627C728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019905-9B7A-4971-8599-6DDE36FCD6A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0642FE-CE44-47C4-9BC3-15D627C728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E3019905-9B7A-4971-8599-6DDE36FCD6A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390642FE-CE44-47C4-9BC3-15D627C728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019905-9B7A-4971-8599-6DDE36FCD6A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0642FE-CE44-47C4-9BC3-15D627C728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019905-9B7A-4971-8599-6DDE36FCD6A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0642FE-CE44-47C4-9BC3-15D627C728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019905-9B7A-4971-8599-6DDE36FCD6A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0642FE-CE44-47C4-9BC3-15D627C728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019905-9B7A-4971-8599-6DDE36FCD6A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0642FE-CE44-47C4-9BC3-15D627C728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019905-9B7A-4971-8599-6DDE36FCD6A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0642FE-CE44-47C4-9BC3-15D627C728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019905-9B7A-4971-8599-6DDE36FCD6A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0642FE-CE44-47C4-9BC3-15D627C728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019905-9B7A-4971-8599-6DDE36FCD6A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0642FE-CE44-47C4-9BC3-15D627C728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E3019905-9B7A-4971-8599-6DDE36FCD6A8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390642FE-CE44-47C4-9BC3-15D627C728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devátý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25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4784"/>
            <a:ext cx="8424936" cy="4641379"/>
          </a:xfrm>
        </p:spPr>
        <p:txBody>
          <a:bodyPr/>
          <a:lstStyle/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první straně žáci vyberou z pojmů ten správný a postupně ho přiřadí. Zbylé pojmy zůstanou na svém místě a postupně zmizí. 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druhé a třetí straně žáci odpoví na otázky. Ty se pak pro kontrolu postupně zobrazí kliknutím.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čtvrté až šesté straně žáci vybírají ze tří možností tu správnou. Špatné odpovědi zmizí, správné se zvětší a zůstanou.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 </a:t>
            </a:r>
          </a:p>
          <a:p>
            <a:pPr marL="0" indent="0" algn="just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 z nabídky: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268760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SDP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1268760"/>
            <a:ext cx="14221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NSDAP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268760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Henlein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1268760"/>
            <a:ext cx="1758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Heydrich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068960"/>
            <a:ext cx="81369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1. Jméno hlavní politické strany Českých Němců po roce 1935: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2. Jméno jejího hlavního představitele: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3. Jméno slovenské politické strany: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4. Jméno jejího představitele: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5. Co tato strana chtěla?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6.  Kdo byl od r. 1935 prezidentem?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012160" y="1268760"/>
            <a:ext cx="10807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HSLS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92280" y="1196752"/>
            <a:ext cx="1104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ČSSD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844824"/>
            <a:ext cx="1298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Hlinka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1772816"/>
            <a:ext cx="16433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Štefánik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1772816"/>
            <a:ext cx="2095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autonomie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1700808"/>
            <a:ext cx="2576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samostatnost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812360" y="1628800"/>
            <a:ext cx="10102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TGM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5536" y="2492896"/>
            <a:ext cx="867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KSČ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59632" y="2420888"/>
            <a:ext cx="1489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Kramář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71800" y="2348880"/>
            <a:ext cx="1247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Beneš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95936" y="2348880"/>
            <a:ext cx="11785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Hitler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2348880"/>
            <a:ext cx="1733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federace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948264" y="2276872"/>
            <a:ext cx="1460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agrární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7037E-6 L 0.39775 0.33541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" y="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0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6 L 0.49896 0.39838 " pathEditMode="relative" rAng="0" ptsTypes="AA">
                                      <p:cBhvr>
                                        <p:cTn id="1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9" y="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2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2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8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6 L 0.15365 0.4824 " pathEditMode="relative" rAng="0" ptsTypes="AA">
                                      <p:cBhvr>
                                        <p:cTn id="1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" y="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3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4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44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07407E-6 L 0.62205 0.46135 " pathEditMode="relative" rAng="0" ptsTypes="AA">
                                      <p:cBhvr>
                                        <p:cTn id="1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5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5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5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60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3611 0.54607 " pathEditMode="relative" ptsTypes="AA">
                                      <p:cBhvr>
                                        <p:cTn id="16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7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7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76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8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8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9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9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94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0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0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0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05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1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1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1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16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4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2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2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2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26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8837 0.525 " pathEditMode="relative" ptsTypes="AA">
                                      <p:cBhvr>
                                        <p:cTn id="2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3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3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4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4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4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4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5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53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5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64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7" grpId="2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568952" cy="4713387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1. Tři důvody pro útok Hitlera na ČSR: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1. poloha 2. spojenec Francie 3. průmysl a nerostné suroviny 4. demokracie v ČSR 5. využití Sudetských Němců = zevnitř ČSR narušují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2. Charakterizuj Karlovarské požadavky: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stupňované a záměrně nesplnitelné na pokyn Hitlera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Tři body Karlovarských požadavků: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požadavek samosprávy Němců v ČSR, zrušení smlouvy ČSR a SSSR, orientace na Německo </a:t>
            </a:r>
          </a:p>
          <a:p>
            <a:pPr marL="0" indent="0"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4. Kdo vyhrál obecní volby v roce 1938 v německém pohraničí?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5. Co následovalo?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6. Jak reagovali Češi?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Odpovězte: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76672"/>
            <a:ext cx="8280920" cy="6048672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4. Kdo vyhrál obecní volby v roce 1938 v německém pohraničí?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SDP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5. Co následovalo?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teror v pohraničí proti antifašistům, Čechům, Židům, fanatická část Sudetských Němců vyzbrojena Hitlerem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6. Jak reagovali Češi?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Odhodlání bránit republiku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712968" cy="5328592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1. Co nemělo vliv na západní velmoci?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332657"/>
            <a:ext cx="8229600" cy="100811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844824"/>
            <a:ext cx="44390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německá propaganda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1844824"/>
            <a:ext cx="30043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appeasement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2420888"/>
            <a:ext cx="37385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C, proslulost Beneše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2924944"/>
            <a:ext cx="6496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2. Západní velmoci byly spíše pro: 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3429000"/>
            <a:ext cx="1576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válku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07704" y="3501008"/>
            <a:ext cx="2922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podporu ČSR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16016" y="3429000"/>
            <a:ext cx="40671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C, mír za každou cenu;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221088"/>
            <a:ext cx="54809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 Mise lorda </a:t>
            </a:r>
            <a:r>
              <a:rPr lang="cs-CZ" sz="3200" b="1" dirty="0" err="1" smtClean="0"/>
              <a:t>Runcimana</a:t>
            </a:r>
            <a:r>
              <a:rPr lang="cs-CZ" sz="3200" b="1" dirty="0" smtClean="0"/>
              <a:t> byla: 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4797152"/>
            <a:ext cx="22381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neutrální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4725144"/>
            <a:ext cx="29915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spíše pro ČSR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4653136"/>
            <a:ext cx="29931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C, spíše pro SDP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5445224"/>
            <a:ext cx="40511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4. Závěr této mise byl: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6021288"/>
            <a:ext cx="50417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nutnost odevzdání území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40605" y="5301208"/>
            <a:ext cx="4203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podpora ČSR a války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5949280"/>
            <a:ext cx="34515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C, nutnost jednání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000"/>
                            </p:stCondLst>
                            <p:childTnLst>
                              <p:par>
                                <p:cTn id="7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000"/>
                            </p:stCondLst>
                            <p:childTnLst>
                              <p:par>
                                <p:cTn id="8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7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2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7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  <p:bldP spid="5" grpId="0"/>
      <p:bldP spid="5" grpId="1"/>
      <p:bldP spid="6" grpId="0"/>
      <p:bldP spid="6" grpId="1"/>
      <p:bldP spid="7" grpId="0"/>
      <p:bldP spid="8" grpId="0" build="allAtOnce"/>
      <p:bldP spid="9" grpId="0"/>
      <p:bldP spid="9" grpId="1"/>
      <p:bldP spid="10" grpId="0"/>
      <p:bldP spid="10" grpId="1"/>
      <p:bldP spid="12" grpId="0" build="allAtOnce"/>
      <p:bldP spid="13" grpId="0"/>
      <p:bldP spid="13" grpId="1"/>
      <p:bldP spid="14" grpId="0"/>
      <p:bldP spid="14" grpId="1"/>
      <p:bldP spid="16" grpId="0"/>
      <p:bldP spid="16" grpId="1"/>
      <p:bldP spid="17" grpId="0"/>
      <p:bldP spid="17" grpId="1"/>
      <p:bldP spid="18" grpId="0"/>
      <p:bldP spid="18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3407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196752"/>
            <a:ext cx="87849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5. Kdo by nesl dle </a:t>
            </a:r>
            <a:r>
              <a:rPr lang="cs-CZ" sz="3200" b="1" dirty="0" err="1" smtClean="0"/>
              <a:t>Runcimana</a:t>
            </a:r>
            <a:r>
              <a:rPr lang="cs-CZ" sz="3200" b="1" dirty="0" smtClean="0"/>
              <a:t> případnou </a:t>
            </a:r>
          </a:p>
          <a:p>
            <a:r>
              <a:rPr lang="cs-CZ" sz="3200" b="1" dirty="0" smtClean="0"/>
              <a:t>odpovědnost za válku?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276872"/>
            <a:ext cx="22926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Německo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2276872"/>
            <a:ext cx="13099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ČSR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2276872"/>
            <a:ext cx="39052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C, Společnost národů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2852936"/>
            <a:ext cx="71945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6. Která další země nežádala území ČSR?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3356992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Maďarsko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3284984"/>
            <a:ext cx="2489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Rumunsko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3356992"/>
            <a:ext cx="1778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C, Polsko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4005064"/>
            <a:ext cx="4270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7. Jak zareagovala ČSR?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4581128"/>
            <a:ext cx="24112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mobilizací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4509120"/>
            <a:ext cx="14670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nijak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39952" y="4437112"/>
            <a:ext cx="3336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C, snaha o jednání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5157192"/>
            <a:ext cx="41601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8. Kdy tak ČSR učinila? 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59492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1520" y="5877272"/>
            <a:ext cx="23182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15. 3. 1938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55776" y="5877272"/>
            <a:ext cx="23871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23. 9. 1938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76056" y="6021288"/>
            <a:ext cx="23903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C, 29. 9. 1938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000"/>
                            </p:stCondLst>
                            <p:childTnLst>
                              <p:par>
                                <p:cTn id="7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000"/>
                            </p:stCondLst>
                            <p:childTnLst>
                              <p:par>
                                <p:cTn id="8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7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2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7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2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6" grpId="1"/>
      <p:bldP spid="6" grpId="2"/>
      <p:bldP spid="7" grpId="0"/>
      <p:bldP spid="7" grpId="1"/>
      <p:bldP spid="8" grpId="0"/>
      <p:bldP spid="8" grpId="1"/>
      <p:bldP spid="9" grpId="0"/>
      <p:bldP spid="10" grpId="0"/>
      <p:bldP spid="10" grpId="1"/>
      <p:bldP spid="11" grpId="0"/>
      <p:bldP spid="11" grpId="1"/>
      <p:bldP spid="12" grpId="0"/>
      <p:bldP spid="12" grpId="1"/>
      <p:bldP spid="13" grpId="0"/>
      <p:bldP spid="14" grpId="0"/>
      <p:bldP spid="14" grpId="1"/>
      <p:bldP spid="15" grpId="0"/>
      <p:bldP spid="15" grpId="1"/>
      <p:bldP spid="16" grpId="0" build="allAtOnce"/>
      <p:bldP spid="19" grpId="0" build="allAtOnce"/>
      <p:bldP spid="20" grpId="0"/>
      <p:bldP spid="20" grpId="1"/>
      <p:bldP spid="21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Vyberte: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340768"/>
            <a:ext cx="8098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9. Kdo se neúčastnil Mnichovské konference?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916832"/>
            <a:ext cx="21098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E. Beneš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1916832"/>
            <a:ext cx="33185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N. </a:t>
            </a:r>
            <a:r>
              <a:rPr lang="cs-CZ" sz="3200" b="1" dirty="0" err="1" smtClean="0">
                <a:solidFill>
                  <a:srgbClr val="7030A0"/>
                </a:solidFill>
              </a:rPr>
              <a:t>Chamberlain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1844824"/>
            <a:ext cx="22894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C, </a:t>
            </a:r>
            <a:r>
              <a:rPr lang="cs-CZ" sz="3200" b="1" dirty="0" err="1" smtClean="0">
                <a:solidFill>
                  <a:srgbClr val="002060"/>
                </a:solidFill>
              </a:rPr>
              <a:t>Mussolini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2492896"/>
            <a:ext cx="75809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10. Kdy se konala Mnichovská konference?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068960"/>
            <a:ext cx="24897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23. 9. 1938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27784" y="3068960"/>
            <a:ext cx="24064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29. 9. 1939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3068960"/>
            <a:ext cx="22829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C, 15. 3. 1939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3717032"/>
            <a:ext cx="81371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11. Co nebylo výsledkem Mnichovské dohody?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2" y="4221088"/>
            <a:ext cx="5141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odevzdání pohraničí ČSR 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4048" y="4221088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mír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4221088"/>
            <a:ext cx="15247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C, válka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1520" y="4725144"/>
            <a:ext cx="75103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12. Co řekl </a:t>
            </a:r>
            <a:r>
              <a:rPr lang="cs-CZ" sz="3200" b="1" dirty="0" err="1" smtClean="0"/>
              <a:t>Chamberlain</a:t>
            </a:r>
            <a:r>
              <a:rPr lang="cs-CZ" sz="3200" b="1" dirty="0" smtClean="0"/>
              <a:t> po návratu domů?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1520" y="5301208"/>
            <a:ext cx="43412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Bylo to o vás bez vás!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512" y="5780782"/>
            <a:ext cx="38491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B, Zachránil jsem mír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 pro Vaši dobu!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72001" y="5373216"/>
            <a:ext cx="42484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C, Nabízím krev, slzy, dřinu a pot 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000"/>
                            </p:stCondLst>
                            <p:childTnLst>
                              <p:par>
                                <p:cTn id="7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000"/>
                            </p:stCondLst>
                            <p:childTnLst>
                              <p:par>
                                <p:cTn id="8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7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7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7" dur="2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8" presetID="6" presetClass="emph" presetSubtype="0" autoRev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9" dur="2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5" grpId="1"/>
      <p:bldP spid="6" grpId="0" build="allAtOnce"/>
      <p:bldP spid="7" grpId="0"/>
      <p:bldP spid="7" grpId="1"/>
      <p:bldP spid="8" grpId="0"/>
      <p:bldP spid="9" grpId="0"/>
      <p:bldP spid="9" grpId="1"/>
      <p:bldP spid="10" grpId="0"/>
      <p:bldP spid="10" grpId="1"/>
      <p:bldP spid="11" grpId="0"/>
      <p:bldP spid="11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7" grpId="0" build="allAtOnce"/>
      <p:bldP spid="18" grpId="0" uiExpand="1" build="allAtOnce"/>
      <p:bldP spid="19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4726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200" b="1" u="sng" dirty="0" smtClean="0">
                <a:solidFill>
                  <a:schemeClr val="tx1"/>
                </a:solidFill>
              </a:rPr>
              <a:t>A, Použitá literatura: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  <a:cs typeface="Times New Roman" pitchFamily="18" charset="0"/>
              </a:rPr>
              <a:t>1. VÁLKOVÁ, Veronika. </a:t>
            </a:r>
            <a:r>
              <a:rPr lang="cs-CZ" sz="3200" i="1" dirty="0" smtClean="0">
                <a:solidFill>
                  <a:schemeClr val="tx1"/>
                </a:solidFill>
                <a:cs typeface="Times New Roman" pitchFamily="18" charset="0"/>
              </a:rPr>
              <a:t>Dějepis 9 pro základní školy</a:t>
            </a:r>
            <a:r>
              <a:rPr lang="cs-CZ" sz="3200" dirty="0" smtClean="0">
                <a:solidFill>
                  <a:schemeClr val="tx1"/>
                </a:solidFill>
                <a:cs typeface="Times New Roman" pitchFamily="18" charset="0"/>
              </a:rPr>
              <a:t>. Praha: SPN - pedagogické nakladatelství, akciová společnost, 2009, ISBN 978-80-7235-428-3. </a:t>
            </a:r>
            <a:endParaRPr lang="cs-CZ" sz="3200" b="1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9"/>
            <a:ext cx="8229600" cy="85861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223</TotalTime>
  <Words>638</Words>
  <Application>Microsoft Office PowerPoint</Application>
  <PresentationFormat>Předvádění na obrazovce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Motiv1</vt:lpstr>
      <vt:lpstr>Základní škola a Mateřská škola Bílá Třemešná, okres Trutnov</vt:lpstr>
      <vt:lpstr>Anotace</vt:lpstr>
      <vt:lpstr>Anotace k jednotlivým stranám</vt:lpstr>
      <vt:lpstr>Vyberte z nabídky:</vt:lpstr>
      <vt:lpstr>Odpovězte:</vt:lpstr>
      <vt:lpstr>Snímek 6</vt:lpstr>
      <vt:lpstr>Vyberte:</vt:lpstr>
      <vt:lpstr>Vyberte:</vt:lpstr>
      <vt:lpstr>Vyberte: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Rozbití ČSR - opakování</dc:title>
  <dc:creator>Mgr. Jiří Lux</dc:creator>
  <cp:lastModifiedBy>Jiri</cp:lastModifiedBy>
  <cp:revision>21</cp:revision>
  <dcterms:created xsi:type="dcterms:W3CDTF">2013-12-01T17:03:46Z</dcterms:created>
  <dcterms:modified xsi:type="dcterms:W3CDTF">2013-12-28T19:40:35Z</dcterms:modified>
</cp:coreProperties>
</file>