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6" r:id="rId4"/>
    <p:sldId id="260" r:id="rId5"/>
    <p:sldId id="261" r:id="rId6"/>
    <p:sldId id="262" r:id="rId7"/>
    <p:sldId id="263" r:id="rId8"/>
    <p:sldId id="264" r:id="rId9"/>
    <p:sldId id="265" r:id="rId10"/>
    <p:sldId id="26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2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sady: Mezi válkami 1918 - 1939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</a:t>
          </a:r>
          <a:r>
            <a:rPr lang="cs-CZ" sz="2000" b="0" dirty="0" smtClean="0"/>
            <a:t>VY_32_INOVACE_19 _VZNIK DRUHÉ REPUBLIKY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 Mgr. Jiří Lux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9. prosince 2013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 dirty="0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 custScaleY="19993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1A8249F8-CA09-4992-A147-3E53E11DBB29}" type="presOf" srcId="{F3C4A836-23AC-4E41-B6D6-51221E7E6743}" destId="{EF104B90-7E69-4918-A202-E6F91FC6E413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6C0C7851-A527-442F-8C67-696912571846}" type="presOf" srcId="{E392F34A-E55D-43D5-AEDD-49027298B816}" destId="{7DCEBD2C-792F-484E-9C96-926E03F540ED}" srcOrd="0" destOrd="0" presId="urn:microsoft.com/office/officeart/2008/layout/VerticalCurvedList"/>
    <dgm:cxn modelId="{8CDCF8CB-3B21-45B5-96EC-7C30512CC354}" type="presOf" srcId="{8D78E2D7-18A7-41DD-9962-57B3FE2BEBDD}" destId="{A1781B13-DE10-4169-ABDE-0384026A6B34}" srcOrd="0" destOrd="0" presId="urn:microsoft.com/office/officeart/2008/layout/VerticalCurvedList"/>
    <dgm:cxn modelId="{8366D7B2-F770-4424-A0C0-284F5A5CB587}" type="presOf" srcId="{BA9EE107-A5FB-41C4-9EF1-1CC153B68B3F}" destId="{9C0CD981-713F-47B3-AE2F-2963F2684A6F}" srcOrd="0" destOrd="0" presId="urn:microsoft.com/office/officeart/2008/layout/VerticalCurvedList"/>
    <dgm:cxn modelId="{5AD5240D-4565-4D9F-9E13-F72B3E368988}" type="presOf" srcId="{60B5D622-D348-4384-9EFA-863CA4F7B7A3}" destId="{CAE44C5F-81A1-4D30-8D3F-2E663ECAC700}" srcOrd="0" destOrd="0" presId="urn:microsoft.com/office/officeart/2008/layout/VerticalCurvedList"/>
    <dgm:cxn modelId="{815BB6A7-89ED-480F-A210-68A336A25156}" type="presOf" srcId="{A6F0E638-0CDE-4E1F-BB57-10C18463C623}" destId="{7DCEBD2C-792F-484E-9C96-926E03F540ED}" srcOrd="0" destOrd="1" presId="urn:microsoft.com/office/officeart/2008/layout/VerticalCurvedList"/>
    <dgm:cxn modelId="{C3FFE2E8-5632-4198-8041-09378EABB40B}" type="presOf" srcId="{3061F91D-8548-4FCB-A021-DD835A272F0F}" destId="{88F378EC-C3F8-47CD-AEFF-49BA634320FB}" srcOrd="0" destOrd="0" presId="urn:microsoft.com/office/officeart/2008/layout/VerticalCurvedList"/>
    <dgm:cxn modelId="{58DAF0B3-A0EE-4128-A9AA-B573949E5374}" type="presOf" srcId="{A83A7CFB-B411-4357-9641-4A8443F73655}" destId="{F036299F-AF4D-4DAF-ABF5-87E8CC3FEF1B}" srcOrd="0" destOrd="0" presId="urn:microsoft.com/office/officeart/2008/layout/VerticalCurvedList"/>
    <dgm:cxn modelId="{6129559E-026A-4420-9587-63C79C0F452D}" type="presParOf" srcId="{9C0CD981-713F-47B3-AE2F-2963F2684A6F}" destId="{96773A7D-3367-4F53-A2D2-EA5770AFFDB3}" srcOrd="0" destOrd="0" presId="urn:microsoft.com/office/officeart/2008/layout/VerticalCurvedList"/>
    <dgm:cxn modelId="{CDD223E2-1978-467E-94D4-AE759687635B}" type="presParOf" srcId="{96773A7D-3367-4F53-A2D2-EA5770AFFDB3}" destId="{F31B7103-6E88-4DB9-9888-CB9E0B3FEEF8}" srcOrd="0" destOrd="0" presId="urn:microsoft.com/office/officeart/2008/layout/VerticalCurvedList"/>
    <dgm:cxn modelId="{7554D1CD-F248-47E1-BBD8-64A47C663747}" type="presParOf" srcId="{F31B7103-6E88-4DB9-9888-CB9E0B3FEEF8}" destId="{F7A92DE4-3445-4B9B-AF3D-F2DA6F69C25D}" srcOrd="0" destOrd="0" presId="urn:microsoft.com/office/officeart/2008/layout/VerticalCurvedList"/>
    <dgm:cxn modelId="{12E3DD01-45E8-4526-BE05-43C4D4AB2210}" type="presParOf" srcId="{F31B7103-6E88-4DB9-9888-CB9E0B3FEEF8}" destId="{EF104B90-7E69-4918-A202-E6F91FC6E413}" srcOrd="1" destOrd="0" presId="urn:microsoft.com/office/officeart/2008/layout/VerticalCurvedList"/>
    <dgm:cxn modelId="{2646487A-47F4-4B95-90EE-8CE4B6EDAB80}" type="presParOf" srcId="{F31B7103-6E88-4DB9-9888-CB9E0B3FEEF8}" destId="{F5A5022A-2B1C-4F3B-B289-BC099E9CE92F}" srcOrd="2" destOrd="0" presId="urn:microsoft.com/office/officeart/2008/layout/VerticalCurvedList"/>
    <dgm:cxn modelId="{ED426592-D3F8-4084-B085-68114C48D2FE}" type="presParOf" srcId="{F31B7103-6E88-4DB9-9888-CB9E0B3FEEF8}" destId="{F16BA6F4-95DE-4E28-BF94-6459A70C4A6D}" srcOrd="3" destOrd="0" presId="urn:microsoft.com/office/officeart/2008/layout/VerticalCurvedList"/>
    <dgm:cxn modelId="{3B186470-5113-49B2-9F81-39EB26C8B430}" type="presParOf" srcId="{96773A7D-3367-4F53-A2D2-EA5770AFFDB3}" destId="{F036299F-AF4D-4DAF-ABF5-87E8CC3FEF1B}" srcOrd="1" destOrd="0" presId="urn:microsoft.com/office/officeart/2008/layout/VerticalCurvedList"/>
    <dgm:cxn modelId="{FB6E4F7A-C759-4BCF-BA3C-58EBB5ABE1EC}" type="presParOf" srcId="{96773A7D-3367-4F53-A2D2-EA5770AFFDB3}" destId="{40B95986-31F6-48A6-A8D8-D04AC3BEDA92}" srcOrd="2" destOrd="0" presId="urn:microsoft.com/office/officeart/2008/layout/VerticalCurvedList"/>
    <dgm:cxn modelId="{123DE477-B844-4A84-81C0-18A746804B17}" type="presParOf" srcId="{40B95986-31F6-48A6-A8D8-D04AC3BEDA92}" destId="{112F553D-60C2-4CC4-948D-0369F51C4DB0}" srcOrd="0" destOrd="0" presId="urn:microsoft.com/office/officeart/2008/layout/VerticalCurvedList"/>
    <dgm:cxn modelId="{A50F1949-FE5F-4088-BB79-EEDEC31DDE92}" type="presParOf" srcId="{96773A7D-3367-4F53-A2D2-EA5770AFFDB3}" destId="{A1781B13-DE10-4169-ABDE-0384026A6B34}" srcOrd="3" destOrd="0" presId="urn:microsoft.com/office/officeart/2008/layout/VerticalCurvedList"/>
    <dgm:cxn modelId="{9BFD9CA4-F009-416F-8F16-5FB9EC84D7A6}" type="presParOf" srcId="{96773A7D-3367-4F53-A2D2-EA5770AFFDB3}" destId="{65CD74A9-3E7B-49D7-95DD-EB8B72D6CA84}" srcOrd="4" destOrd="0" presId="urn:microsoft.com/office/officeart/2008/layout/VerticalCurvedList"/>
    <dgm:cxn modelId="{77E2AAC2-DE60-40E2-9658-8A3776949DA7}" type="presParOf" srcId="{65CD74A9-3E7B-49D7-95DD-EB8B72D6CA84}" destId="{2741B69B-255D-4143-BECE-5BD9035A4FC6}" srcOrd="0" destOrd="0" presId="urn:microsoft.com/office/officeart/2008/layout/VerticalCurvedList"/>
    <dgm:cxn modelId="{69D173E2-CD20-48E7-8CBF-5A52AC7BD847}" type="presParOf" srcId="{96773A7D-3367-4F53-A2D2-EA5770AFFDB3}" destId="{7DCEBD2C-792F-484E-9C96-926E03F540ED}" srcOrd="5" destOrd="0" presId="urn:microsoft.com/office/officeart/2008/layout/VerticalCurvedList"/>
    <dgm:cxn modelId="{3724C2AE-E162-4B2A-A378-A4EE06C0EDB6}" type="presParOf" srcId="{96773A7D-3367-4F53-A2D2-EA5770AFFDB3}" destId="{8E391AE5-35EA-4A7F-ACFF-6E662A0BD046}" srcOrd="6" destOrd="0" presId="urn:microsoft.com/office/officeart/2008/layout/VerticalCurvedList"/>
    <dgm:cxn modelId="{CB592A53-8273-4A07-AF3B-9921BF565743}" type="presParOf" srcId="{8E391AE5-35EA-4A7F-ACFF-6E662A0BD046}" destId="{EB133F34-59A3-4639-B813-3EF5396EC28B}" srcOrd="0" destOrd="0" presId="urn:microsoft.com/office/officeart/2008/layout/VerticalCurvedList"/>
    <dgm:cxn modelId="{C8B475D2-95E8-425A-B735-81A86F895345}" type="presParOf" srcId="{96773A7D-3367-4F53-A2D2-EA5770AFFDB3}" destId="{88F378EC-C3F8-47CD-AEFF-49BA634320FB}" srcOrd="7" destOrd="0" presId="urn:microsoft.com/office/officeart/2008/layout/VerticalCurvedList"/>
    <dgm:cxn modelId="{78349291-8433-4077-9D50-F373C588F997}" type="presParOf" srcId="{96773A7D-3367-4F53-A2D2-EA5770AFFDB3}" destId="{0C1D6B2A-9239-4220-B9D4-EF24FF044C0E}" srcOrd="8" destOrd="0" presId="urn:microsoft.com/office/officeart/2008/layout/VerticalCurvedList"/>
    <dgm:cxn modelId="{01D5F13F-E665-45B6-9A5F-49B92E0C7130}" type="presParOf" srcId="{0C1D6B2A-9239-4220-B9D4-EF24FF044C0E}" destId="{A6FEC19F-0F90-4EC7-BB21-E0ADFEFFA617}" srcOrd="0" destOrd="0" presId="urn:microsoft.com/office/officeart/2008/layout/VerticalCurvedList"/>
    <dgm:cxn modelId="{5AF4F4CC-8D78-47FF-80D5-11EC37FF866E}" type="presParOf" srcId="{96773A7D-3367-4F53-A2D2-EA5770AFFDB3}" destId="{CAE44C5F-81A1-4D30-8D3F-2E663ECAC700}" srcOrd="9" destOrd="0" presId="urn:microsoft.com/office/officeart/2008/layout/VerticalCurvedList"/>
    <dgm:cxn modelId="{4A6A419A-DB46-4E94-8D71-1ECCF2C01884}" type="presParOf" srcId="{96773A7D-3367-4F53-A2D2-EA5770AFFDB3}" destId="{053E2699-E7D5-4B6C-A824-2ED732C32228}" srcOrd="10" destOrd="0" presId="urn:microsoft.com/office/officeart/2008/layout/VerticalCurvedList"/>
    <dgm:cxn modelId="{33E5E289-5E4B-45E2-96E7-72190725F202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46359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67632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Mgr. Jiří Lux</a:t>
          </a:r>
        </a:p>
      </dsp:txBody>
      <dsp:txXfrm>
        <a:off x="301774" y="167632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1811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61698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9. prosince 2013</a:t>
          </a:r>
          <a:endParaRPr lang="cs-CZ" sz="2000" b="1" kern="1200" dirty="0"/>
        </a:p>
      </dsp:txBody>
      <dsp:txXfrm>
        <a:off x="585659" y="761698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1217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55764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 dirty="0"/>
        </a:p>
      </dsp:txBody>
      <dsp:txXfrm>
        <a:off x="672788" y="1355764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0624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949830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Mezi válkami 1918 - 1939</a:t>
          </a:r>
          <a:endParaRPr lang="cs-CZ" sz="2000" b="1" kern="1200" dirty="0"/>
        </a:p>
      </dsp:txBody>
      <dsp:txXfrm>
        <a:off x="585659" y="1949830"/>
        <a:ext cx="5565987" cy="396170"/>
      </dsp:txXfrm>
    </dsp:sp>
    <dsp:sp modelId="{A6FEC19F-0F90-4EC7-BB21-E0ADFEFFA617}">
      <dsp:nvSpPr>
        <dsp:cNvPr id="0" name=""/>
        <dsp:cNvSpPr/>
      </dsp:nvSpPr>
      <dsp:spPr>
        <a:xfrm>
          <a:off x="338052" y="190030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301774" y="2345938"/>
          <a:ext cx="5849872" cy="7920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VY_32_INOVACE_19 _VZNIK DRUHÉ REPUBLIKY</a:t>
          </a:r>
          <a:endParaRPr lang="cs-CZ" sz="2000" kern="1200" dirty="0" smtClean="0"/>
        </a:p>
      </dsp:txBody>
      <dsp:txXfrm>
        <a:off x="301774" y="2345938"/>
        <a:ext cx="5849872" cy="792087"/>
      </dsp:txXfrm>
    </dsp:sp>
    <dsp:sp modelId="{D00E28E9-7A94-4DBE-BF47-6DC8F169B300}">
      <dsp:nvSpPr>
        <dsp:cNvPr id="0" name=""/>
        <dsp:cNvSpPr/>
      </dsp:nvSpPr>
      <dsp:spPr>
        <a:xfrm>
          <a:off x="54168" y="249437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5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9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113C340-32FE-4802-B50A-101D0BBBF113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9A1A7F-3EC8-4319-8F4F-0FE9DE11A7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113C340-32FE-4802-B50A-101D0BBBF113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9A1A7F-3EC8-4319-8F4F-0FE9DE11A7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228600" y="228600"/>
            <a:ext cx="8696325" cy="473710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14"/>
          <p:cNvSpPr>
            <a:spLocks/>
          </p:cNvSpPr>
          <p:nvPr/>
        </p:nvSpPr>
        <p:spPr bwMode="hidden">
          <a:xfrm>
            <a:off x="6046788" y="4203700"/>
            <a:ext cx="2876550" cy="714375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Freeform 18"/>
          <p:cNvSpPr>
            <a:spLocks/>
          </p:cNvSpPr>
          <p:nvPr/>
        </p:nvSpPr>
        <p:spPr bwMode="hidden">
          <a:xfrm>
            <a:off x="2619375" y="4075113"/>
            <a:ext cx="5545138" cy="850900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Freeform 22"/>
          <p:cNvSpPr>
            <a:spLocks/>
          </p:cNvSpPr>
          <p:nvPr/>
        </p:nvSpPr>
        <p:spPr bwMode="hidden">
          <a:xfrm>
            <a:off x="2828925" y="4087813"/>
            <a:ext cx="5467350" cy="774700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26"/>
          <p:cNvSpPr>
            <a:spLocks/>
          </p:cNvSpPr>
          <p:nvPr/>
        </p:nvSpPr>
        <p:spPr bwMode="hidden">
          <a:xfrm>
            <a:off x="5610225" y="4073525"/>
            <a:ext cx="3306763" cy="652463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 useBgFill="1">
        <p:nvSpPr>
          <p:cNvPr id="9" name="Freeform 10"/>
          <p:cNvSpPr>
            <a:spLocks/>
          </p:cNvSpPr>
          <p:nvPr/>
        </p:nvSpPr>
        <p:spPr bwMode="hidden">
          <a:xfrm>
            <a:off x="211138" y="4059238"/>
            <a:ext cx="8723312" cy="1328737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113C340-32FE-4802-B50A-101D0BBBF113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9A1A7F-3EC8-4319-8F4F-0FE9DE11A7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fld id="{6113C340-32FE-4802-B50A-101D0BBBF113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9E9A1A7F-3EC8-4319-8F4F-0FE9DE11A7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113C340-32FE-4802-B50A-101D0BBBF113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9A1A7F-3EC8-4319-8F4F-0FE9DE11A7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113C340-32FE-4802-B50A-101D0BBBF113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9A1A7F-3EC8-4319-8F4F-0FE9DE11A7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1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3" name="Group 5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0325"/>
            <a:chOff x="-3905251" y="4294188"/>
            <a:chExt cx="13027839" cy="1892300"/>
          </a:xfrm>
        </p:grpSpPr>
        <p:sp>
          <p:nvSpPr>
            <p:cNvPr id="4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6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8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113C340-32FE-4802-B50A-101D0BBBF113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9A1A7F-3EC8-4319-8F4F-0FE9DE11A7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1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113C340-32FE-4802-B50A-101D0BBBF113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9A1A7F-3EC8-4319-8F4F-0FE9DE11A7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8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113C340-32FE-4802-B50A-101D0BBBF113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9A1A7F-3EC8-4319-8F4F-0FE9DE11A7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u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113C340-32FE-4802-B50A-101D0BBBF113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9A1A7F-3EC8-4319-8F4F-0FE9DE11A7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20"/>
          <p:cNvSpPr/>
          <p:nvPr/>
        </p:nvSpPr>
        <p:spPr bwMode="hidden"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14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113C340-32FE-4802-B50A-101D0BBBF113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9A1A7F-3EC8-4319-8F4F-0FE9DE11A7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7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fld id="{6113C340-32FE-4802-B50A-101D0BBBF113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fld id="{9E9A1A7F-3EC8-4319-8F4F-0FE9DE11A7A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71538" y="2674938"/>
            <a:ext cx="7408862" cy="345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30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462088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google.cz/url?sa=i&amp;rct=j&amp;q=&amp;esrc=s&amp;frm=1&amp;source=images&amp;cd=&amp;cad=rja&amp;docid=IIIcdq4bPOuvBM&amp;tbnid=miWBKE67PY9pOM:&amp;ved=0CAUQjRw&amp;url=http://dinosauri-bakov.blog.cz/galerie/panovnici-ceskych-zemi/obrazek/40757456&amp;ei=zqWkUv-UFMKU0AXeuoHQCA&amp;bvm=bv.57752919,d.d2k&amp;psig=AFQjCNELFfYyWFjr9BZwNmKOlnS5LeliUA&amp;ust=1386608398645670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xmlns="" val="2973920029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:p14="http://schemas.microsoft.com/office/powerpoint/2010/main" xmlns="" val="736223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39552" y="1556792"/>
            <a:ext cx="8352928" cy="4569371"/>
          </a:xfrm>
        </p:spPr>
        <p:txBody>
          <a:bodyPr/>
          <a:lstStyle/>
          <a:p>
            <a:pPr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předmět: dějepis</a:t>
            </a:r>
          </a:p>
          <a:p>
            <a:pPr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věková skupina: devátý ročník</a:t>
            </a:r>
          </a:p>
          <a:p>
            <a:pPr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časový fond: 20 min </a:t>
            </a:r>
          </a:p>
          <a:p>
            <a:pPr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fáze hodiny: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výklad a zápis nové látky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počet pracovních stran: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Materiál je určen k interaktivní výuce. Žáci inovativním způsobem vyhledávají a zpracovávají informace pomocí internetu, interaktivní tabule a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powerpointové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prezentace.   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Anotace</a:t>
            </a:r>
            <a:endParaRPr lang="cs-CZ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8" y="1340768"/>
            <a:ext cx="8568951" cy="4785395"/>
          </a:xfrm>
        </p:spPr>
        <p:txBody>
          <a:bodyPr/>
          <a:lstStyle/>
          <a:p>
            <a:pPr marL="0" indent="0" algn="just">
              <a:buNone/>
            </a:pP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 prvních dvou stranách žáci napíší do sešitu či na interaktivní tabuli nebo na PC požadované informace z učebnice. Vše zkontrolují stisknutím tlačítka. Po stisknutí se informace doplní. </a:t>
            </a:r>
          </a:p>
          <a:p>
            <a:pPr marL="0" indent="0" algn="just">
              <a:buNone/>
            </a:pP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Třetí a čtvrtá strana představuje zápis, který je složen z odpovědí na předchozích stranách. Žáci ho doplňují a postupně kontrolují stisknutím tlačítka. Čísla v závorkách uvádějí pořadí otázky v prvních dvou stranách práce.  </a:t>
            </a:r>
          </a:p>
          <a:p>
            <a:pPr marL="0" indent="0" algn="just">
              <a:buNone/>
            </a:pP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Práce je doplněna portréty </a:t>
            </a: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prezidenta Emila </a:t>
            </a:r>
            <a:r>
              <a:rPr lang="cs-CZ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Háchy</a:t>
            </a: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mapou </a:t>
            </a:r>
            <a:r>
              <a:rPr lang="cs-CZ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druhorepublikového</a:t>
            </a: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Česko</a:t>
            </a: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-Slovenska</a:t>
            </a: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 </a:t>
            </a:r>
          </a:p>
          <a:p>
            <a:pPr marL="0" indent="0" algn="just">
              <a:buNone/>
            </a:pPr>
            <a:endParaRPr lang="cs-CZ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Anotace k jednotlivým stranám</a:t>
            </a:r>
            <a:endParaRPr lang="cs-CZ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340768"/>
            <a:ext cx="8640960" cy="4785395"/>
          </a:xfrm>
        </p:spPr>
        <p:txBody>
          <a:bodyPr/>
          <a:lstStyle/>
          <a:p>
            <a:pPr marL="0" indent="0" algn="just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1. Ve kterém období trvala druhá československá republika? </a:t>
            </a:r>
          </a:p>
          <a:p>
            <a:pPr marL="0" indent="0" algn="just">
              <a:buNone/>
            </a:pPr>
            <a:endParaRPr lang="cs-CZ" sz="3200" dirty="0" smtClean="0">
              <a:solidFill>
                <a:schemeClr val="tx1"/>
              </a:solidFill>
            </a:endParaRPr>
          </a:p>
          <a:p>
            <a:pPr marL="0" indent="0" algn="just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2. Které obyvatelstvo ze zabraného pohraničí uteklo? </a:t>
            </a:r>
          </a:p>
          <a:p>
            <a:pPr marL="0" indent="0" algn="just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3. Které dva státy si také připojily část ČSR?  </a:t>
            </a:r>
          </a:p>
          <a:p>
            <a:pPr marL="0" indent="0" algn="just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    </a:t>
            </a:r>
          </a:p>
          <a:p>
            <a:pPr marL="0" indent="0" algn="just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4. Které území tyto státy obsadily? </a:t>
            </a:r>
          </a:p>
          <a:p>
            <a:pPr marL="0" indent="0" algn="just">
              <a:buNone/>
            </a:pPr>
            <a:endParaRPr lang="cs-CZ" sz="3200" dirty="0" smtClean="0">
              <a:solidFill>
                <a:schemeClr val="tx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252537"/>
          </a:xfrm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Odpovězte – uč. s. 46 - 49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1916832"/>
            <a:ext cx="86409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                     Mnichovská dohoda: 30. září 1938 až </a:t>
            </a:r>
          </a:p>
          <a:p>
            <a:r>
              <a:rPr lang="cs-CZ" sz="3200" b="1" dirty="0" smtClean="0">
                <a:solidFill>
                  <a:srgbClr val="FF0000"/>
                </a:solidFill>
              </a:rPr>
              <a:t>okupace zbytku Čech a Moravy 15. března </a:t>
            </a:r>
            <a:r>
              <a:rPr lang="cs-CZ" sz="3200" b="1" dirty="0">
                <a:solidFill>
                  <a:srgbClr val="FF0000"/>
                </a:solidFill>
              </a:rPr>
              <a:t>1939 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691680" y="3573016"/>
            <a:ext cx="19928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Češi a židé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23528" y="4581128"/>
            <a:ext cx="40751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Maďarsko a Polsko      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23528" y="5780782"/>
            <a:ext cx="6922088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i="1" dirty="0" err="1" smtClean="0">
                <a:solidFill>
                  <a:srgbClr val="FF0000"/>
                </a:solidFill>
              </a:rPr>
              <a:t>Maď</a:t>
            </a:r>
            <a:r>
              <a:rPr lang="cs-CZ" sz="3200" b="1" i="1" dirty="0" smtClean="0">
                <a:solidFill>
                  <a:srgbClr val="FF0000"/>
                </a:solidFill>
              </a:rPr>
              <a:t>.: J </a:t>
            </a:r>
            <a:r>
              <a:rPr lang="cs-CZ" sz="3200" b="1" i="1" dirty="0">
                <a:solidFill>
                  <a:srgbClr val="FF0000"/>
                </a:solidFill>
              </a:rPr>
              <a:t>Slovensko a </a:t>
            </a:r>
            <a:r>
              <a:rPr lang="cs-CZ" sz="3200" b="1" i="1" dirty="0" smtClean="0">
                <a:solidFill>
                  <a:srgbClr val="FF0000"/>
                </a:solidFill>
              </a:rPr>
              <a:t>Podkarpatská </a:t>
            </a:r>
            <a:r>
              <a:rPr lang="cs-CZ" sz="3200" b="1" i="1" dirty="0">
                <a:solidFill>
                  <a:srgbClr val="FF0000"/>
                </a:solidFill>
              </a:rPr>
              <a:t>Rus, </a:t>
            </a:r>
            <a:endParaRPr lang="cs-CZ" sz="3200" b="1" i="1" dirty="0" smtClean="0">
              <a:solidFill>
                <a:srgbClr val="FF0000"/>
              </a:solidFill>
            </a:endParaRPr>
          </a:p>
          <a:p>
            <a:r>
              <a:rPr lang="cs-CZ" sz="3200" b="1" i="1" dirty="0" smtClean="0">
                <a:solidFill>
                  <a:srgbClr val="FF0000"/>
                </a:solidFill>
              </a:rPr>
              <a:t>Polsko: </a:t>
            </a:r>
            <a:r>
              <a:rPr lang="cs-CZ" sz="3200" b="1" i="1" dirty="0" err="1" smtClean="0">
                <a:solidFill>
                  <a:srgbClr val="FF0000"/>
                </a:solidFill>
              </a:rPr>
              <a:t>Těšínsko</a:t>
            </a:r>
            <a:r>
              <a:rPr lang="cs-CZ" sz="3200" b="1" i="1" dirty="0" smtClean="0">
                <a:solidFill>
                  <a:srgbClr val="FF0000"/>
                </a:solidFill>
              </a:rPr>
              <a:t>, S okraje Slovenska 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3" grpId="0"/>
      <p:bldP spid="4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340768"/>
            <a:ext cx="8640960" cy="4785395"/>
          </a:xfrm>
        </p:spPr>
        <p:txBody>
          <a:bodyPr/>
          <a:lstStyle/>
          <a:p>
            <a:pPr marL="0" indent="0" algn="just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5. Co se stalo 6. října 1938</a:t>
            </a:r>
          </a:p>
          <a:p>
            <a:pPr marL="0" indent="0" algn="just">
              <a:buNone/>
            </a:pPr>
            <a:endParaRPr lang="cs-CZ" sz="3200" dirty="0" smtClean="0">
              <a:solidFill>
                <a:schemeClr val="tx1"/>
              </a:solidFill>
            </a:endParaRPr>
          </a:p>
          <a:p>
            <a:pPr marL="0" indent="0" algn="just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6. Kdy a kdo byl zvolen novým prezidentem? </a:t>
            </a:r>
          </a:p>
          <a:p>
            <a:pPr marL="0" indent="0" algn="just">
              <a:buNone/>
            </a:pPr>
            <a:endParaRPr lang="cs-CZ" sz="3200" dirty="0" smtClean="0">
              <a:solidFill>
                <a:schemeClr val="tx1"/>
              </a:solidFill>
            </a:endParaRPr>
          </a:p>
          <a:p>
            <a:pPr marL="0" indent="0" algn="just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7. Jak lidé hodnotili demokracii? </a:t>
            </a:r>
          </a:p>
          <a:p>
            <a:pPr marL="0" indent="0" algn="just">
              <a:buNone/>
            </a:pPr>
            <a:endParaRPr lang="cs-CZ" sz="3200" dirty="0" smtClean="0">
              <a:solidFill>
                <a:schemeClr val="tx1"/>
              </a:solidFill>
            </a:endParaRPr>
          </a:p>
          <a:p>
            <a:pPr marL="0" indent="0" algn="just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8. Které dvě strany v tomto období existovaly?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252537"/>
          </a:xfrm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Odpovězte – uč. s. 46 - 49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3528" y="1412776"/>
            <a:ext cx="8496944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i="1" dirty="0" smtClean="0">
                <a:solidFill>
                  <a:srgbClr val="FF0000"/>
                </a:solidFill>
              </a:rPr>
              <a:t>                                                    Slovensko </a:t>
            </a:r>
            <a:r>
              <a:rPr lang="cs-CZ" sz="3200" b="1" i="1" dirty="0">
                <a:solidFill>
                  <a:srgbClr val="FF0000"/>
                </a:solidFill>
              </a:rPr>
              <a:t>vyhlásilo autonomii = volnější vztah k ČSR, svá vláda</a:t>
            </a:r>
            <a:endParaRPr lang="cs-CZ" sz="3200" b="1" dirty="0">
              <a:solidFill>
                <a:srgbClr val="FF0000"/>
              </a:solidFill>
            </a:endParaRPr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5536" y="3068960"/>
            <a:ext cx="4320413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30. 11. 1938, Emil </a:t>
            </a:r>
            <a:r>
              <a:rPr lang="cs-CZ" sz="3200" b="1" dirty="0" err="1">
                <a:solidFill>
                  <a:srgbClr val="FF0000"/>
                </a:solidFill>
              </a:rPr>
              <a:t>Hácha</a:t>
            </a:r>
            <a:r>
              <a:rPr lang="cs-CZ" sz="3200" b="1" dirty="0">
                <a:solidFill>
                  <a:srgbClr val="FF0000"/>
                </a:solidFill>
              </a:rPr>
              <a:t>  </a:t>
            </a:r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5536" y="4293096"/>
            <a:ext cx="82878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neosvědčila se, méně svobody v tomto období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323528" y="5517232"/>
            <a:ext cx="81786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Strana národní jednoty, Národní strana práce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1340768"/>
            <a:ext cx="8640960" cy="4785395"/>
          </a:xfrm>
        </p:spPr>
        <p:txBody>
          <a:bodyPr/>
          <a:lstStyle/>
          <a:p>
            <a:pPr marL="0" indent="0" algn="ctr">
              <a:buNone/>
            </a:pPr>
            <a:r>
              <a:rPr lang="cs-CZ" sz="3200" b="1" dirty="0" smtClean="0">
                <a:solidFill>
                  <a:schemeClr val="tx1"/>
                </a:solidFill>
              </a:rPr>
              <a:t>Druhá republika</a:t>
            </a:r>
          </a:p>
          <a:p>
            <a:pPr marL="0" indent="0">
              <a:buNone/>
            </a:pPr>
            <a:r>
              <a:rPr lang="cs-CZ" sz="3200" b="1" dirty="0" smtClean="0">
                <a:solidFill>
                  <a:schemeClr val="tx1"/>
                </a:solidFill>
              </a:rPr>
              <a:t>Trvání</a:t>
            </a:r>
            <a:r>
              <a:rPr lang="cs-CZ" sz="3200" b="1" dirty="0" smtClean="0">
                <a:solidFill>
                  <a:srgbClr val="002060"/>
                </a:solidFill>
              </a:rPr>
              <a:t>:(1.)</a:t>
            </a:r>
            <a:r>
              <a:rPr lang="cs-CZ" sz="3200" b="1" dirty="0" smtClean="0">
                <a:solidFill>
                  <a:schemeClr val="tx1"/>
                </a:solidFill>
              </a:rPr>
              <a:t>:</a:t>
            </a:r>
            <a:r>
              <a:rPr lang="cs-CZ" sz="3200" dirty="0" smtClean="0">
                <a:solidFill>
                  <a:schemeClr val="tx1"/>
                </a:solidFill>
              </a:rPr>
              <a:t>………………………………….........………………………………………………………..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útěky </a:t>
            </a:r>
            <a:r>
              <a:rPr lang="cs-CZ" sz="3200" b="1" dirty="0" smtClean="0">
                <a:solidFill>
                  <a:srgbClr val="002060"/>
                </a:solidFill>
              </a:rPr>
              <a:t>(2.)</a:t>
            </a:r>
            <a:r>
              <a:rPr lang="cs-CZ" sz="3200" dirty="0" smtClean="0">
                <a:solidFill>
                  <a:schemeClr val="tx1"/>
                </a:solidFill>
              </a:rPr>
              <a:t>: …….... a ……… ze zabraného pohraničí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- část území připojena k: </a:t>
            </a:r>
            <a:r>
              <a:rPr lang="cs-CZ" sz="3200" b="1" dirty="0" smtClean="0">
                <a:solidFill>
                  <a:srgbClr val="002060"/>
                </a:solidFill>
              </a:rPr>
              <a:t>(3.)</a:t>
            </a:r>
            <a:r>
              <a:rPr lang="cs-CZ" sz="3200" b="1" dirty="0" smtClean="0">
                <a:solidFill>
                  <a:schemeClr val="tx1"/>
                </a:solidFill>
              </a:rPr>
              <a:t>:</a:t>
            </a:r>
            <a:r>
              <a:rPr lang="cs-CZ" sz="3200" b="1" dirty="0" smtClean="0">
                <a:solidFill>
                  <a:srgbClr val="002060"/>
                </a:solidFill>
              </a:rPr>
              <a:t> </a:t>
            </a:r>
            <a:r>
              <a:rPr lang="cs-CZ" sz="3200" dirty="0" smtClean="0">
                <a:solidFill>
                  <a:schemeClr val="tx1"/>
                </a:solidFill>
              </a:rPr>
              <a:t>……………..: </a:t>
            </a:r>
            <a:r>
              <a:rPr lang="cs-CZ" sz="3200" b="1" dirty="0" smtClean="0">
                <a:solidFill>
                  <a:srgbClr val="002060"/>
                </a:solidFill>
              </a:rPr>
              <a:t>(4.)</a:t>
            </a:r>
            <a:r>
              <a:rPr lang="cs-CZ" sz="3200" dirty="0" smtClean="0">
                <a:solidFill>
                  <a:schemeClr val="tx1"/>
                </a:solidFill>
              </a:rPr>
              <a:t>:…………………………………….., část k </a:t>
            </a:r>
            <a:r>
              <a:rPr lang="cs-CZ" sz="3200" b="1" dirty="0" smtClean="0">
                <a:solidFill>
                  <a:srgbClr val="002060"/>
                </a:solidFill>
              </a:rPr>
              <a:t>(3.)</a:t>
            </a:r>
            <a:r>
              <a:rPr lang="cs-CZ" sz="3200" b="1" dirty="0" smtClean="0">
                <a:solidFill>
                  <a:schemeClr val="tx1"/>
                </a:solidFill>
              </a:rPr>
              <a:t>:</a:t>
            </a:r>
            <a:r>
              <a:rPr lang="cs-CZ" sz="3200" b="1" dirty="0" smtClean="0">
                <a:solidFill>
                  <a:srgbClr val="002060"/>
                </a:solidFill>
              </a:rPr>
              <a:t> </a:t>
            </a:r>
            <a:r>
              <a:rPr lang="cs-CZ" sz="3200" b="1" dirty="0" smtClean="0">
                <a:solidFill>
                  <a:schemeClr val="tx1"/>
                </a:solidFill>
              </a:rPr>
              <a:t>……....</a:t>
            </a:r>
            <a:r>
              <a:rPr lang="cs-CZ" sz="3200" b="1" dirty="0" smtClean="0">
                <a:solidFill>
                  <a:srgbClr val="002060"/>
                </a:solidFill>
              </a:rPr>
              <a:t>(4.)</a:t>
            </a:r>
            <a:r>
              <a:rPr lang="cs-CZ" sz="3200" dirty="0" smtClean="0">
                <a:solidFill>
                  <a:schemeClr val="tx1"/>
                </a:solidFill>
              </a:rPr>
              <a:t>:…………………………………… 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- 6. říjen 1938: </a:t>
            </a:r>
            <a:r>
              <a:rPr lang="cs-CZ" sz="3200" b="1" dirty="0" smtClean="0">
                <a:solidFill>
                  <a:srgbClr val="002060"/>
                </a:solidFill>
              </a:rPr>
              <a:t>(5.)</a:t>
            </a:r>
            <a:r>
              <a:rPr lang="cs-CZ" sz="3200" dirty="0" smtClean="0">
                <a:solidFill>
                  <a:schemeClr val="tx1"/>
                </a:solidFill>
              </a:rPr>
              <a:t>:……………………....…..........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……………………. ……. . X stále v jednom státě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Doplňte: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1844824"/>
            <a:ext cx="86409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                    Mnichovská dohoda: 30. září 1938 až okupace zbytku Čech a Moravy 15. března </a:t>
            </a:r>
            <a:r>
              <a:rPr lang="cs-CZ" sz="3200" b="1" dirty="0">
                <a:solidFill>
                  <a:srgbClr val="FF0000"/>
                </a:solidFill>
              </a:rPr>
              <a:t>1939 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2051720" y="2852936"/>
            <a:ext cx="12506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Čechů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707904" y="2924944"/>
            <a:ext cx="9076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židů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292080" y="4005064"/>
            <a:ext cx="19736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Maďarsku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971600" y="4509120"/>
            <a:ext cx="60147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J Slovensko a J Podkarpatská Rus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971600" y="4941168"/>
            <a:ext cx="13500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Polsku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987824" y="4941168"/>
            <a:ext cx="64129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část S Slovenska, </a:t>
            </a:r>
            <a:r>
              <a:rPr lang="cs-CZ" sz="3200" b="1" dirty="0" err="1" smtClean="0">
                <a:solidFill>
                  <a:srgbClr val="FF0000"/>
                </a:solidFill>
              </a:rPr>
              <a:t>Těšínsko</a:t>
            </a:r>
            <a:r>
              <a:rPr lang="cs-CZ" sz="3200" b="1" dirty="0" smtClean="0">
                <a:solidFill>
                  <a:srgbClr val="FF0000"/>
                </a:solidFill>
              </a:rPr>
              <a:t> 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79512" y="5503783"/>
            <a:ext cx="8964488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i="1" dirty="0" smtClean="0">
                <a:solidFill>
                  <a:srgbClr val="FF0000"/>
                </a:solidFill>
              </a:rPr>
              <a:t>                                     </a:t>
            </a:r>
            <a:r>
              <a:rPr lang="cs-CZ" sz="3200" b="1" dirty="0" smtClean="0">
                <a:solidFill>
                  <a:srgbClr val="FF0000"/>
                </a:solidFill>
              </a:rPr>
              <a:t>Slovensko: autonomie </a:t>
            </a:r>
            <a:r>
              <a:rPr lang="cs-CZ" sz="3200" b="1" dirty="0">
                <a:solidFill>
                  <a:srgbClr val="FF0000"/>
                </a:solidFill>
              </a:rPr>
              <a:t>= volnější vztah k ČSR, svá vláda</a:t>
            </a:r>
          </a:p>
          <a:p>
            <a:endParaRPr lang="cs-CZ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00"/>
                            </p:stCondLst>
                            <p:childTnLst>
                              <p:par>
                                <p:cTn id="8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3" grpId="0"/>
      <p:bldP spid="4" grpId="0" uiExpand="1"/>
      <p:bldP spid="6" grpId="0" uiExpand="1"/>
      <p:bldP spid="9" grpId="0" uiExpand="1"/>
      <p:bldP spid="10" grpId="0" uiExpand="1"/>
      <p:bldP spid="11" grpId="0" uiExpand="1"/>
      <p:bldP spid="15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620688"/>
            <a:ext cx="8640960" cy="5793507"/>
          </a:xfrm>
        </p:spPr>
        <p:txBody>
          <a:bodyPr/>
          <a:lstStyle/>
          <a:p>
            <a:pPr marL="0" indent="0">
              <a:buNone/>
            </a:pPr>
            <a:r>
              <a:rPr lang="cs-CZ" sz="3200" b="1" dirty="0" smtClean="0">
                <a:solidFill>
                  <a:srgbClr val="002060"/>
                </a:solidFill>
              </a:rPr>
              <a:t>(6.)</a:t>
            </a:r>
            <a:r>
              <a:rPr lang="cs-CZ" sz="3200" dirty="0" smtClean="0">
                <a:solidFill>
                  <a:schemeClr val="tx1"/>
                </a:solidFill>
              </a:rPr>
              <a:t>: ……………nový prezident </a:t>
            </a:r>
            <a:r>
              <a:rPr lang="cs-CZ" sz="3200" b="1" dirty="0" smtClean="0">
                <a:solidFill>
                  <a:srgbClr val="002060"/>
                </a:solidFill>
              </a:rPr>
              <a:t>(6.)</a:t>
            </a:r>
            <a:r>
              <a:rPr lang="cs-CZ" sz="3200" dirty="0" smtClean="0">
                <a:solidFill>
                  <a:schemeClr val="tx1"/>
                </a:solidFill>
              </a:rPr>
              <a:t>: …........…...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demokracie se </a:t>
            </a:r>
            <a:r>
              <a:rPr lang="cs-CZ" sz="3200" b="1" dirty="0" smtClean="0">
                <a:solidFill>
                  <a:srgbClr val="002060"/>
                </a:solidFill>
              </a:rPr>
              <a:t>(7.)</a:t>
            </a:r>
            <a:r>
              <a:rPr lang="cs-CZ" sz="3200" b="1" dirty="0" smtClean="0">
                <a:solidFill>
                  <a:schemeClr val="tx1"/>
                </a:solidFill>
              </a:rPr>
              <a:t>: …</a:t>
            </a:r>
            <a:r>
              <a:rPr lang="cs-CZ" sz="3200" dirty="0" smtClean="0">
                <a:solidFill>
                  <a:schemeClr val="tx1"/>
                </a:solidFill>
              </a:rPr>
              <a:t>……………………………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…………………………………………………….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existence jen </a:t>
            </a:r>
            <a:r>
              <a:rPr lang="cs-CZ" sz="3200" b="1" dirty="0" smtClean="0">
                <a:solidFill>
                  <a:srgbClr val="002060"/>
                </a:solidFill>
              </a:rPr>
              <a:t>(8.)</a:t>
            </a:r>
            <a:r>
              <a:rPr lang="cs-CZ" sz="3200" dirty="0" smtClean="0">
                <a:solidFill>
                  <a:schemeClr val="tx1"/>
                </a:solidFill>
              </a:rPr>
              <a:t>:…… politických stran </a:t>
            </a:r>
            <a:r>
              <a:rPr lang="cs-CZ" sz="3200" b="1" dirty="0" smtClean="0">
                <a:solidFill>
                  <a:srgbClr val="002060"/>
                </a:solidFill>
              </a:rPr>
              <a:t>(8)</a:t>
            </a:r>
            <a:r>
              <a:rPr lang="cs-CZ" sz="3200" dirty="0" smtClean="0">
                <a:solidFill>
                  <a:schemeClr val="tx1"/>
                </a:solidFill>
              </a:rPr>
              <a:t>:  …………….……………………………………….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…………………………………………………….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0" y="548680"/>
            <a:ext cx="856178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            30</a:t>
            </a:r>
            <a:r>
              <a:rPr lang="cs-CZ" sz="3200" b="1" dirty="0">
                <a:solidFill>
                  <a:srgbClr val="FF0000"/>
                </a:solidFill>
              </a:rPr>
              <a:t>. 11. </a:t>
            </a:r>
            <a:r>
              <a:rPr lang="cs-CZ" sz="3200" b="1" dirty="0" smtClean="0">
                <a:solidFill>
                  <a:srgbClr val="FF0000"/>
                </a:solidFill>
              </a:rPr>
              <a:t>1938                                        Emil </a:t>
            </a:r>
            <a:r>
              <a:rPr lang="cs-CZ" sz="3200" b="1" dirty="0" err="1" smtClean="0">
                <a:solidFill>
                  <a:srgbClr val="FF0000"/>
                </a:solidFill>
              </a:rPr>
              <a:t>Hácha</a:t>
            </a:r>
            <a:r>
              <a:rPr lang="cs-CZ" sz="3200" b="1" dirty="0" smtClean="0">
                <a:solidFill>
                  <a:srgbClr val="FF0000"/>
                </a:solidFill>
              </a:rPr>
              <a:t>  </a:t>
            </a:r>
            <a:endParaRPr lang="cs-CZ" sz="3200" b="1" dirty="0">
              <a:solidFill>
                <a:srgbClr val="FF0000"/>
              </a:solidFill>
            </a:endParaRPr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1520" y="1124744"/>
            <a:ext cx="84551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                                      neosvědčila, méně </a:t>
            </a:r>
            <a:r>
              <a:rPr lang="cs-CZ" sz="3200" b="1" dirty="0">
                <a:solidFill>
                  <a:srgbClr val="FF0000"/>
                </a:solidFill>
              </a:rPr>
              <a:t>svobody </a:t>
            </a:r>
            <a:endParaRPr lang="cs-CZ" sz="3200" b="1" dirty="0" smtClean="0">
              <a:solidFill>
                <a:srgbClr val="FF0000"/>
              </a:solidFill>
            </a:endParaRPr>
          </a:p>
          <a:p>
            <a:r>
              <a:rPr lang="cs-CZ" sz="3200" b="1" dirty="0" smtClean="0">
                <a:solidFill>
                  <a:srgbClr val="FF0000"/>
                </a:solidFill>
              </a:rPr>
              <a:t>v nové republice, zde prvky fašismu a nacismu 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275856" y="2276872"/>
            <a:ext cx="10615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dvou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53425" y="2780928"/>
            <a:ext cx="889217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Strana národní </a:t>
            </a:r>
            <a:r>
              <a:rPr lang="cs-CZ" sz="3200" b="1" dirty="0" smtClean="0">
                <a:solidFill>
                  <a:srgbClr val="FF0000"/>
                </a:solidFill>
              </a:rPr>
              <a:t>jednoty = pravice (vládne),</a:t>
            </a:r>
          </a:p>
          <a:p>
            <a:r>
              <a:rPr lang="cs-CZ" sz="3200" b="1" dirty="0" smtClean="0">
                <a:solidFill>
                  <a:srgbClr val="FF0000"/>
                </a:solidFill>
              </a:rPr>
              <a:t> </a:t>
            </a:r>
            <a:r>
              <a:rPr lang="cs-CZ" sz="3200" b="1" dirty="0">
                <a:solidFill>
                  <a:srgbClr val="FF0000"/>
                </a:solidFill>
              </a:rPr>
              <a:t>Národní strana práce </a:t>
            </a:r>
            <a:r>
              <a:rPr lang="cs-CZ" sz="3200" b="1" dirty="0" smtClean="0">
                <a:solidFill>
                  <a:srgbClr val="FF0000"/>
                </a:solidFill>
              </a:rPr>
              <a:t> = levice (bez kontrolní </a:t>
            </a:r>
            <a:r>
              <a:rPr lang="cs-CZ" sz="3200" b="1" dirty="0" err="1" smtClean="0">
                <a:solidFill>
                  <a:srgbClr val="FF0000"/>
                </a:solidFill>
              </a:rPr>
              <a:t>fce</a:t>
            </a:r>
            <a:r>
              <a:rPr lang="cs-CZ" sz="3200" b="1" dirty="0" smtClean="0">
                <a:solidFill>
                  <a:srgbClr val="FF0000"/>
                </a:solidFill>
              </a:rPr>
              <a:t>) 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Třetí prezident </a:t>
            </a:r>
            <a:r>
              <a:rPr lang="cs-CZ" b="1" dirty="0" err="1" smtClean="0">
                <a:solidFill>
                  <a:schemeClr val="tx1"/>
                </a:solidFill>
              </a:rPr>
              <a:t>Česko</a:t>
            </a:r>
            <a:r>
              <a:rPr lang="cs-CZ" b="1" dirty="0" smtClean="0">
                <a:solidFill>
                  <a:schemeClr val="tx1"/>
                </a:solidFill>
              </a:rPr>
              <a:t>-Slovenska </a:t>
            </a:r>
            <a:br>
              <a:rPr lang="cs-CZ" b="1" dirty="0" smtClean="0">
                <a:solidFill>
                  <a:schemeClr val="tx1"/>
                </a:solidFill>
              </a:rPr>
            </a:br>
            <a:r>
              <a:rPr lang="cs-CZ" b="1" dirty="0" smtClean="0">
                <a:solidFill>
                  <a:schemeClr val="tx1"/>
                </a:solidFill>
              </a:rPr>
              <a:t>JUDr. Emil </a:t>
            </a:r>
            <a:r>
              <a:rPr lang="cs-CZ" b="1" dirty="0" err="1" smtClean="0">
                <a:solidFill>
                  <a:schemeClr val="tx1"/>
                </a:solidFill>
              </a:rPr>
              <a:t>Hácha</a:t>
            </a:r>
            <a:endParaRPr lang="cs-CZ" b="1" dirty="0">
              <a:solidFill>
                <a:schemeClr val="tx1"/>
              </a:solidFill>
            </a:endParaRPr>
          </a:p>
        </p:txBody>
      </p:sp>
      <p:pic>
        <p:nvPicPr>
          <p:cNvPr id="18434" name="Picture 2" descr="http://www.hrad.cz/img/u/prezident-cr/emil-hach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628800"/>
            <a:ext cx="3168352" cy="4199473"/>
          </a:xfrm>
          <a:prstGeom prst="rect">
            <a:avLst/>
          </a:prstGeom>
          <a:noFill/>
        </p:spPr>
      </p:pic>
      <p:pic>
        <p:nvPicPr>
          <p:cNvPr id="18436" name="Picture 4" descr="http://www.hacha.cz/images/emil-hach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628800"/>
            <a:ext cx="3672408" cy="4208827"/>
          </a:xfrm>
          <a:prstGeom prst="rect">
            <a:avLst/>
          </a:prstGeom>
          <a:noFill/>
        </p:spPr>
      </p:pic>
      <p:sp>
        <p:nvSpPr>
          <p:cNvPr id="18438" name="AutoShape 6" descr="data:image/jpeg;base64,/9j/4AAQSkZJRgABAQAAAQABAAD/2wCEAAkGBhQSEBUUEhQVFBQVFRQYFRQXFBQUGBYVFBQVFRQVFRQXGyYeGBkjHBQYHy8gIycpLCwsFR4xNTAqNSYrLCkBCQoKDgwOGg8PGiwkHCQsLCosLCwsLCwsKSwpLCksKiwsLCwsLCksKS0sLCwsLCwsLCwpLCwsLCwsLCkpKSwsKf/AABEIAPYAzQMBIgACEQEDEQH/xAAcAAABBQEBAQAAAAAAAAAAAAAAAQMEBQYHAgj/xAA/EAABAwEFBQYEAwcEAgMAAAABAAIRAwQFEiExBkFRYXETIoGRobEywdHwB0JiFCMzUoLh8RVyorJ0kiRTc//EABoBAQADAQEBAAAAAAAAAAAAAAABAgMEBQb/xAAnEQACAgIBAwMFAQEAAAAAAAAAAQIRAyESBDFBEyJRMmFxgbFC8P/aAAwDAQACEQMRAD8A7ihCEAIQhACQpUIBEJU1abS2m0ue4NaNSTAQDiQujVZC8Nsnvdhs7SGaGq5sk/7Wn5qrfUrOOJz3P4zI9AcvILF5UjRY2zePvKmNXt6YgfQLz/qlOJxDxke6ydnptymeHQ8MswpTqAaCcyDlBz81T1r7E+maSneLHGAc+hCfbUB3rCMtQxRqNM9x4KY2u4GQ4g9Tvy3lR678on0vubBKsfRvKqHfEdffcJy3gq0u+/Diw1N+8CPMbwrxzxkVeNou0q8tcCvS3MwSJUIAQhCAEIQgBCEIBEIKAgFQkRKAVCEhQEe8LwZRpl7zAHmTuA5lZCo19qcH1hA/K06M/p0nmc81Jt9rFqrwDNKkSBB+N+8g8Bp9FNdSAaBAHL7C5sk9X4NoRorm3dGQmOZyUylSDdNeX0TgHinadPLNeepSmzfSGHNz4TrkM0OMDTL7yUnsQvLqMLSpR2RaZU17O1xBbycek69foFKrWcEGY38uH0TlWzT9+KZqWUaQqSzSS7FowXyNMYN0alSMIP37KMaUHUL3REHIrl9aT7m3BEyy3oab2tce6dCd/HxWhY4ESFmatnD2wTlrI1BGhUjZy8iZpVPiBIHhqBy3hen02Zv2yOTLj8o0CEIXecwIQhACEIQAhCEAiEIQAUiVIgFCp9rLxNGyvc0w50Mb1cY9pVwsjt5av4NIRJcXdMOQJ5Zk+CrN0i0VbIuz1gaxgBzcczy+nRWrrSCY9VWWRzgMLSBAGJ0ZklTbPT73GPALzM8nSijrhFO2ydSZKkYUzSp/4H1UhrF0YY6MZvZ4gLw5wTpZ0Xh7OitNOiE0NkhNVKc6FOO6A+K8np6/2XNLfc1RDfZTy81H7AjX0KsagkaN85VbagRqzLi36LizQUdnTjbeh6k/gc1Et5LHNqtmd+7MffovVndnMyPUdUt5n93HMeCrhn5LTj4NfQqh7Q4aOAI6ESnIVXszVmzM/TLfIq1X0MXaTPKap0JCISoViBIRCVCAEIQgPKWUIQBKRLCIQCErF7aVg20Uify03kcyTAHotoue7ZuJtrd4a0DlvPnJ9lnldRNMatkywGGZ67z+onPXf/ZT2vDQqdtT+G3cInmSrdzcpAmV42eT5nbBaLCg4RPonmKjtV6U7MzHWeACfEngAs3bvxNAMU27pEgz5dOmnBduLL7dmEsbb0dCLV5LFgLu/E4OIFRpA3nL30+9FsLtvunXbipuDhyM+y29WD0zN45IfrUv0z99E2GHLuiOqfFWUjqixlCN3f8AC6bGHUxvHoqm3ROXdOecqRem0FCh/GqATlvPgY08VWf67ZK+Qqtk5AE4fI6HxXFnxuS9p04pU9nmyWgh2fxcdzhwPNWN5t/d65mM/FRqVgLTEyNzvHfy5o2hMURu+H/tmuTp4tWmdGZptNGh2SH7g5z33fJXaoNjjNBxG95y4ZDTkr9fSY/pR5E/qYIQhaFASJUIAQhCARCEIASQlQgIN7VoZAMYjE8BqT5CPFZH/UqFd5o4SAfge4QHuGuE6zlv1WqvuzFzJH5ZnoRB+vgspSuxp7gEOZnPAg68txXl9XKSnVHf00YuLbY3bWkOE6gj2gR97lfUtOPRUlvql1VpkaDTjiId/wBVcWB2JucFcyfPJs0lHjAyN/4a1WIloiDAlu6MJjrx0UcbNUgAahAO7FDTyy3q+vy7ajnnAYyyORIPUzB5rO3nsc2o0EOLagxNeXtNTFijvY8yHDQddyy4ycmpyo6YzSiuJ4vLZaiO8IdEd1pblPTxXu5KjKTu45zCYmfDWflCcobPUadNjKTC97fiq5skmcyZ05Z6KVZbhaS57nFwaIzy4OGL6Ks24/TK0WTjJe5Gno2vHhw5zBPLqqzaO+jRpuIMOCauaq5lN0fzEeSzu09dz7TSx/AZy6QT7q/PkjKGL3fYpGXO6uS985nJzjBOc5cuqk1NlS1s97PKDnBnMZZ9FZvul9Wm51Kr2b5GFgeACZ7wMnWNMgMs0WCy2xtNxrVS0SA1jhTPdGZxHXhkCrcsjjyUlRd8E6o97MW+qx/ZOc57HDKR8JH5TOg3+Cu9qJcymBmS6PH6ZFU12sc+q0wASXTEjQiCJ01O9WV/1zTa0mCQ4hozgS3CPLMrOE29sieOKao0OxVpe2aL4jDjaQI3gHfmtasP+Hdjee0rPJM9xpO/OXRuAGQyW3Xt9NyeNcjy86Sm6FQhC6DAEIQgBCEIASJUiAEISIAcJELKW4dk97d4pyDGoxED0hasKo2is/cFSJLJBHFrsiPOFzdTDlC14N8EqlXyYx9F1J7cRkvEjlJOU/eqt7qr5kcD/n3VZfTsdKk8H4XxwlrtJ5gtTVmteB8zrHnv9l4cnwmmj1uPOD+TS2qoWuxRLd/VMPrgjIZZ7/lqpVntAc0J5tBp1A37olego8+zODlx7mee0vqYaYOXLJvM/wB1Z/sAZTwDmSdZJ1JVk0AZNEDko9pqNAzMc5hVeCMIu3st6zk1SIFns0U3DnPmVm9qbDDQ/wDlePXJbAR2ap9oKOOg8cRl1EEey55wSS/BvjyPkUtkGbQ7NrvhJHHcT1VhaLDgZuyOQBGngAq+4CH0RiEx6K/s1VrmicyN5PBccErpnVkdbRHue7CH9o7IRAHjmSFU3xUNe1Cm3PJ0dXQ1qurdbYJAOQH2FD2FsQqWp1U5kacmtMT4u9iuvDFSkoI55yaTmzf3dYW0aTabdGgDrxJ5k5+KlJEq+gSo8du9ghCEIBCEIAQhCAQoCChACRKhAIvFeiHtLXaOBB6FOIQHO7ez9xVYcnMdJHRwkqtZ3mzwg+f+Fur/ANmG2iXNe6m8tIJbBDpH5mlc8sNcthh/lIPUTr4j1Xz3V4JY2me502VZIuu5qLuqmB4+8fJWlF2aq7C3uZcB65/NWVnfDZO5X6f7nNmXwerdbRTHEnQKmsrXVHuc/RpwgcCcz6Kwr1M8WrvYKBa7GHzDnscTOJjiMwMiRoehCtllylYxqkWdc4WKsvG1DB4Ktr3jUY2KpORyfEB3MAaFUl53u6oAyn3jxggDic9eiwy5HJ0kb4sPyyds67DVfT3EmOWITCsq1MtIHH7KzV11alJ4e6dRiJz81sa7w9k9FzSV2dT9rX3KW96+Ci9x5x1z/stF+GVH9w90ZksE/wBOI/8AZUbbtFrrNoSQ0y5xG5rZk58wB4rod0XRTs1IUqQho45kk6knivV6DD/s87rMqrh5JkpZQiV655gqEIQAhCEAIQhAIUJCUIBUJEIASpCvLqgAJJgCSScgANSeSAp9rdqqdgodq8YnE4WMBgvdExO4AZk7vJcxrW5xtQe4ACqBVAGgFQZhs6gE+qz34i7Tuttrc5pPZMllIfp3vI4uOfSBuWpv27iLHY6zRnTpUw7phB+vmFy9Vj54zs6SXGf5NPd9cdmD0H35J28ahDBG8+mvyWYu+9JokcHA5cJ+h9FpRD2NE6Z/VeLBuuJ25I07IdnqEmDqrYUwBnlzOXuq/wD0Gm55LpJiB3nCPIqqtOxFOZBJ4y4zHKStceOl7g3GTpOjQ2poLRAxCN0EdclFtlla0Ehgy1ge6qKOzrmA4LRUY3e0b9/UeapbfdjwSQ9+Ex3sWAacBmeivJKtlow3qRbi0sJwkCDqOWiedaMFESZ1B6AkLL3Y13btGJzupjPopm0dtDG4AdAZ++ZK4+D5V8nRo2P4d0cb61Yjgxp6kud7BbkBcy/Cza+mf/iPbgeXOLTPxu1c08DAy6FdNlfRYIcMaieFnlzyNhCVCAtjEVCEIAQhCAEIQgPBCEAoKkgAUhKSVGt9406LC+q9rGje4x4DieQQEsuXMfxO21HesdE/+Q4bh/8AUD/28uKa2s/E17wadiBYDkazsnn/APNv5f8Acc+iwVan+7gakyXak8ZOvFVbLpFZVOIzx+/ku2XZSFa76bT+aiwf8B9+C4rVoQBxGc+K7D+HNs7SwU51ZiZ/6uMekI1aotdNNGLt1nqWVxyMAw8cB82nVX2z1+h0AmdPl9+C01+XIKrZbGMCATvH8p+q53a7G+nUlgIc0w9mnDMbpXh58ThL+M9jDOOWOzpZeCMlAttjc4RGLyP9wsjde1Za6HH5RyPBaKw7SNJzI81k5p6mqDwThuOyrtdnqsyb2gO4YnE+EdUzTuer8TxnGriCVaVr9qGtha5oYAXOLhmAPygb9VVXttOC4wR1MAaazOSzlxqo2zXHyb2kiLUs4oYnky6IHIu1VVd9mNdzqz86bAYnMPfBwjoCZ8vCysV3PtzpdLaAPefpiI/Kw7+ZGQV7b7MxlINa0BjdGjc1uZ+a7unwtLlLuc/UZkvbH9nIxaXMqY2OLXNfia4HMOaZaeuS+jdi9rKdvszajSBUAAqs3tfGf9J1B4dF84Vs2F3Fx9cRUrZraWtYqwq0XQRk5pza9u9rhvHqNy9c8hn1LKAsTsx+KVmtQAqHsKmXdee6Sf5X6ecLZ03giQQQd4MjzCWVHEJEKQKhIlQAhCEA2Cot4XpSoNxVXtY3i4xPQak9FU7T17U1ruydTo0g2XV3HE4cmsg58MjM7lySpRfVdjque9x3uJOQ0mSobJUbNrfX4p6iyU5/XU06hoPuVg71vytXfjr1C9w0B+Fv+1gyHgFJrUZGU8OH2FSW6kGHXPeouy9JHp9rk5qyuaiHuEkADMzHss/qcla3dd7nRlqjRJ7vOkHEloyz/wArV/hJb8q1EnPFjaORADvl5qgqUAx+E5y0jjz+Sb2Wtn7NeFM6NqENPR8tHrBSJEjtTVU35s6yu2R3ag0d8ncR7KyY+RKcY5ROEZqpCM3B2jkV6XFDy2qMLtx4gbwdCqmvdT6ZxNqjLqD5Su03jdLKzcL2g8OR4g7lgr72SfSILQHNOQMgRwkFebPDkx/TuJ6mLqYz76Zi331XAw4gd0xnHBanZHYg1iK9pkt1azj1HBTdnNiu0qCpVjA06Ag4iDv4CV0Qta1sDIAZLow4lV1Rhnz/AOYsprQ3CIAAa3JrQIHKAsvtdbBTstV35i3COWLLJai2NMYtZMeJXNPxItsYKI3989BIb6z5Lbjs5LMVUd+6HX6qM1OVj3WheKccf78gtzMlUK8EenVam6L+tLAcFd9OPyg93ThoFk7KyTzyjor8UYb1VJA1dm/Ei2sP8VlQcHMbPm0BXdn/ABeeMqlma/L4mVcPD8rm/NcyeM8l4BIOX34IQdis34wWYmKlOtT5w14/4mfRX137eWKt8NdoPB0tPrl6rgbQXSMxppmrK7bjqVXAAZayQemjZMJbRFH0LQtLXiWOa4cWkOHmE6uWbI7H1KFdtQVDoRhALZkDju+i6hRBwjFrGasmKIt7XW20U8DyQJBy5aLH7RXVTphtnoMJe4y90ySNzfnyAHFbxVttaygH1sMvOXMk6Afe5GiyZyq13e6m5wDcxkQfZY+3Xc4140nh3iN+g5LqjLrLyargXb+rnExM8Tn0BWRsllY62VZ72AthwgAy0GSBxPoqrRoPXXsw1rWuI7wHyCtKVBrcyIA0+/NWVADCOiiWilB0y91AMtaWHtHvmCHT4HMABVdvdLA8ZPpuHhoR6wtTabN3p0B1y3niVnL2oYQZGvuP7H0UohnWLgvMV7PTqD8zQTyOjh4GVZU1zz8Lbzyq2cnNpD2Dke6+Ohw/+y6C1WKDxKw2115sfWwOcS2lIDGGHVKjtRJ0aBAniVebWX/+y2clvequypt/UR8R5DXnkN653Z7c2zEnF21reZc895tKczA/M/Pw9Fjmlqjp6aHKVl9cdqfZK7DUayjSrQw0cUuGuCqQTOpgnLI6ZLc252QHX2XL610YmOtFoqFtOM3Ey6o7SG9dFt9mLyNpszHOyqM7jwdZGQngSI8VTDNtUy/U4lB2v3+SxLcLIOeUyuIbXW/trbVOoacDejCB9SuubSXl2NB7piGujyy9Y81wucnOO8lbx2zlI9c5wihSk8kCnIUmy0jOWv3otCpOpUcO7h6cforOpSJYDx09fJQKVA79PdWbaktaznI3nKclmwiLUs5ECU5SsIEO1PA7tVINAk8SSrmz3Q4txHCSQDnmBOkAannpy3qtiiHcl3dq/MSBlA1dvIbOg5810S7blYw91pkx3ZJEgbh81G2R2agkgHP4nGTEaN/stxYbvFPm7j8gpSsm6FsVhDBxdvPyUpCFoUEhNV7O14hwB11AMSIMcDCdleSgKOvdfaOwMGGmA5rnnMyQAcPgI4a7lz6/7HTo3nVYzuNNOk4D+gA+0+K63TpQIAgLmv4l3Kf2ujX0Y5mAn9TCSATzB/4lQ0WTPVleMO5PPc3KVR0bYxrQCSctAPrqVJp29hz37p1VDQefZ8U55buqrbwsDXDMeHoVc2euHDLyRXpzE6fVCDFUawsVso1mzgBh434D3Xehnq1dbr25lOm6o491oknlujjOUdVyzaawmSInLwEafNaDYi0m20qbKpBFmIlucvI/hOd+kDzPRWsqybQuZ9rc6taAWh4IpsnNrdx5fMrEXfdgoVX9sJLXvYGDV5adeTTl5rtOHJYDaigBan9kWdu9jSMWcRI7o0mBO/yWOaPtOnpp+5oqr0vcMipUAqVgP3NEj93QH8xbvdy5eV3s651GlTruktrUwap3hxkh5C59a7O9ryK2MH8xOsnR2EZObzGq7DcrWuslIjJhpN10jDnPJVxLZt1SqKX/AH6MD+Jt65NpDV0E9M4++i59aPyt3K5v+1iva6jwe404Wb+63IegVRSpl75j74LojpHAx2z2QkZcgPHIKws1JrHYXGCWk8uifpUsIAA6n0geq8XixxLHMbDhprmNIjzUWQS6lBswxwqD+Zucxr5L1ZqcvbhMFs5jrr7Kwu+7mOaHtGF28tJaQfAqTdl09nULwZ7sCQDmSSfkqk0P2W7NM92e4uz0nhHstPd91OquAAAynPLSPBebusrSAY73z5LY3Rd2ASdT6KVGyW6JN2WPs6Ybv3qYhC0MwQhCAQhCQlEoBIXmtRa5pDgHA6ggEHwKcXkqQRqN3U2RhpsEZAhrZjrqsHtle37RWFCmZZTOZ3F4yJ6NzHWeS121F7fs9mc8ZOPdYeBdOfgAT4LC3RYMpIzdnPLd99FST8F4rySbLZw1oATzmyCOS99jByzT0jhuVS5nL5s005jMjNUGx18fstubJinV7j53Se6fB0eZW1vGhiYRyOS5ne9mLTERmXeByPspWmVe0d4fUgEncuX2u2UrZWIqdx2M4HzwMNHTf7K7ufad9a6g8Auqsmm8DUlo+LqWQesrOVrp7Sia1n74M9rSyLmkT3mDpu13id2Gdt6R19JFK23Xge2govYG0rSJw/w6wGIxwJHxDkc1Ot+0HYXO1jSO0fiotg7pOJw/pIHiqaw7Rk0+wtHfpGIOpbwz1j2VBa6xOpllPEKY/wBzi6eufoFnh76Neq1BRfe/0QK5wswjXeev2FJu8NYBxIz5KLQ753zx+Q5q1st1uxSY0zHAfMrrZ5pJu2zY3ic272jVx3BaVlnBaQ1vegCcu7w3KvsFj7OXZ6eJ6/yhXVPEGQAczJOkQOCpZZIp6FjdTqGJwkcd86LQWKzbzqUtloF+e73Wmuq4hUAxSGjeMj5qUrJug2bsxNTEAA0anLWMo8fZasJqy2VtNoa0QB9yU6CtEqM27PSEIUkAhCEAISQiEAFBQUiArL+uNtqpYHEgg4mOH5XQQCRvGeYWOuus5rzQqjBVZlh49DvEZjkuiKpv24G2gAg4KrPgqDUfpPFp/wAKGiUyiFLNNWmnCes9OoHYKwwvGRjMOH8zTopNSx5bySoovZHo2OWEnXcsBtVYxiLhnJjllqB6LqtKgQ0SNyxG1tgDOU5NHASXE9VElRKdmA2evR9mrOaHYZMjhjbMGOYLh4rbUHioDXspaysM6tEfDU3lzQfb2OuCviywcQ3b/b5KfZKb20m1qT8QGoae9Td+oHdz0XLmTvkjt6apJxen/fsSdoLTRrODg3s6pce0aMhlmT10HHveJp6rMQiMt/0H3uTxtZr1HVDEmJMa4d/ic/JWlju8OGWWeeS1guK2c+WXOWuyItxXWCcxAG87s9y0jbG2JZ3Wg5ZZucN/Qe6kXTdRcAI7o3DKSptqPZP74yaMhu9lYyIjbKRDZgu+LT4Qc54qyp0sQDRk3fxI58B7qJZJqPLyI0A4q4oUyco6/RSgyRd1gxuDR/gDUrX2eiGtDRoFEuuwdm3PU6qwC0SozbsEgSoCkgVCEIAQhCASEqSUSgFSQiUkoASJUKSDw+kDqJTX7G3FPDduT5SICJeDCWwPMarI7Q3G4lrnGdcjv3lbkhNWqxtqNwuEj5qGrLJ0cCvawlxcMon7hUHbPYOzHxPkRy+/Zdg212TcGMdRBccUO00gYRPH6LF3Fsq+rWNV4ggwGnd9/RZ8fDNVKto8bPXC4w0Dm47hyWzuvZknI91o05q9uy4zRZ8Bz5DlmVc2ewkNygcipUfko5FdZ7C1ggCIWcvwY6sZEQB4z/lbe0XeXMIBhxGvBUrNki5xL3QN0Zk8NdFLXwEyuu+78g1vifvetBd10hpzGQz68FZWWwsptDWjIccyTxJT6lKirkIF6CQBKpIBAQlQAhCEAIQhAeQlQhSQIAgoQoJFJQUiFJAICRCAEpQhAIo1nuymwktaASSZ5nVCEJJSJQhCARCEISBQhCAVKhCgCJUIQAhCEAIQhAf/2Q==">
            <a:hlinkClick r:id="rId4"/>
          </p:cNvPr>
          <p:cNvSpPr>
            <a:spLocks noChangeAspect="1" noChangeArrowheads="1"/>
          </p:cNvSpPr>
          <p:nvPr/>
        </p:nvSpPr>
        <p:spPr bwMode="auto">
          <a:xfrm>
            <a:off x="0" y="-2103438"/>
            <a:ext cx="3657600" cy="43815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323528" y="5877272"/>
            <a:ext cx="32943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Obr. 1: Emil </a:t>
            </a:r>
            <a:r>
              <a:rPr lang="cs-CZ" sz="3200" b="1" dirty="0" err="1" smtClean="0"/>
              <a:t>Hácha</a:t>
            </a:r>
            <a:endParaRPr lang="cs-CZ" sz="32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499992" y="5949280"/>
            <a:ext cx="44821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Obr. 2: Sedící Emil </a:t>
            </a:r>
            <a:r>
              <a:rPr lang="cs-CZ" sz="3200" b="1" dirty="0" err="1" smtClean="0"/>
              <a:t>Hácha</a:t>
            </a:r>
            <a:endParaRPr lang="cs-CZ" sz="3200" b="1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Mapa druhé republiky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339752" y="5517232"/>
            <a:ext cx="52884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Obr. 3: Mapa druhé republiky</a:t>
            </a:r>
            <a:endParaRPr lang="cs-CZ" sz="3200" b="1" dirty="0"/>
          </a:p>
        </p:txBody>
      </p:sp>
      <p:pic>
        <p:nvPicPr>
          <p:cNvPr id="3074" name="Picture 2" descr="http://upload.wikimedia.org/wikipedia/commons/8/81/Druh%C3%A1_%C4%8Ceskoslovensk%C3%A1_republika_193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484784"/>
            <a:ext cx="8521715" cy="3944729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836712"/>
            <a:ext cx="8640960" cy="547260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b="1" u="sng" dirty="0" smtClean="0">
                <a:solidFill>
                  <a:schemeClr val="tx1"/>
                </a:solidFill>
              </a:rPr>
              <a:t>A, Použitá literatura: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1"/>
                </a:solidFill>
                <a:cs typeface="Times New Roman" pitchFamily="18" charset="0"/>
              </a:rPr>
              <a:t>1. VÁLKOVÁ</a:t>
            </a:r>
            <a:r>
              <a:rPr lang="cs-CZ" dirty="0" smtClean="0">
                <a:solidFill>
                  <a:schemeClr val="tx1"/>
                </a:solidFill>
                <a:cs typeface="Times New Roman" pitchFamily="18" charset="0"/>
              </a:rPr>
              <a:t>, Veronika. </a:t>
            </a:r>
            <a:r>
              <a:rPr lang="cs-CZ" i="1" dirty="0" smtClean="0">
                <a:solidFill>
                  <a:schemeClr val="tx1"/>
                </a:solidFill>
                <a:cs typeface="Times New Roman" pitchFamily="18" charset="0"/>
              </a:rPr>
              <a:t>Dějepis 9 pro základní školy</a:t>
            </a:r>
            <a:r>
              <a:rPr lang="cs-CZ" dirty="0" smtClean="0">
                <a:solidFill>
                  <a:schemeClr val="tx1"/>
                </a:solidFill>
                <a:cs typeface="Times New Roman" pitchFamily="18" charset="0"/>
              </a:rPr>
              <a:t>. Praha: SPN - pedagogické nakladatelství, akciová společnost, 2009, ISBN 978-80-7235-428-3. </a:t>
            </a:r>
            <a:endParaRPr lang="cs-CZ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cs-CZ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B, Internetové zdroje: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Obr. 1: </a:t>
            </a:r>
            <a:r>
              <a:rPr lang="pt-BR" dirty="0" smtClean="0">
                <a:solidFill>
                  <a:schemeClr val="tx1"/>
                </a:solidFill>
              </a:rPr>
              <a:t>AUTOR NEUVEDEN. </a:t>
            </a:r>
            <a:r>
              <a:rPr lang="pt-BR" i="1" dirty="0" smtClean="0">
                <a:solidFill>
                  <a:schemeClr val="tx1"/>
                </a:solidFill>
              </a:rPr>
              <a:t>www.hrad.cz</a:t>
            </a:r>
            <a:r>
              <a:rPr lang="pt-BR" dirty="0" smtClean="0">
                <a:solidFill>
                  <a:schemeClr val="tx1"/>
                </a:solidFill>
              </a:rPr>
              <a:t> [online]. [cit. 28.12.2013]. Dostupný na WWW: http://</a:t>
            </a:r>
            <a:r>
              <a:rPr lang="pt-BR" dirty="0" smtClean="0">
                <a:solidFill>
                  <a:schemeClr val="tx1"/>
                </a:solidFill>
              </a:rPr>
              <a:t>www.hrad.cz/img/u/prezident-cr/emil-hacha.jpg</a:t>
            </a:r>
            <a:r>
              <a:rPr lang="cs-CZ" dirty="0" smtClean="0">
                <a:solidFill>
                  <a:schemeClr val="tx1"/>
                </a:solidFill>
              </a:rPr>
              <a:t>.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1"/>
                </a:solidFill>
              </a:rPr>
              <a:t>Obr. 2: </a:t>
            </a:r>
            <a:r>
              <a:rPr lang="pt-BR" dirty="0" smtClean="0">
                <a:solidFill>
                  <a:schemeClr val="tx1"/>
                </a:solidFill>
              </a:rPr>
              <a:t>AUTOR NEUVEDEN. </a:t>
            </a:r>
            <a:r>
              <a:rPr lang="pt-BR" i="1" dirty="0" smtClean="0">
                <a:solidFill>
                  <a:schemeClr val="tx1"/>
                </a:solidFill>
              </a:rPr>
              <a:t>www.hacha.cz</a:t>
            </a:r>
            <a:r>
              <a:rPr lang="pt-BR" dirty="0" smtClean="0">
                <a:solidFill>
                  <a:schemeClr val="tx1"/>
                </a:solidFill>
              </a:rPr>
              <a:t> [online]. [cit. 28.12.2013]. Dostupný na WWW: http://</a:t>
            </a:r>
            <a:r>
              <a:rPr lang="pt-BR" dirty="0" smtClean="0">
                <a:solidFill>
                  <a:schemeClr val="tx1"/>
                </a:solidFill>
              </a:rPr>
              <a:t>www.hacha.cz/images/emil-hacha.jpg</a:t>
            </a:r>
            <a:r>
              <a:rPr lang="cs-CZ" dirty="0" smtClean="0">
                <a:solidFill>
                  <a:schemeClr val="tx1"/>
                </a:solidFill>
              </a:rPr>
              <a:t>.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1"/>
                </a:solidFill>
              </a:rPr>
              <a:t>Obr. 3: </a:t>
            </a:r>
            <a:r>
              <a:rPr lang="pt-BR" dirty="0" smtClean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AUTOR NEUVEDEN. </a:t>
            </a:r>
            <a:r>
              <a:rPr lang="cs-CZ" i="1" dirty="0" err="1" smtClean="0">
                <a:solidFill>
                  <a:schemeClr val="tx1"/>
                </a:solidFill>
              </a:rPr>
              <a:t>cs.wikipedia.org</a:t>
            </a:r>
            <a:r>
              <a:rPr lang="cs-CZ" dirty="0" smtClean="0">
                <a:solidFill>
                  <a:schemeClr val="tx1"/>
                </a:solidFill>
              </a:rPr>
              <a:t> [online]. [cit. 28.12.2013]. Dostupný na WWW: http://upload.wikimedia.org/wikipedia/commons/8/81/Druh%C3%A1_%C4%8Ceskoslovensk%C3%A1_republika_1938.png </a:t>
            </a:r>
            <a:r>
              <a:rPr lang="cs-CZ" dirty="0" smtClean="0">
                <a:solidFill>
                  <a:schemeClr val="tx1"/>
                </a:solidFill>
              </a:rPr>
              <a:t>.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858614"/>
          </a:xfrm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Použité zdroje</a:t>
            </a:r>
            <a:endParaRPr lang="cs-CZ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1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Motiv1</Template>
  <TotalTime>136</TotalTime>
  <Words>643</Words>
  <Application>Microsoft Office PowerPoint</Application>
  <PresentationFormat>Předvádění na obrazovce (4:3)</PresentationFormat>
  <Paragraphs>82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Motiv1</vt:lpstr>
      <vt:lpstr>Základní škola a Mateřská škola Bílá Třemešná, okres Trutnov</vt:lpstr>
      <vt:lpstr>Anotace</vt:lpstr>
      <vt:lpstr>Anotace k jednotlivým stranám</vt:lpstr>
      <vt:lpstr>Odpovězte – uč. s. 46 - 49</vt:lpstr>
      <vt:lpstr>Odpovězte – uč. s. 46 - 49</vt:lpstr>
      <vt:lpstr>Doplňte:</vt:lpstr>
      <vt:lpstr>Snímek 7</vt:lpstr>
      <vt:lpstr>Třetí prezident Česko-Slovenska  JUDr. Emil Hácha</vt:lpstr>
      <vt:lpstr>Mapa druhé republiky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Vznik druhé republiky</dc:title>
  <dc:creator>Mgr. Jiří Lux</dc:creator>
  <cp:lastModifiedBy>Jiri</cp:lastModifiedBy>
  <cp:revision>19</cp:revision>
  <dcterms:created xsi:type="dcterms:W3CDTF">2013-12-08T15:05:39Z</dcterms:created>
  <dcterms:modified xsi:type="dcterms:W3CDTF">2013-12-28T20:02:24Z</dcterms:modified>
</cp:coreProperties>
</file>