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9"/>
  </p:notesMasterIdLst>
  <p:sldIdLst>
    <p:sldId id="262" r:id="rId2"/>
    <p:sldId id="264" r:id="rId3"/>
    <p:sldId id="261" r:id="rId4"/>
    <p:sldId id="258" r:id="rId5"/>
    <p:sldId id="259" r:id="rId6"/>
    <p:sldId id="257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Rg st="1" end="7"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EC9BBC7-F71E-4133-B093-774E3F1E6A20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5AED08C-FE94-490F-AA85-0AFF189855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00240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Kliknutím se dostaneš na 2. list.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DE65CA-C60F-401B-82D1-F9F3B24BC9AC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7698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Kliknutím se dostaneš na 3. </a:t>
            </a:r>
            <a:r>
              <a:rPr lang="cs-CZ" smtClean="0"/>
              <a:t>list.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AED08C-FE94-490F-AA85-0AFF18985597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602539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1. kliknutí = nadpis, 2. kliknutí = živé přírodniny, 3. kliknutí = neživé přírodniny.</a:t>
            </a:r>
            <a:r>
              <a:rPr lang="cs-CZ" baseline="0" dirty="0" smtClean="0"/>
              <a:t> </a:t>
            </a:r>
            <a:r>
              <a:rPr lang="cs-CZ" dirty="0" smtClean="0"/>
              <a:t> Kliknutím se dostaneš na 4. list.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AED08C-FE94-490F-AA85-0AFF18985597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062555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Kliknutím se dostaneš na 5. list.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AED08C-FE94-490F-AA85-0AFF18985597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206134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AED08C-FE94-490F-AA85-0AFF18985597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22998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AED08C-FE94-490F-AA85-0AFF18985597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86270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569CCD-EB86-45CE-8ABF-3E174C00C951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38B5224-2123-4C35-88FC-82EBB8644C6D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569CCD-EB86-45CE-8ABF-3E174C00C951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8B5224-2123-4C35-88FC-82EBB8644C6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569CCD-EB86-45CE-8ABF-3E174C00C951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8B5224-2123-4C35-88FC-82EBB8644C6D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569CCD-EB86-45CE-8ABF-3E174C00C951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8B5224-2123-4C35-88FC-82EBB8644C6D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569CCD-EB86-45CE-8ABF-3E174C00C951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8B5224-2123-4C35-88FC-82EBB8644C6D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569CCD-EB86-45CE-8ABF-3E174C00C951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8B5224-2123-4C35-88FC-82EBB8644C6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569CCD-EB86-45CE-8ABF-3E174C00C951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8B5224-2123-4C35-88FC-82EBB8644C6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569CCD-EB86-45CE-8ABF-3E174C00C951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8B5224-2123-4C35-88FC-82EBB8644C6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569CCD-EB86-45CE-8ABF-3E174C00C951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8B5224-2123-4C35-88FC-82EBB8644C6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569CCD-EB86-45CE-8ABF-3E174C00C951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8B5224-2123-4C35-88FC-82EBB8644C6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569CCD-EB86-45CE-8ABF-3E174C00C951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8B5224-2123-4C35-88FC-82EBB8644C6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2B569CCD-EB86-45CE-8ABF-3E174C00C951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538B5224-2123-4C35-88FC-82EBB8644C6D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slow">
    <p:push dir="u"/>
  </p:transition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wmf"/><Relationship Id="rId12" Type="http://schemas.openxmlformats.org/officeDocument/2006/relationships/image" Target="../media/image1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11" Type="http://schemas.openxmlformats.org/officeDocument/2006/relationships/image" Target="../media/image10.wmf"/><Relationship Id="rId5" Type="http://schemas.openxmlformats.org/officeDocument/2006/relationships/image" Target="../media/image4.png"/><Relationship Id="rId10" Type="http://schemas.openxmlformats.org/officeDocument/2006/relationships/image" Target="../media/image9.jpeg"/><Relationship Id="rId4" Type="http://schemas.openxmlformats.org/officeDocument/2006/relationships/image" Target="../media/image3.wmf"/><Relationship Id="rId9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wmf"/><Relationship Id="rId13" Type="http://schemas.openxmlformats.org/officeDocument/2006/relationships/image" Target="../media/image22.jpeg"/><Relationship Id="rId18" Type="http://schemas.openxmlformats.org/officeDocument/2006/relationships/image" Target="../media/image27.jpeg"/><Relationship Id="rId3" Type="http://schemas.openxmlformats.org/officeDocument/2006/relationships/image" Target="../media/image12.jpeg"/><Relationship Id="rId21" Type="http://schemas.openxmlformats.org/officeDocument/2006/relationships/image" Target="../media/image30.jpeg"/><Relationship Id="rId7" Type="http://schemas.openxmlformats.org/officeDocument/2006/relationships/image" Target="../media/image16.jpeg"/><Relationship Id="rId12" Type="http://schemas.openxmlformats.org/officeDocument/2006/relationships/image" Target="../media/image21.wmf"/><Relationship Id="rId17" Type="http://schemas.openxmlformats.org/officeDocument/2006/relationships/image" Target="../media/image26.wmf"/><Relationship Id="rId2" Type="http://schemas.openxmlformats.org/officeDocument/2006/relationships/notesSlide" Target="../notesSlides/notesSlide5.xml"/><Relationship Id="rId16" Type="http://schemas.openxmlformats.org/officeDocument/2006/relationships/image" Target="../media/image25.wmf"/><Relationship Id="rId20" Type="http://schemas.openxmlformats.org/officeDocument/2006/relationships/image" Target="../media/image2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jpeg"/><Relationship Id="rId11" Type="http://schemas.openxmlformats.org/officeDocument/2006/relationships/image" Target="../media/image20.gif"/><Relationship Id="rId5" Type="http://schemas.openxmlformats.org/officeDocument/2006/relationships/image" Target="../media/image14.jpeg"/><Relationship Id="rId15" Type="http://schemas.openxmlformats.org/officeDocument/2006/relationships/image" Target="../media/image24.jpeg"/><Relationship Id="rId23" Type="http://schemas.openxmlformats.org/officeDocument/2006/relationships/image" Target="../media/image32.jpeg"/><Relationship Id="rId10" Type="http://schemas.openxmlformats.org/officeDocument/2006/relationships/image" Target="../media/image19.jpeg"/><Relationship Id="rId19" Type="http://schemas.openxmlformats.org/officeDocument/2006/relationships/image" Target="../media/image28.jpeg"/><Relationship Id="rId4" Type="http://schemas.openxmlformats.org/officeDocument/2006/relationships/image" Target="../media/image13.jpeg"/><Relationship Id="rId9" Type="http://schemas.openxmlformats.org/officeDocument/2006/relationships/image" Target="../media/image18.wmf"/><Relationship Id="rId14" Type="http://schemas.openxmlformats.org/officeDocument/2006/relationships/image" Target="../media/image23.jpeg"/><Relationship Id="rId22" Type="http://schemas.openxmlformats.org/officeDocument/2006/relationships/image" Target="../media/image31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1484784"/>
            <a:ext cx="7918648" cy="2664296"/>
          </a:xfrm>
        </p:spPr>
        <p:txBody>
          <a:bodyPr>
            <a:normAutofit fontScale="90000"/>
          </a:bodyPr>
          <a:lstStyle/>
          <a:p>
            <a:pPr algn="l"/>
            <a:r>
              <a:rPr lang="cs-CZ" sz="3200" dirty="0" smtClean="0"/>
              <a:t>Název školy: ZŠ Karla Klíče, Hostinné</a:t>
            </a:r>
            <a:br>
              <a:rPr lang="cs-CZ" sz="3200" dirty="0" smtClean="0"/>
            </a:br>
            <a:r>
              <a:rPr lang="cs-CZ" sz="3200" dirty="0" smtClean="0"/>
              <a:t>Autor: Mgr. Ludmila </a:t>
            </a:r>
            <a:r>
              <a:rPr lang="cs-CZ" sz="3200" dirty="0" err="1" smtClean="0"/>
              <a:t>Eisová</a:t>
            </a:r>
            <a:r>
              <a:rPr lang="cs-CZ" sz="3200" dirty="0" smtClean="0"/>
              <a:t> </a:t>
            </a:r>
            <a:br>
              <a:rPr lang="cs-CZ" sz="3200" dirty="0" smtClean="0"/>
            </a:br>
            <a:r>
              <a:rPr lang="cs-CZ" sz="3200" dirty="0" smtClean="0"/>
              <a:t>Název: VY_32_INOVACE_10_C_1_ Živé a neživé přírodniny</a:t>
            </a:r>
            <a:br>
              <a:rPr lang="cs-CZ" sz="3200" dirty="0" smtClean="0"/>
            </a:br>
            <a:r>
              <a:rPr lang="cs-CZ" sz="3200" dirty="0" smtClean="0"/>
              <a:t>Téma: Živá a neživá příroda</a:t>
            </a:r>
            <a:br>
              <a:rPr lang="cs-CZ" sz="3200" dirty="0" smtClean="0"/>
            </a:br>
            <a:r>
              <a:rPr lang="cs-CZ" sz="3200" dirty="0" smtClean="0"/>
              <a:t>Číslo projektu</a:t>
            </a:r>
            <a:r>
              <a:rPr lang="cs-CZ" sz="3200" dirty="0"/>
              <a:t>: CZ.1.07./</a:t>
            </a:r>
            <a:r>
              <a:rPr lang="cs-CZ" sz="3200" dirty="0" smtClean="0"/>
              <a:t>1.4.00/21.2131</a:t>
            </a:r>
            <a:br>
              <a:rPr lang="cs-CZ" sz="3200" dirty="0" smtClean="0"/>
            </a:b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3886200"/>
            <a:ext cx="7304856" cy="1752600"/>
          </a:xfrm>
        </p:spPr>
        <p:txBody>
          <a:bodyPr>
            <a:normAutofit/>
          </a:bodyPr>
          <a:lstStyle/>
          <a:p>
            <a:pPr algn="l"/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74564933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28690246"/>
              </p:ext>
            </p:extLst>
          </p:nvPr>
        </p:nvGraphicFramePr>
        <p:xfrm>
          <a:off x="1187624" y="2060848"/>
          <a:ext cx="6834212" cy="364574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Ludmila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Eisová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23.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ledna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27. ledna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ve třídě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III.</a:t>
                      </a:r>
                      <a:r>
                        <a:rPr lang="cs-CZ" baseline="0" dirty="0" smtClean="0"/>
                        <a:t>A</a:t>
                      </a:r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a jeho svět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Prvouka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Živá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a neživá příroda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Živé a neživé přírodniny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rostliny, zvířata, houby, lidé, voda, vzduch, půda, teplo, světlo, horniny, nerosty 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6464718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2043608"/>
            <a:ext cx="8229600" cy="2736304"/>
          </a:xfrm>
        </p:spPr>
        <p:txBody>
          <a:bodyPr/>
          <a:lstStyle/>
          <a:p>
            <a:r>
              <a:rPr lang="cs-CZ" sz="3200" dirty="0" smtClean="0">
                <a:solidFill>
                  <a:schemeClr val="tx1"/>
                </a:solidFill>
              </a:rPr>
              <a:t>Živé a neživé přírodniny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145435"/>
          </a:xfrm>
        </p:spPr>
        <p:txBody>
          <a:bodyPr/>
          <a:lstStyle/>
          <a:p>
            <a:pPr marL="0" indent="0">
              <a:buNone/>
            </a:pPr>
            <a:r>
              <a:rPr lang="cs-CZ" sz="2800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    Živé přírodniny             </a:t>
            </a:r>
            <a:r>
              <a:rPr lang="cs-CZ" sz="2800" b="1" dirty="0" smtClean="0">
                <a:solidFill>
                  <a:schemeClr val="tx2"/>
                </a:solidFill>
              </a:rPr>
              <a:t>Neživé přírodniny</a:t>
            </a:r>
            <a:endParaRPr lang="cs-CZ" sz="2800" b="1" dirty="0">
              <a:solidFill>
                <a:schemeClr val="tx2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99592" y="1916832"/>
            <a:ext cx="18671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Rostliny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2" y="3068960"/>
            <a:ext cx="149246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Zvířata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971600" y="4293096"/>
            <a:ext cx="14379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Houby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43608" y="5373216"/>
            <a:ext cx="111562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Lidé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860032" y="2060848"/>
            <a:ext cx="3024336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Voda</a:t>
            </a:r>
          </a:p>
          <a:p>
            <a:endParaRPr lang="cs-CZ" sz="2800" dirty="0" smtClean="0"/>
          </a:p>
          <a:p>
            <a:r>
              <a:rPr lang="cs-CZ" sz="2800" dirty="0" smtClean="0"/>
              <a:t>Vzduch</a:t>
            </a:r>
          </a:p>
          <a:p>
            <a:endParaRPr lang="cs-CZ" sz="2800" dirty="0" smtClean="0"/>
          </a:p>
          <a:p>
            <a:r>
              <a:rPr lang="cs-CZ" sz="2800" dirty="0" smtClean="0"/>
              <a:t>Půda</a:t>
            </a:r>
          </a:p>
          <a:p>
            <a:endParaRPr lang="cs-CZ" sz="2800" dirty="0" smtClean="0"/>
          </a:p>
          <a:p>
            <a:r>
              <a:rPr lang="cs-CZ" sz="2800" dirty="0" smtClean="0"/>
              <a:t>Teplo</a:t>
            </a:r>
          </a:p>
          <a:p>
            <a:endParaRPr lang="cs-CZ" sz="2800" dirty="0" smtClean="0"/>
          </a:p>
          <a:p>
            <a:r>
              <a:rPr lang="cs-CZ" sz="2800" dirty="0" smtClean="0"/>
              <a:t>Světlo</a:t>
            </a:r>
          </a:p>
          <a:p>
            <a:endParaRPr lang="cs-CZ" sz="2800" dirty="0" smtClean="0"/>
          </a:p>
        </p:txBody>
      </p:sp>
      <p:sp>
        <p:nvSpPr>
          <p:cNvPr id="11" name="TextovéPole 10"/>
          <p:cNvSpPr txBox="1"/>
          <p:nvPr/>
        </p:nvSpPr>
        <p:spPr>
          <a:xfrm>
            <a:off x="6876256" y="2060848"/>
            <a:ext cx="1540806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Horniny</a:t>
            </a:r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  <a:p>
            <a:r>
              <a:rPr lang="cs-CZ" sz="2800" dirty="0" smtClean="0"/>
              <a:t>Nerosty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81074162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000"/>
                            </p:stCondLst>
                            <p:childTnLst>
                              <p:par>
                                <p:cTn id="40" presetID="26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5000"/>
                            </p:stCondLst>
                            <p:childTnLst>
                              <p:par>
                                <p:cTn id="57" presetID="26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8000"/>
                            </p:stCondLst>
                            <p:childTnLst>
                              <p:par>
                                <p:cTn id="74" presetID="26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>
                            <p:stCondLst>
                              <p:cond delay="2000"/>
                            </p:stCondLst>
                            <p:childTnLst>
                              <p:par>
                                <p:cTn id="109" presetID="26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5" fill="hold">
                            <p:stCondLst>
                              <p:cond delay="5000"/>
                            </p:stCondLst>
                            <p:childTnLst>
                              <p:par>
                                <p:cTn id="126" presetID="26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2" fill="hold">
                            <p:stCondLst>
                              <p:cond delay="8000"/>
                            </p:stCondLst>
                            <p:childTnLst>
                              <p:par>
                                <p:cTn id="143" presetID="26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9" fill="hold">
                            <p:stCondLst>
                              <p:cond delay="11000"/>
                            </p:stCondLst>
                            <p:childTnLst>
                              <p:par>
                                <p:cTn id="160" presetID="26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6" fill="hold">
                            <p:stCondLst>
                              <p:cond delay="14000"/>
                            </p:stCondLst>
                            <p:childTnLst>
                              <p:par>
                                <p:cTn id="177" presetID="26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3" fill="hold">
                            <p:stCondLst>
                              <p:cond delay="17000"/>
                            </p:stCondLst>
                            <p:childTnLst>
                              <p:par>
                                <p:cTn id="194" presetID="26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171400"/>
            <a:ext cx="8229600" cy="1584176"/>
          </a:xfrm>
        </p:spPr>
        <p:txBody>
          <a:bodyPr/>
          <a:lstStyle/>
          <a:p>
            <a:r>
              <a:rPr lang="cs-CZ" sz="3200" dirty="0" smtClean="0">
                <a:solidFill>
                  <a:schemeClr val="accent5"/>
                </a:solidFill>
              </a:rPr>
              <a:t>Živé přírodniny </a:t>
            </a:r>
            <a:r>
              <a:rPr lang="cs-CZ" sz="3200" dirty="0" smtClean="0">
                <a:solidFill>
                  <a:schemeClr val="tx1"/>
                </a:solidFill>
              </a:rPr>
              <a:t>podtrhni </a:t>
            </a:r>
            <a:r>
              <a:rPr lang="cs-CZ" sz="3200" dirty="0" smtClean="0">
                <a:solidFill>
                  <a:schemeClr val="accent5"/>
                </a:solidFill>
              </a:rPr>
              <a:t>zeleně</a:t>
            </a:r>
            <a:r>
              <a:rPr lang="cs-CZ" sz="3200" dirty="0" smtClean="0">
                <a:solidFill>
                  <a:schemeClr val="tx1"/>
                </a:solidFill>
              </a:rPr>
              <a:t> a </a:t>
            </a:r>
            <a:r>
              <a:rPr lang="cs-CZ" sz="3200" dirty="0" smtClean="0"/>
              <a:t>neživé</a:t>
            </a:r>
            <a:r>
              <a:rPr lang="cs-CZ" sz="3200" dirty="0" smtClean="0">
                <a:solidFill>
                  <a:schemeClr val="tx1"/>
                </a:solidFill>
              </a:rPr>
              <a:t> </a:t>
            </a:r>
            <a:r>
              <a:rPr lang="cs-CZ" sz="3200" dirty="0" smtClean="0"/>
              <a:t>přírodniny</a:t>
            </a:r>
            <a:r>
              <a:rPr lang="cs-CZ" sz="3200" dirty="0" smtClean="0">
                <a:solidFill>
                  <a:schemeClr val="tx1"/>
                </a:solidFill>
              </a:rPr>
              <a:t> podtrhni</a:t>
            </a:r>
            <a:r>
              <a:rPr lang="cs-CZ" sz="3200" dirty="0" smtClean="0"/>
              <a:t> modře.</a:t>
            </a:r>
            <a:endParaRPr lang="cs-CZ" sz="3200" dirty="0"/>
          </a:p>
        </p:txBody>
      </p:sp>
      <p:pic>
        <p:nvPicPr>
          <p:cNvPr id="4" name="Zástupný symbol pro obsah 3"/>
          <p:cNvPicPr>
            <a:picLocks noGrp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320" y="1556792"/>
            <a:ext cx="1420947" cy="1008112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Obrázek 5" descr="C:\Users\Ludmila Eisová\AppData\Local\Microsoft\Windows\Temporary Internet Files\Content.IE5\A0JQTU53\MC900193312[1].wmf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4368" y="5303763"/>
            <a:ext cx="871726" cy="965066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Obrázek 6" descr="C:\Users\Ludmila Eisová\AppData\Local\Microsoft\Windows\Temporary Internet Files\Content.IE5\QKKEMLWV\MC900441357[1].png"/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36682" y="1556792"/>
            <a:ext cx="1427406" cy="1296144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Obrázek 7"/>
          <p:cNvPicPr/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20008" y="5398380"/>
            <a:ext cx="1112522" cy="789975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Obrázek 8"/>
          <p:cNvPicPr/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7769" y="3724293"/>
            <a:ext cx="1568567" cy="2163565"/>
          </a:xfrm>
          <a:prstGeom prst="rect">
            <a:avLst/>
          </a:prstGeom>
          <a:noFill/>
          <a:ln>
            <a:noFill/>
          </a:ln>
        </p:spPr>
      </p:pic>
      <p:pic>
        <p:nvPicPr>
          <p:cNvPr id="10" name="Obrázek 9"/>
          <p:cNvPicPr/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20007" y="3356993"/>
            <a:ext cx="1112521" cy="1144612"/>
          </a:xfrm>
          <a:prstGeom prst="rect">
            <a:avLst/>
          </a:prstGeom>
          <a:noFill/>
          <a:ln>
            <a:noFill/>
          </a:ln>
        </p:spPr>
      </p:pic>
      <p:pic>
        <p:nvPicPr>
          <p:cNvPr id="11" name="Obrázek 10"/>
          <p:cNvPicPr/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8221" y="1412776"/>
            <a:ext cx="2242251" cy="1872208"/>
          </a:xfrm>
          <a:prstGeom prst="rect">
            <a:avLst/>
          </a:prstGeom>
          <a:noFill/>
          <a:ln>
            <a:noFill/>
          </a:ln>
        </p:spPr>
      </p:pic>
      <p:pic>
        <p:nvPicPr>
          <p:cNvPr id="12" name="Obrázek 11" descr="C:\Users\Ludmila Eisová\AppData\Local\Microsoft\Windows\Temporary Internet Files\Content.IE5\A0JQTU53\MP900433052[1].jpg"/>
          <p:cNvPicPr/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501604"/>
            <a:ext cx="1008112" cy="1448597"/>
          </a:xfrm>
          <a:prstGeom prst="rect">
            <a:avLst/>
          </a:prstGeom>
          <a:noFill/>
          <a:ln>
            <a:noFill/>
          </a:ln>
        </p:spPr>
      </p:pic>
      <p:pic>
        <p:nvPicPr>
          <p:cNvPr id="13" name="Obrázek 12"/>
          <p:cNvPicPr/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46" y="4555005"/>
            <a:ext cx="1378738" cy="1686751"/>
          </a:xfrm>
          <a:prstGeom prst="rect">
            <a:avLst/>
          </a:prstGeom>
          <a:noFill/>
          <a:ln>
            <a:noFill/>
          </a:ln>
        </p:spPr>
      </p:pic>
      <p:pic>
        <p:nvPicPr>
          <p:cNvPr id="14" name="Obrázek 13"/>
          <p:cNvPicPr/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7161" y="3009332"/>
            <a:ext cx="1128254" cy="1105236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22934755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720080"/>
          </a:xfrm>
        </p:spPr>
        <p:txBody>
          <a:bodyPr/>
          <a:lstStyle/>
          <a:p>
            <a:r>
              <a:rPr lang="cs-CZ" sz="3200" dirty="0" smtClean="0">
                <a:solidFill>
                  <a:schemeClr val="tx1"/>
                </a:solidFill>
              </a:rPr>
              <a:t>Přeškrtni neživé přírodniny.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-3460380" y="-33588"/>
            <a:ext cx="173366" cy="64235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C:\Users\Ludmila Eisová\AppData\Local\Microsoft\Windows\Temporary Internet Files\Content.IE5\A0JQTU53\MP90040162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2773" y="5595673"/>
            <a:ext cx="1209817" cy="9676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Ludmila Eisová\AppData\Local\Microsoft\Windows\Temporary Internet Files\Content.IE5\QKKEMLWV\MP90040359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285" y="2204864"/>
            <a:ext cx="998852" cy="14975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Ludmila Eisová\AppData\Local\Microsoft\Windows\Temporary Internet Files\Content.IE5\08SUHLCI\MP90040685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7816" y="2502766"/>
            <a:ext cx="1800200" cy="11996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Ludmila Eisová\AppData\Local\Microsoft\Windows\Temporary Internet Files\Content.IE5\08SUHLCI\MP900399095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49615" y="5538840"/>
            <a:ext cx="1728708" cy="9878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Ludmila Eisová\AppData\Local\Microsoft\Windows\Temporary Internet Files\Content.IE5\08SUHLCI\MP900406577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4356" y="4347057"/>
            <a:ext cx="832817" cy="1248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Ludmila Eisová\AppData\Local\Microsoft\Windows\Temporary Internet Files\Content.IE5\A0JQTU53\MC90028261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1359" y="629791"/>
            <a:ext cx="1580881" cy="11262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Ludmila Eisová\AppData\Local\Microsoft\Windows\Temporary Internet Files\Content.IE5\A0JQTU53\MC900057213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03948" y="4347057"/>
            <a:ext cx="1055051" cy="9320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Ludmila Eisová\AppData\Local\Microsoft\Windows\Temporary Internet Files\Content.IE5\QKKEMLWV\MC900382609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3174" y="3958826"/>
            <a:ext cx="1401589" cy="1495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Ludmila Eisová\AppData\Local\Microsoft\Windows\Temporary Internet Files\Content.IE5\08SUHLCI\MM900283578[1].gif"/>
          <p:cNvPicPr>
            <a:picLocks noChangeAspect="1" noChangeArrowheads="1" noCrop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7743" y="3382962"/>
            <a:ext cx="1387100" cy="725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Program Files (x86)\Microsoft Office\MEDIA\CAGCAT10\j0293828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5074" y="1268760"/>
            <a:ext cx="1003028" cy="10555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Ludmila Eisová\AppData\Local\Microsoft\Windows\Temporary Internet Files\Content.IE5\08SUHLCI\MP900289457[1]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3242" y="1268760"/>
            <a:ext cx="1069348" cy="792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Ludmila Eisová\AppData\Local\Microsoft\Windows\Temporary Internet Files\Content.IE5\A0JQTU53\MP900444860[1].jp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14763" y="2091070"/>
            <a:ext cx="1259185" cy="9724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Ludmila Eisová\AppData\Local\Microsoft\Windows\Temporary Internet Files\Content.IE5\08SUHLCI\MP900423061[1].jpg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668" y="5473851"/>
            <a:ext cx="1474938" cy="9817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C:\Users\Ludmila Eisová\AppData\Local\Microsoft\Windows\Temporary Internet Files\Content.IE5\6SRWW0T5\MC900193270[1].wmf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2706" y="2634351"/>
            <a:ext cx="1022523" cy="11771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3" name="Picture 19" descr="C:\Users\Ludmila Eisová\AppData\Local\Microsoft\Windows\Temporary Internet Files\Content.IE5\QKKEMLWV\MC900358635[1].wmf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0708" y="5519509"/>
            <a:ext cx="1161532" cy="1050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 descr="C:\Users\Ludmila Eisová\AppData\Local\Microsoft\Windows\Temporary Internet Files\Content.IE5\A0JQTU53\MP900182690[1].jpg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962144" y="1044547"/>
            <a:ext cx="1217461" cy="8826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5" name="Picture 21" descr="C:\Users\Ludmila Eisová\AppData\Local\Microsoft\Windows\Temporary Internet Files\Content.IE5\QKKEMLWV\MP900145311[1].jpg"/>
          <p:cNvPicPr>
            <a:picLocks noChangeAspect="1" noChangeArrowheads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20764" y="2811263"/>
            <a:ext cx="801066" cy="12420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6" name="Picture 22" descr="C:\Users\Ludmila Eisová\AppData\Local\Microsoft\Windows\Temporary Internet Files\Content.IE5\A0JQTU53\MP900406698[1].jpg"/>
          <p:cNvPicPr>
            <a:picLocks noChangeAspect="1" noChangeArrowheads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8721" y="3978135"/>
            <a:ext cx="1420018" cy="946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8" name="Picture 24" descr="C:\Users\Ludmila Eisová\AppData\Local\Microsoft\Windows\Temporary Internet Files\Content.IE5\QKKEMLWV\MP900433166[1].jpg"/>
          <p:cNvPicPr>
            <a:picLocks noChangeAspect="1" noChangeArrowheads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0742" y="5481440"/>
            <a:ext cx="1202048" cy="10452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9" name="Picture 25" descr="C:\Users\Ludmila Eisová\AppData\Local\Microsoft\Windows\Temporary Internet Files\Content.IE5\QKKEMLWV\MP900406726[1].jpg"/>
          <p:cNvPicPr>
            <a:picLocks noChangeAspect="1" noChangeArrowheads="1"/>
          </p:cNvPicPr>
          <p:nvPr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9072" y="1065370"/>
            <a:ext cx="1008204" cy="15119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0" name="Picture 26" descr="C:\Users\Ludmila Eisová\AppData\Local\Microsoft\Windows\Temporary Internet Files\Content.IE5\A0JQTU53\MP900438589[1].jpg"/>
          <p:cNvPicPr>
            <a:picLocks noChangeAspect="1" noChangeArrowheads="1"/>
          </p:cNvPicPr>
          <p:nvPr/>
        </p:nvPicPr>
        <p:blipFill>
          <a:blip r:embed="rId2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1839" y="4143775"/>
            <a:ext cx="1243235" cy="8275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2938796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dirty="0" smtClean="0"/>
              <a:t/>
            </a:r>
            <a:br>
              <a:rPr lang="cs-CZ" sz="3200" dirty="0" smtClean="0"/>
            </a:b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620688"/>
            <a:ext cx="8363272" cy="5505475"/>
          </a:xfrm>
        </p:spPr>
        <p:txBody>
          <a:bodyPr/>
          <a:lstStyle/>
          <a:p>
            <a:pPr marL="0" indent="0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Anotace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3. list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-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Výkladová stránka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Úkoly na procvičení učiva: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4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list - Žák má za úkol třídit přírodniny na živé a neživé. Modrou barvou podtrhne neživé přírodniny a zelenou barvou podtrhne živé přírodniny.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5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list – Žák přeškrtne neživé přírodniny. 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  Mezipředmětové vztahy – český jazyk – v obrázcích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  najde vyjmenovaná slova.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4581128"/>
            <a:ext cx="45304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Určeno pro výuku ve 3. ročníku.</a:t>
            </a:r>
            <a:endParaRPr lang="cs-CZ" sz="2400" dirty="0">
              <a:solidFill>
                <a:schemeClr val="bg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1770959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3200" dirty="0" smtClean="0">
                <a:solidFill>
                  <a:schemeClr val="tx1"/>
                </a:solidFill>
              </a:rPr>
              <a:t>Použité zdroje: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Otevřená galerie Microsoftu </a:t>
            </a:r>
            <a:r>
              <a:rPr lang="cs-CZ" dirty="0" err="1" smtClean="0"/>
              <a:t>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1203043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392</TotalTime>
  <Words>240</Words>
  <Application>Microsoft Office PowerPoint</Application>
  <PresentationFormat>Předvádění na obrazovce (4:3)</PresentationFormat>
  <Paragraphs>62</Paragraphs>
  <Slides>7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Exekutivní</vt:lpstr>
      <vt:lpstr>Název školy: ZŠ Karla Klíče, Hostinné Autor: Mgr. Ludmila Eisová  Název: VY_32_INOVACE_10_C_1_ Živé a neživé přírodniny Téma: Živá a neživá příroda Číslo projektu: CZ.1.07./1.4.00/21.2131 </vt:lpstr>
      <vt:lpstr>Prezentace aplikace PowerPoint</vt:lpstr>
      <vt:lpstr>Živé a neživé přírodniny</vt:lpstr>
      <vt:lpstr>Živé přírodniny podtrhni zeleně a neživé přírodniny podtrhni modře.</vt:lpstr>
      <vt:lpstr>Přeškrtni neživé přírodniny.</vt:lpstr>
      <vt:lpstr> 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ZŠ Karla Klíče, Hostinné Autor: Mgr. Ludmila Eisová</dc:title>
  <dc:creator>Ludmila Eisová</dc:creator>
  <cp:lastModifiedBy>Ludmila Eisová</cp:lastModifiedBy>
  <cp:revision>39</cp:revision>
  <dcterms:created xsi:type="dcterms:W3CDTF">2012-01-21T17:33:51Z</dcterms:created>
  <dcterms:modified xsi:type="dcterms:W3CDTF">2012-03-06T18:00:11Z</dcterms:modified>
</cp:coreProperties>
</file>