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10"/>
  </p:notesMasterIdLst>
  <p:sldIdLst>
    <p:sldId id="261" r:id="rId2"/>
    <p:sldId id="265" r:id="rId3"/>
    <p:sldId id="258" r:id="rId4"/>
    <p:sldId id="259" r:id="rId5"/>
    <p:sldId id="263" r:id="rId6"/>
    <p:sldId id="260" r:id="rId7"/>
    <p:sldId id="257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Rg st="1" end="8"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5" autoAdjust="0"/>
    <p:restoredTop sz="94737" autoAdjust="0"/>
  </p:normalViewPr>
  <p:slideViewPr>
    <p:cSldViewPr snapToGrid="0">
      <p:cViewPr varScale="1">
        <p:scale>
          <a:sx n="70" d="100"/>
          <a:sy n="70" d="100"/>
        </p:scale>
        <p:origin x="-1380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45005" cy="45005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8F18792-D76F-4DA0-B3E9-2BD245C81F77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1DE65CA-C60F-401B-82D1-F9F3B24BC9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95278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Kliknutím se dostaneš na 2. stránku.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DE65CA-C60F-401B-82D1-F9F3B24BC9AC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7698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Kliknutím se dostaneš na 5. stránku – řešení.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DE65CA-C60F-401B-82D1-F9F3B24BC9AC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531377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Kliknutím se dostaneš na 6. stránku.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DE65CA-C60F-401B-82D1-F9F3B24BC9AC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209498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Kliknutím se dostaneš na 7. </a:t>
            </a:r>
            <a:r>
              <a:rPr lang="cs-CZ" smtClean="0"/>
              <a:t>stránku.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DE65CA-C60F-401B-82D1-F9F3B24BC9AC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206968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DE65CA-C60F-401B-82D1-F9F3B24BC9AC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882043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72504D-6221-4253-A26C-48E60CD10E09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E1B8D4-C39A-461B-89DA-E0CC4346A11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72504D-6221-4253-A26C-48E60CD10E09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E1B8D4-C39A-461B-89DA-E0CC4346A113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72504D-6221-4253-A26C-48E60CD10E09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E1B8D4-C39A-461B-89DA-E0CC4346A11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72504D-6221-4253-A26C-48E60CD10E09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E1B8D4-C39A-461B-89DA-E0CC4346A113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72504D-6221-4253-A26C-48E60CD10E09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E1B8D4-C39A-461B-89DA-E0CC4346A11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72504D-6221-4253-A26C-48E60CD10E09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E1B8D4-C39A-461B-89DA-E0CC4346A11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72504D-6221-4253-A26C-48E60CD10E09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E1B8D4-C39A-461B-89DA-E0CC4346A11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72504D-6221-4253-A26C-48E60CD10E09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E1B8D4-C39A-461B-89DA-E0CC4346A113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72504D-6221-4253-A26C-48E60CD10E09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E1B8D4-C39A-461B-89DA-E0CC4346A113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72504D-6221-4253-A26C-48E60CD10E09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E1B8D4-C39A-461B-89DA-E0CC4346A11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72504D-6221-4253-A26C-48E60CD10E09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E1B8D4-C39A-461B-89DA-E0CC4346A113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7872504D-6221-4253-A26C-48E60CD10E09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99E1B8D4-C39A-461B-89DA-E0CC4346A113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7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wmf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1484784"/>
            <a:ext cx="7918648" cy="2664296"/>
          </a:xfrm>
        </p:spPr>
        <p:txBody>
          <a:bodyPr>
            <a:normAutofit fontScale="90000"/>
          </a:bodyPr>
          <a:lstStyle/>
          <a:p>
            <a:pPr algn="l"/>
            <a:r>
              <a:rPr lang="cs-CZ" sz="3200" dirty="0" smtClean="0"/>
              <a:t>Název školy: ZŠ Karla Klíče, Hostinné</a:t>
            </a:r>
            <a:br>
              <a:rPr lang="cs-CZ" sz="3200" dirty="0" smtClean="0"/>
            </a:br>
            <a:r>
              <a:rPr lang="cs-CZ" sz="3200" dirty="0" smtClean="0"/>
              <a:t>Autor: Mgr. Ludmila </a:t>
            </a:r>
            <a:r>
              <a:rPr lang="cs-CZ" sz="3200" dirty="0" err="1" smtClean="0"/>
              <a:t>Eisová</a:t>
            </a:r>
            <a:r>
              <a:rPr lang="cs-CZ" sz="3200" dirty="0" smtClean="0"/>
              <a:t> </a:t>
            </a:r>
            <a:br>
              <a:rPr lang="cs-CZ" sz="3200" dirty="0" smtClean="0"/>
            </a:br>
            <a:r>
              <a:rPr lang="cs-CZ" sz="3200" dirty="0" smtClean="0"/>
              <a:t>Název</a:t>
            </a:r>
            <a:r>
              <a:rPr lang="cs-CZ" sz="3200" dirty="0"/>
              <a:t>: </a:t>
            </a:r>
            <a:r>
              <a:rPr lang="cs-CZ" sz="3200" dirty="0" smtClean="0"/>
              <a:t>VY_32_INOVACE_10_C_2_ Voda</a:t>
            </a:r>
            <a:br>
              <a:rPr lang="cs-CZ" sz="3200" dirty="0" smtClean="0"/>
            </a:br>
            <a:r>
              <a:rPr lang="cs-CZ" sz="3200" dirty="0" smtClean="0"/>
              <a:t>Téma: Živá a neživá příroda</a:t>
            </a:r>
            <a:br>
              <a:rPr lang="cs-CZ" sz="3200" dirty="0" smtClean="0"/>
            </a:br>
            <a:r>
              <a:rPr lang="cs-CZ" sz="3200" dirty="0" smtClean="0"/>
              <a:t>Číslo projektu</a:t>
            </a:r>
            <a:r>
              <a:rPr lang="cs-CZ" sz="3200" dirty="0"/>
              <a:t>: CZ.1.07./1.4.00/21.2131 </a:t>
            </a:r>
            <a:r>
              <a:rPr lang="cs-CZ" sz="3200" dirty="0" smtClean="0"/>
              <a:t/>
            </a:r>
            <a:br>
              <a:rPr lang="cs-CZ" sz="3200" dirty="0" smtClean="0"/>
            </a:b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3886200"/>
            <a:ext cx="7304856" cy="1752600"/>
          </a:xfrm>
        </p:spPr>
        <p:txBody>
          <a:bodyPr>
            <a:normAutofit/>
          </a:bodyPr>
          <a:lstStyle/>
          <a:p>
            <a:pPr algn="l"/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3508649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98128074"/>
              </p:ext>
            </p:extLst>
          </p:nvPr>
        </p:nvGraphicFramePr>
        <p:xfrm>
          <a:off x="1187624" y="2060848"/>
          <a:ext cx="6834212" cy="392006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Ludmila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Eisová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2. února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6.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února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ve třídě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III.A</a:t>
                      </a:r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a jeho svět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Prvouka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Živá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a neživá příroda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Voda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voda, kapalné skupenství, pevné skupenství, plynné skupenství, déšť, rosa, kroupy, jinovatka, sníh, led, vodní pára 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646471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96948" y="492369"/>
            <a:ext cx="948162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Voda se vyskytuje v přírodě ve 3 skupenstvích.</a:t>
            </a:r>
          </a:p>
          <a:p>
            <a:r>
              <a:rPr lang="cs-CZ" sz="2800" dirty="0" smtClean="0"/>
              <a:t>1. Spoj barevně slabiky – sestav 3 skupenství vody.</a:t>
            </a:r>
            <a:endParaRPr lang="cs-CZ" sz="2800" dirty="0"/>
          </a:p>
        </p:txBody>
      </p:sp>
      <p:sp>
        <p:nvSpPr>
          <p:cNvPr id="6" name="Obdélník 5"/>
          <p:cNvSpPr/>
          <p:nvPr/>
        </p:nvSpPr>
        <p:spPr>
          <a:xfrm>
            <a:off x="768643" y="1761587"/>
            <a:ext cx="1130424" cy="746367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/>
              <a:t>né</a:t>
            </a:r>
            <a:endParaRPr lang="cs-CZ" sz="3200" dirty="0"/>
          </a:p>
        </p:txBody>
      </p:sp>
      <p:sp>
        <p:nvSpPr>
          <p:cNvPr id="13" name="Obdélník 12"/>
          <p:cNvSpPr/>
          <p:nvPr/>
        </p:nvSpPr>
        <p:spPr>
          <a:xfrm>
            <a:off x="2787138" y="1761587"/>
            <a:ext cx="1130424" cy="746013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/>
              <a:t>pev</a:t>
            </a:r>
            <a:endParaRPr lang="cs-CZ" sz="3200" dirty="0"/>
          </a:p>
        </p:txBody>
      </p:sp>
      <p:sp>
        <p:nvSpPr>
          <p:cNvPr id="14" name="Obdélník 13"/>
          <p:cNvSpPr/>
          <p:nvPr/>
        </p:nvSpPr>
        <p:spPr>
          <a:xfrm>
            <a:off x="4937299" y="1767024"/>
            <a:ext cx="1130424" cy="746793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pal</a:t>
            </a:r>
            <a:endParaRPr lang="cs-CZ" sz="3200" dirty="0"/>
          </a:p>
        </p:txBody>
      </p:sp>
      <p:sp>
        <p:nvSpPr>
          <p:cNvPr id="15" name="Obdélník 14"/>
          <p:cNvSpPr/>
          <p:nvPr/>
        </p:nvSpPr>
        <p:spPr>
          <a:xfrm>
            <a:off x="1899067" y="2995638"/>
            <a:ext cx="1130424" cy="822176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plyn</a:t>
            </a:r>
            <a:endParaRPr lang="cs-CZ" sz="3200" dirty="0"/>
          </a:p>
        </p:txBody>
      </p:sp>
      <p:sp>
        <p:nvSpPr>
          <p:cNvPr id="16" name="Obdélník 15"/>
          <p:cNvSpPr/>
          <p:nvPr/>
        </p:nvSpPr>
        <p:spPr>
          <a:xfrm>
            <a:off x="4043485" y="2939367"/>
            <a:ext cx="1130424" cy="822176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/>
              <a:t>ka</a:t>
            </a:r>
            <a:endParaRPr lang="cs-CZ" sz="3200" dirty="0"/>
          </a:p>
        </p:txBody>
      </p:sp>
      <p:sp>
        <p:nvSpPr>
          <p:cNvPr id="17" name="Obdélník 16"/>
          <p:cNvSpPr/>
          <p:nvPr/>
        </p:nvSpPr>
        <p:spPr>
          <a:xfrm>
            <a:off x="6106250" y="2995638"/>
            <a:ext cx="1130424" cy="822176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/>
              <a:t>né</a:t>
            </a:r>
            <a:endParaRPr lang="cs-CZ" sz="3200" dirty="0"/>
          </a:p>
        </p:txBody>
      </p:sp>
      <p:sp>
        <p:nvSpPr>
          <p:cNvPr id="18" name="Obdélník 17"/>
          <p:cNvSpPr/>
          <p:nvPr/>
        </p:nvSpPr>
        <p:spPr>
          <a:xfrm>
            <a:off x="6948264" y="1767450"/>
            <a:ext cx="1130424" cy="746367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/>
              <a:t>né</a:t>
            </a:r>
            <a:endParaRPr lang="cs-CZ" sz="32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0" y="4077072"/>
            <a:ext cx="817497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2. Zakroužkuj stejnými barvami obrázky představující </a:t>
            </a:r>
          </a:p>
          <a:p>
            <a:r>
              <a:rPr lang="cs-CZ" sz="2800" dirty="0" smtClean="0"/>
              <a:t>    3 skupenství vody.</a:t>
            </a:r>
          </a:p>
          <a:p>
            <a:r>
              <a:rPr lang="cs-CZ" sz="2800" dirty="0" smtClean="0"/>
              <a:t>  </a:t>
            </a:r>
            <a:endParaRPr lang="cs-CZ" sz="2800" dirty="0"/>
          </a:p>
        </p:txBody>
      </p:sp>
      <p:pic>
        <p:nvPicPr>
          <p:cNvPr id="1026" name="Picture 2" descr="C:\Users\Ludmila Eisová\AppData\Local\Microsoft\Windows\Temporary Internet Files\Content.IE5\08SUHLCI\MP90040095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41016" y="5000620"/>
            <a:ext cx="1252538" cy="15660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Ludmila Eisová\AppData\Local\Microsoft\Windows\Temporary Internet Files\Content.IE5\QKKEMLWV\MP90042521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9196" y="5350147"/>
            <a:ext cx="1787594" cy="12290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Ludmila Eisová\AppData\Local\Microsoft\Windows\Temporary Internet Files\Content.IE5\QKKEMLWV\MC90035130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29491" y="4870387"/>
            <a:ext cx="1274763" cy="17891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Ludmila Eisová\AppData\Local\Microsoft\Windows\Temporary Internet Files\Content.IE5\6SRWW0T5\MP900449089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45494" y="5663919"/>
            <a:ext cx="902770" cy="902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Ludmila Eisová\AppData\Local\Microsoft\Windows\Temporary Internet Files\Content.IE5\A0JQTU53\MC900441752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6288" y="5463167"/>
            <a:ext cx="1215242" cy="12152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302294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26582" y="1001302"/>
            <a:ext cx="973487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3. Zapiš na linky  3  skupenství vody a  do sloupců pod ně </a:t>
            </a:r>
          </a:p>
          <a:p>
            <a:r>
              <a:rPr lang="cs-CZ" sz="2800" dirty="0" smtClean="0"/>
              <a:t> zapisuj jejich příklady z </a:t>
            </a:r>
            <a:r>
              <a:rPr lang="cs-CZ" sz="2800" dirty="0" err="1" smtClean="0"/>
              <a:t>osmisměrky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graphicFrame>
        <p:nvGraphicFramePr>
          <p:cNvPr id="2149" name="Tabulka 214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41767019"/>
              </p:ext>
            </p:extLst>
          </p:nvPr>
        </p:nvGraphicFramePr>
        <p:xfrm>
          <a:off x="5866227" y="2475914"/>
          <a:ext cx="3151164" cy="33668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25194"/>
                <a:gridCol w="525194"/>
                <a:gridCol w="497058"/>
                <a:gridCol w="553329"/>
                <a:gridCol w="525194"/>
                <a:gridCol w="525195"/>
              </a:tblGrid>
              <a:tr h="351692"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ysClr val="windowText" lastClr="000000"/>
                          </a:solidFill>
                        </a:rPr>
                        <a:t>A</a:t>
                      </a:r>
                      <a:endParaRPr lang="cs-CZ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ysClr val="windowText" lastClr="000000"/>
                          </a:solidFill>
                        </a:rPr>
                        <a:t>B</a:t>
                      </a:r>
                      <a:endParaRPr lang="cs-CZ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ysClr val="windowText" lastClr="000000"/>
                          </a:solidFill>
                        </a:rPr>
                        <a:t>V</a:t>
                      </a:r>
                      <a:endParaRPr lang="cs-CZ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baseline="0" dirty="0" smtClean="0">
                          <a:solidFill>
                            <a:sysClr val="windowText" lastClr="000000"/>
                          </a:solidFill>
                        </a:rPr>
                        <a:t> Y</a:t>
                      </a:r>
                      <a:endParaRPr lang="cs-CZ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ysClr val="windowText" lastClr="000000"/>
                          </a:solidFill>
                        </a:rPr>
                        <a:t> W</a:t>
                      </a:r>
                      <a:endParaRPr lang="cs-CZ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ysClr val="windowText" lastClr="000000"/>
                          </a:solidFill>
                        </a:rPr>
                        <a:t> P</a:t>
                      </a:r>
                      <a:endParaRPr lang="cs-CZ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75139"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ysClr val="windowText" lastClr="000000"/>
                          </a:solidFill>
                        </a:rPr>
                        <a:t> K</a:t>
                      </a:r>
                      <a:endParaRPr lang="cs-CZ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ysClr val="windowText" lastClr="000000"/>
                          </a:solidFill>
                        </a:rPr>
                        <a:t> R</a:t>
                      </a:r>
                      <a:endParaRPr lang="cs-CZ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ysClr val="windowText" lastClr="000000"/>
                          </a:solidFill>
                        </a:rPr>
                        <a:t> O</a:t>
                      </a:r>
                      <a:endParaRPr lang="cs-CZ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ysClr val="windowText" lastClr="000000"/>
                          </a:solidFill>
                        </a:rPr>
                        <a:t> U</a:t>
                      </a:r>
                      <a:endParaRPr lang="cs-CZ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ysClr val="windowText" lastClr="000000"/>
                          </a:solidFill>
                        </a:rPr>
                        <a:t>P</a:t>
                      </a:r>
                      <a:endParaRPr lang="cs-CZ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ysClr val="windowText" lastClr="000000"/>
                          </a:solidFill>
                        </a:rPr>
                        <a:t> Y</a:t>
                      </a:r>
                      <a:endParaRPr lang="cs-CZ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75139"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ysClr val="windowText" lastClr="000000"/>
                          </a:solidFill>
                        </a:rPr>
                        <a:t> T</a:t>
                      </a:r>
                      <a:endParaRPr lang="cs-CZ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ysClr val="windowText" lastClr="000000"/>
                          </a:solidFill>
                        </a:rPr>
                        <a:t> S</a:t>
                      </a:r>
                      <a:endParaRPr lang="cs-CZ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ysClr val="windowText" lastClr="000000"/>
                          </a:solidFill>
                        </a:rPr>
                        <a:t> D</a:t>
                      </a:r>
                      <a:endParaRPr lang="cs-CZ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ysClr val="windowText" lastClr="000000"/>
                          </a:solidFill>
                        </a:rPr>
                        <a:t> É</a:t>
                      </a:r>
                      <a:endParaRPr lang="cs-CZ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ysClr val="windowText" lastClr="000000"/>
                          </a:solidFill>
                        </a:rPr>
                        <a:t> Š</a:t>
                      </a:r>
                      <a:endParaRPr lang="cs-CZ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ysClr val="windowText" lastClr="000000"/>
                          </a:solidFill>
                        </a:rPr>
                        <a:t> Ť</a:t>
                      </a:r>
                      <a:endParaRPr lang="cs-CZ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75139"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ysClr val="windowText" lastClr="000000"/>
                          </a:solidFill>
                        </a:rPr>
                        <a:t> A</a:t>
                      </a:r>
                      <a:endParaRPr lang="cs-CZ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ysClr val="windowText" lastClr="000000"/>
                          </a:solidFill>
                        </a:rPr>
                        <a:t> K</a:t>
                      </a:r>
                      <a:endParaRPr lang="cs-CZ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ysClr val="windowText" lastClr="000000"/>
                          </a:solidFill>
                        </a:rPr>
                        <a:t> N</a:t>
                      </a:r>
                      <a:endParaRPr lang="cs-CZ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ysClr val="windowText" lastClr="000000"/>
                          </a:solidFill>
                        </a:rPr>
                        <a:t> E</a:t>
                      </a:r>
                      <a:endParaRPr lang="cs-CZ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ysClr val="windowText" lastClr="000000"/>
                          </a:solidFill>
                        </a:rPr>
                        <a:t> T</a:t>
                      </a:r>
                      <a:endParaRPr lang="cs-CZ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ysClr val="windowText" lastClr="000000"/>
                          </a:solidFill>
                        </a:rPr>
                        <a:t> Á</a:t>
                      </a:r>
                      <a:endParaRPr lang="cs-CZ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75139"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ysClr val="windowText" lastClr="000000"/>
                          </a:solidFill>
                        </a:rPr>
                        <a:t> V</a:t>
                      </a:r>
                      <a:endParaRPr lang="cs-CZ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ysClr val="windowText" lastClr="000000"/>
                          </a:solidFill>
                        </a:rPr>
                        <a:t> H</a:t>
                      </a:r>
                      <a:endParaRPr lang="cs-CZ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ysClr val="windowText" lastClr="000000"/>
                          </a:solidFill>
                        </a:rPr>
                        <a:t> Í</a:t>
                      </a:r>
                      <a:endParaRPr lang="cs-CZ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ysClr val="windowText" lastClr="000000"/>
                          </a:solidFill>
                        </a:rPr>
                        <a:t> Í</a:t>
                      </a:r>
                      <a:endParaRPr lang="cs-CZ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ysClr val="windowText" lastClr="000000"/>
                          </a:solidFill>
                        </a:rPr>
                        <a:t> L</a:t>
                      </a:r>
                      <a:endParaRPr lang="cs-CZ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ysClr val="windowText" lastClr="000000"/>
                          </a:solidFill>
                        </a:rPr>
                        <a:t> Ě</a:t>
                      </a:r>
                      <a:endParaRPr lang="cs-CZ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75139"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ysClr val="windowText" lastClr="000000"/>
                          </a:solidFill>
                        </a:rPr>
                        <a:t> O</a:t>
                      </a:r>
                      <a:endParaRPr lang="cs-CZ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ysClr val="windowText" lastClr="000000"/>
                          </a:solidFill>
                        </a:rPr>
                        <a:t> E</a:t>
                      </a:r>
                      <a:endParaRPr lang="cs-CZ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ysClr val="windowText" lastClr="000000"/>
                          </a:solidFill>
                        </a:rPr>
                        <a:t> P</a:t>
                      </a:r>
                      <a:endParaRPr lang="cs-CZ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ysClr val="windowText" lastClr="000000"/>
                          </a:solidFill>
                        </a:rPr>
                        <a:t> Z</a:t>
                      </a:r>
                      <a:endParaRPr lang="cs-CZ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ysClr val="windowText" lastClr="000000"/>
                          </a:solidFill>
                        </a:rPr>
                        <a:t> H</a:t>
                      </a:r>
                      <a:endParaRPr lang="cs-CZ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ysClr val="windowText" lastClr="000000"/>
                          </a:solidFill>
                        </a:rPr>
                        <a:t> Ž</a:t>
                      </a:r>
                      <a:endParaRPr lang="cs-CZ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75139"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ysClr val="windowText" lastClr="000000"/>
                          </a:solidFill>
                        </a:rPr>
                        <a:t> N</a:t>
                      </a:r>
                      <a:endParaRPr lang="cs-CZ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ysClr val="windowText" lastClr="000000"/>
                          </a:solidFill>
                        </a:rPr>
                        <a:t> C</a:t>
                      </a:r>
                      <a:endParaRPr lang="cs-CZ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baseline="0" dirty="0" smtClean="0">
                          <a:solidFill>
                            <a:sysClr val="windowText" lastClr="000000"/>
                          </a:solidFill>
                        </a:rPr>
                        <a:t> Á</a:t>
                      </a:r>
                      <a:endParaRPr lang="cs-CZ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ysClr val="windowText" lastClr="000000"/>
                          </a:solidFill>
                        </a:rPr>
                        <a:t> L</a:t>
                      </a:r>
                      <a:endParaRPr lang="cs-CZ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ysClr val="windowText" lastClr="000000"/>
                          </a:solidFill>
                        </a:rPr>
                        <a:t> A</a:t>
                      </a:r>
                      <a:endParaRPr lang="cs-CZ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ysClr val="windowText" lastClr="000000"/>
                          </a:solidFill>
                        </a:rPr>
                        <a:t> U</a:t>
                      </a:r>
                      <a:endParaRPr lang="cs-CZ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75139"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ysClr val="windowText" lastClr="000000"/>
                          </a:solidFill>
                        </a:rPr>
                        <a:t> I</a:t>
                      </a:r>
                      <a:endParaRPr lang="cs-CZ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ysClr val="windowText" lastClr="000000"/>
                          </a:solidFill>
                        </a:rPr>
                        <a:t> M</a:t>
                      </a:r>
                      <a:endParaRPr lang="cs-CZ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ysClr val="windowText" lastClr="000000"/>
                          </a:solidFill>
                        </a:rPr>
                        <a:t> R</a:t>
                      </a:r>
                      <a:endParaRPr lang="cs-CZ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ysClr val="windowText" lastClr="000000"/>
                          </a:solidFill>
                        </a:rPr>
                        <a:t> G</a:t>
                      </a:r>
                      <a:endParaRPr lang="cs-CZ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ysClr val="windowText" lastClr="000000"/>
                          </a:solidFill>
                        </a:rPr>
                        <a:t> Q</a:t>
                      </a:r>
                      <a:endParaRPr lang="cs-CZ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ysClr val="windowText" lastClr="000000"/>
                          </a:solidFill>
                        </a:rPr>
                        <a:t> É</a:t>
                      </a:r>
                      <a:endParaRPr lang="cs-CZ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75139"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ysClr val="windowText" lastClr="000000"/>
                          </a:solidFill>
                        </a:rPr>
                        <a:t> J</a:t>
                      </a:r>
                      <a:endParaRPr lang="cs-CZ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ysClr val="windowText" lastClr="000000"/>
                          </a:solidFill>
                        </a:rPr>
                        <a:t> F</a:t>
                      </a:r>
                      <a:endParaRPr lang="cs-CZ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ysClr val="windowText" lastClr="000000"/>
                          </a:solidFill>
                        </a:rPr>
                        <a:t> A</a:t>
                      </a:r>
                      <a:endParaRPr lang="cs-CZ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ysClr val="windowText" lastClr="000000"/>
                          </a:solidFill>
                        </a:rPr>
                        <a:t> S</a:t>
                      </a:r>
                      <a:endParaRPr lang="cs-CZ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ysClr val="windowText" lastClr="000000"/>
                          </a:solidFill>
                        </a:rPr>
                        <a:t> O</a:t>
                      </a:r>
                      <a:endParaRPr lang="cs-CZ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ysClr val="windowText" lastClr="000000"/>
                          </a:solidFill>
                        </a:rPr>
                        <a:t> R</a:t>
                      </a:r>
                      <a:endParaRPr lang="cs-CZ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2154" name="TextovéPole 2153"/>
          <p:cNvSpPr txBox="1"/>
          <p:nvPr/>
        </p:nvSpPr>
        <p:spPr>
          <a:xfrm>
            <a:off x="422031" y="2293034"/>
            <a:ext cx="239520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_  _  _  _  _  _  _</a:t>
            </a:r>
            <a:endParaRPr lang="cs-CZ" sz="2800" dirty="0"/>
          </a:p>
        </p:txBody>
      </p:sp>
      <p:sp>
        <p:nvSpPr>
          <p:cNvPr id="2155" name="TextovéPole 2154"/>
          <p:cNvSpPr txBox="1"/>
          <p:nvPr/>
        </p:nvSpPr>
        <p:spPr>
          <a:xfrm>
            <a:off x="3151163" y="2250831"/>
            <a:ext cx="171874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_  _  _  _  _</a:t>
            </a:r>
            <a:endParaRPr lang="cs-CZ" sz="2800" dirty="0"/>
          </a:p>
        </p:txBody>
      </p:sp>
      <p:sp>
        <p:nvSpPr>
          <p:cNvPr id="2156" name="TextovéPole 2155"/>
          <p:cNvSpPr txBox="1"/>
          <p:nvPr/>
        </p:nvSpPr>
        <p:spPr>
          <a:xfrm>
            <a:off x="534572" y="4853354"/>
            <a:ext cx="205697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_  _  _  _  _  _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3672304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872169" y="734016"/>
            <a:ext cx="69635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Řešení:</a:t>
            </a:r>
            <a:endParaRPr lang="cs-CZ" sz="2800" dirty="0"/>
          </a:p>
        </p:txBody>
      </p:sp>
      <p:graphicFrame>
        <p:nvGraphicFramePr>
          <p:cNvPr id="2149" name="Tabulka 214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35986601"/>
              </p:ext>
            </p:extLst>
          </p:nvPr>
        </p:nvGraphicFramePr>
        <p:xfrm>
          <a:off x="5866227" y="2475914"/>
          <a:ext cx="3151164" cy="33668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25194"/>
                <a:gridCol w="525194"/>
                <a:gridCol w="511127"/>
                <a:gridCol w="534572"/>
                <a:gridCol w="529882"/>
                <a:gridCol w="525195"/>
              </a:tblGrid>
              <a:tr h="351692"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ysClr val="windowText" lastClr="000000"/>
                          </a:solidFill>
                        </a:rPr>
                        <a:t>A</a:t>
                      </a:r>
                      <a:endParaRPr lang="cs-CZ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ysClr val="windowText" lastClr="000000"/>
                          </a:solidFill>
                        </a:rPr>
                        <a:t>B</a:t>
                      </a:r>
                      <a:endParaRPr lang="cs-CZ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ysClr val="windowText" lastClr="000000"/>
                          </a:solidFill>
                        </a:rPr>
                        <a:t>V</a:t>
                      </a:r>
                      <a:endParaRPr lang="cs-CZ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baseline="0" dirty="0" smtClean="0">
                          <a:solidFill>
                            <a:sysClr val="windowText" lastClr="000000"/>
                          </a:solidFill>
                        </a:rPr>
                        <a:t> Y</a:t>
                      </a:r>
                      <a:endParaRPr lang="cs-CZ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ysClr val="windowText" lastClr="000000"/>
                          </a:solidFill>
                        </a:rPr>
                        <a:t> W</a:t>
                      </a:r>
                      <a:endParaRPr lang="cs-CZ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ysClr val="windowText" lastClr="000000"/>
                          </a:solidFill>
                        </a:rPr>
                        <a:t> P</a:t>
                      </a:r>
                      <a:endParaRPr lang="cs-CZ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75139"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 K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 R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 O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 U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P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 Y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375139"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ysClr val="windowText" lastClr="000000"/>
                          </a:solidFill>
                        </a:rPr>
                        <a:t> T</a:t>
                      </a:r>
                      <a:endParaRPr lang="cs-CZ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ysClr val="windowText" lastClr="000000"/>
                          </a:solidFill>
                        </a:rPr>
                        <a:t> S</a:t>
                      </a:r>
                      <a:endParaRPr lang="cs-CZ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ysClr val="windowText" lastClr="000000"/>
                          </a:solidFill>
                        </a:rPr>
                        <a:t> D</a:t>
                      </a:r>
                      <a:endParaRPr lang="cs-CZ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ysClr val="windowText" lastClr="000000"/>
                          </a:solidFill>
                        </a:rPr>
                        <a:t> É</a:t>
                      </a:r>
                      <a:endParaRPr lang="cs-CZ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ysClr val="windowText" lastClr="000000"/>
                          </a:solidFill>
                        </a:rPr>
                        <a:t> Š</a:t>
                      </a:r>
                      <a:endParaRPr lang="cs-CZ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ysClr val="windowText" lastClr="000000"/>
                          </a:solidFill>
                        </a:rPr>
                        <a:t> Ť</a:t>
                      </a:r>
                      <a:endParaRPr lang="cs-CZ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375139"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ysClr val="windowText" lastClr="000000"/>
                          </a:solidFill>
                        </a:rPr>
                        <a:t> A</a:t>
                      </a:r>
                      <a:endParaRPr lang="cs-CZ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ysClr val="windowText" lastClr="000000"/>
                          </a:solidFill>
                        </a:rPr>
                        <a:t> K</a:t>
                      </a:r>
                      <a:endParaRPr lang="cs-CZ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ysClr val="windowText" lastClr="000000"/>
                          </a:solidFill>
                        </a:rPr>
                        <a:t> N</a:t>
                      </a:r>
                      <a:endParaRPr lang="cs-CZ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ysClr val="windowText" lastClr="000000"/>
                          </a:solidFill>
                        </a:rPr>
                        <a:t> E</a:t>
                      </a:r>
                      <a:endParaRPr lang="cs-CZ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ysClr val="windowText" lastClr="000000"/>
                          </a:solidFill>
                        </a:rPr>
                        <a:t> T</a:t>
                      </a:r>
                      <a:endParaRPr lang="cs-CZ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ysClr val="windowText" lastClr="000000"/>
                          </a:solidFill>
                        </a:rPr>
                        <a:t> Á</a:t>
                      </a:r>
                      <a:endParaRPr lang="cs-CZ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75139"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ysClr val="windowText" lastClr="000000"/>
                          </a:solidFill>
                        </a:rPr>
                        <a:t> V</a:t>
                      </a:r>
                      <a:endParaRPr lang="cs-CZ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ysClr val="windowText" lastClr="000000"/>
                          </a:solidFill>
                        </a:rPr>
                        <a:t> H</a:t>
                      </a:r>
                      <a:endParaRPr lang="cs-CZ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ysClr val="windowText" lastClr="000000"/>
                          </a:solidFill>
                        </a:rPr>
                        <a:t> Í</a:t>
                      </a:r>
                      <a:endParaRPr lang="cs-CZ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ysClr val="windowText" lastClr="000000"/>
                          </a:solidFill>
                        </a:rPr>
                        <a:t> Í</a:t>
                      </a:r>
                      <a:endParaRPr lang="cs-CZ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ysClr val="windowText" lastClr="000000"/>
                          </a:solidFill>
                        </a:rPr>
                        <a:t> L</a:t>
                      </a:r>
                      <a:endParaRPr lang="cs-CZ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ysClr val="windowText" lastClr="000000"/>
                          </a:solidFill>
                        </a:rPr>
                        <a:t> Ě</a:t>
                      </a:r>
                      <a:endParaRPr lang="cs-CZ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75139"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ysClr val="windowText" lastClr="000000"/>
                          </a:solidFill>
                        </a:rPr>
                        <a:t> O</a:t>
                      </a:r>
                      <a:endParaRPr lang="cs-CZ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ysClr val="windowText" lastClr="000000"/>
                          </a:solidFill>
                        </a:rPr>
                        <a:t> E</a:t>
                      </a:r>
                      <a:endParaRPr lang="cs-CZ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ysClr val="windowText" lastClr="000000"/>
                          </a:solidFill>
                        </a:rPr>
                        <a:t> P</a:t>
                      </a:r>
                      <a:endParaRPr lang="cs-CZ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ysClr val="windowText" lastClr="000000"/>
                          </a:solidFill>
                        </a:rPr>
                        <a:t> Z</a:t>
                      </a:r>
                      <a:endParaRPr lang="cs-CZ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ysClr val="windowText" lastClr="000000"/>
                          </a:solidFill>
                        </a:rPr>
                        <a:t> H</a:t>
                      </a:r>
                      <a:endParaRPr lang="cs-CZ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ysClr val="windowText" lastClr="000000"/>
                          </a:solidFill>
                        </a:rPr>
                        <a:t> Ž</a:t>
                      </a:r>
                      <a:endParaRPr lang="cs-CZ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75139"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ysClr val="windowText" lastClr="000000"/>
                          </a:solidFill>
                        </a:rPr>
                        <a:t> N</a:t>
                      </a:r>
                      <a:endParaRPr lang="cs-CZ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ysClr val="windowText" lastClr="000000"/>
                          </a:solidFill>
                        </a:rPr>
                        <a:t> C</a:t>
                      </a:r>
                      <a:endParaRPr lang="cs-CZ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baseline="0" dirty="0" smtClean="0">
                          <a:solidFill>
                            <a:sysClr val="windowText" lastClr="000000"/>
                          </a:solidFill>
                        </a:rPr>
                        <a:t> Á</a:t>
                      </a:r>
                      <a:endParaRPr lang="cs-CZ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ysClr val="windowText" lastClr="000000"/>
                          </a:solidFill>
                        </a:rPr>
                        <a:t> L</a:t>
                      </a:r>
                      <a:endParaRPr lang="cs-CZ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ysClr val="windowText" lastClr="000000"/>
                          </a:solidFill>
                        </a:rPr>
                        <a:t> A</a:t>
                      </a:r>
                      <a:endParaRPr lang="cs-CZ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ysClr val="windowText" lastClr="000000"/>
                          </a:solidFill>
                        </a:rPr>
                        <a:t> U</a:t>
                      </a:r>
                      <a:endParaRPr lang="cs-CZ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75139"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ysClr val="windowText" lastClr="000000"/>
                          </a:solidFill>
                        </a:rPr>
                        <a:t> I</a:t>
                      </a:r>
                      <a:endParaRPr lang="cs-CZ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ysClr val="windowText" lastClr="000000"/>
                          </a:solidFill>
                        </a:rPr>
                        <a:t> M</a:t>
                      </a:r>
                      <a:endParaRPr lang="cs-CZ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ysClr val="windowText" lastClr="000000"/>
                          </a:solidFill>
                        </a:rPr>
                        <a:t> R</a:t>
                      </a:r>
                      <a:endParaRPr lang="cs-CZ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ysClr val="windowText" lastClr="000000"/>
                          </a:solidFill>
                        </a:rPr>
                        <a:t> G</a:t>
                      </a:r>
                      <a:endParaRPr lang="cs-CZ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ysClr val="windowText" lastClr="000000"/>
                          </a:solidFill>
                        </a:rPr>
                        <a:t> Q</a:t>
                      </a:r>
                      <a:endParaRPr lang="cs-CZ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ysClr val="windowText" lastClr="000000"/>
                          </a:solidFill>
                        </a:rPr>
                        <a:t> É</a:t>
                      </a:r>
                      <a:endParaRPr lang="cs-CZ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75139"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ysClr val="windowText" lastClr="000000"/>
                          </a:solidFill>
                        </a:rPr>
                        <a:t> J</a:t>
                      </a:r>
                      <a:endParaRPr lang="cs-CZ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ysClr val="windowText" lastClr="000000"/>
                          </a:solidFill>
                        </a:rPr>
                        <a:t> F</a:t>
                      </a:r>
                      <a:endParaRPr lang="cs-CZ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ysClr val="windowText" lastClr="000000"/>
                          </a:solidFill>
                        </a:rPr>
                        <a:t> A</a:t>
                      </a:r>
                      <a:endParaRPr lang="cs-CZ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ysClr val="windowText" lastClr="000000"/>
                          </a:solidFill>
                        </a:rPr>
                        <a:t> S</a:t>
                      </a:r>
                      <a:endParaRPr lang="cs-CZ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ysClr val="windowText" lastClr="000000"/>
                          </a:solidFill>
                        </a:rPr>
                        <a:t> O</a:t>
                      </a:r>
                      <a:endParaRPr lang="cs-CZ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ysClr val="windowText" lastClr="000000"/>
                          </a:solidFill>
                        </a:rPr>
                        <a:t> R</a:t>
                      </a:r>
                      <a:endParaRPr lang="cs-CZ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p:sp>
        <p:nvSpPr>
          <p:cNvPr id="2154" name="TextovéPole 2153"/>
          <p:cNvSpPr txBox="1"/>
          <p:nvPr/>
        </p:nvSpPr>
        <p:spPr>
          <a:xfrm>
            <a:off x="422031" y="2293034"/>
            <a:ext cx="184217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u="sng" dirty="0" smtClean="0"/>
              <a:t>k a p a l n é</a:t>
            </a:r>
            <a:endParaRPr lang="cs-CZ" sz="2800" u="sng" dirty="0"/>
          </a:p>
        </p:txBody>
      </p:sp>
      <p:sp>
        <p:nvSpPr>
          <p:cNvPr id="2155" name="TextovéPole 2154"/>
          <p:cNvSpPr txBox="1"/>
          <p:nvPr/>
        </p:nvSpPr>
        <p:spPr>
          <a:xfrm>
            <a:off x="3151163" y="2250831"/>
            <a:ext cx="143340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u="sng" dirty="0"/>
              <a:t>p</a:t>
            </a:r>
            <a:r>
              <a:rPr lang="cs-CZ" sz="2800" u="sng" dirty="0" smtClean="0"/>
              <a:t> e v n é</a:t>
            </a:r>
            <a:endParaRPr lang="cs-CZ" sz="2800" u="sng" dirty="0"/>
          </a:p>
        </p:txBody>
      </p:sp>
      <p:sp>
        <p:nvSpPr>
          <p:cNvPr id="2156" name="TextovéPole 2155"/>
          <p:cNvSpPr txBox="1"/>
          <p:nvPr/>
        </p:nvSpPr>
        <p:spPr>
          <a:xfrm>
            <a:off x="534572" y="4853354"/>
            <a:ext cx="15969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u="sng" dirty="0" smtClean="0"/>
              <a:t>p l y n </a:t>
            </a:r>
            <a:r>
              <a:rPr lang="cs-CZ" sz="2800" u="sng" dirty="0" err="1" smtClean="0"/>
              <a:t>n</a:t>
            </a:r>
            <a:r>
              <a:rPr lang="cs-CZ" sz="2800" u="sng" dirty="0" smtClean="0"/>
              <a:t> é</a:t>
            </a:r>
            <a:endParaRPr lang="cs-CZ" sz="2800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647114" y="3066757"/>
            <a:ext cx="877163" cy="123110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d</a:t>
            </a:r>
            <a:r>
              <a:rPr lang="cs-CZ" sz="2800" dirty="0" smtClean="0"/>
              <a:t>éšť</a:t>
            </a:r>
          </a:p>
          <a:p>
            <a:endParaRPr lang="cs-CZ" dirty="0"/>
          </a:p>
          <a:p>
            <a:r>
              <a:rPr lang="cs-CZ" sz="2800" dirty="0" smtClean="0"/>
              <a:t>rosa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052689" y="2729132"/>
            <a:ext cx="1944873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k</a:t>
            </a:r>
            <a:r>
              <a:rPr lang="cs-CZ" sz="2800" dirty="0" smtClean="0"/>
              <a:t>roupy</a:t>
            </a:r>
          </a:p>
          <a:p>
            <a:endParaRPr lang="cs-CZ" sz="2800" dirty="0"/>
          </a:p>
          <a:p>
            <a:r>
              <a:rPr lang="cs-CZ" sz="2800" dirty="0"/>
              <a:t>j</a:t>
            </a:r>
            <a:r>
              <a:rPr lang="cs-CZ" sz="2800" dirty="0" smtClean="0"/>
              <a:t>inovatka</a:t>
            </a:r>
          </a:p>
          <a:p>
            <a:endParaRPr lang="cs-CZ" sz="2800" dirty="0"/>
          </a:p>
          <a:p>
            <a:r>
              <a:rPr lang="cs-CZ" sz="2800" dirty="0"/>
              <a:t>s</a:t>
            </a:r>
            <a:r>
              <a:rPr lang="cs-CZ" sz="2800" dirty="0" smtClean="0"/>
              <a:t>níh</a:t>
            </a:r>
          </a:p>
          <a:p>
            <a:endParaRPr lang="cs-CZ" sz="2800" dirty="0"/>
          </a:p>
          <a:p>
            <a:r>
              <a:rPr lang="cs-CZ" sz="2800" dirty="0" smtClean="0"/>
              <a:t>led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67409" y="5641145"/>
            <a:ext cx="86273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pára</a:t>
            </a:r>
            <a:endParaRPr lang="cs-CZ" sz="28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204716" y="5650173"/>
            <a:ext cx="102784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vodní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7792948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4572" y="422031"/>
            <a:ext cx="786383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4. Rozhodni, zda jsou tyto věty pravdivé nebo ne.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P = pravda, L = lež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96948" y="1659988"/>
            <a:ext cx="41463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Voda je neživá přírodnina.</a:t>
            </a:r>
            <a:endParaRPr lang="cs-CZ" sz="28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175717" y="1659988"/>
            <a:ext cx="197361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P                  L</a:t>
            </a:r>
            <a:endParaRPr lang="cs-CZ" sz="28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12542" y="2278966"/>
            <a:ext cx="85608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Chuť vody v moři je sladká.                       P                    L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12542" y="2912011"/>
            <a:ext cx="82872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Jinovatka je zmrzlá rosa.                          P                     L</a:t>
            </a:r>
            <a:endParaRPr lang="cs-CZ" sz="28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12542" y="3474720"/>
            <a:ext cx="855225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Labe, Úpa</a:t>
            </a:r>
            <a:r>
              <a:rPr lang="cs-CZ" sz="2800" dirty="0"/>
              <a:t> </a:t>
            </a:r>
            <a:r>
              <a:rPr lang="cs-CZ" sz="2800" dirty="0" smtClean="0"/>
              <a:t>a Vltava jsou řeky.                  P                     L 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12541" y="4079632"/>
            <a:ext cx="10718829" cy="9681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Energie Slunce není potřeba k odpařování vody  </a:t>
            </a:r>
          </a:p>
          <a:p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v přírodě.                                                                P              L   </a:t>
            </a:r>
            <a:endParaRPr lang="cs-CZ" sz="28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98475" y="5008098"/>
            <a:ext cx="100516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Do ovzduší se vypařuje voda z těl rostlin a živočichů.  P     L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68812" y="5542671"/>
            <a:ext cx="713231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Voda má teplotu.                      P                 L</a:t>
            </a:r>
            <a:endParaRPr lang="cs-CZ" sz="28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11014" y="6133514"/>
            <a:ext cx="939977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Na Zemi je více vody sladké než slané.       P               L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0635806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53144" y="1524000"/>
            <a:ext cx="8113486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Anotace</a:t>
            </a:r>
            <a:endParaRPr lang="cs-CZ" sz="2800" dirty="0" smtClean="0"/>
          </a:p>
          <a:p>
            <a:endParaRPr lang="cs-CZ" sz="2800" dirty="0"/>
          </a:p>
          <a:p>
            <a:r>
              <a:rPr lang="cs-CZ" sz="2800" dirty="0" smtClean="0"/>
              <a:t>3. </a:t>
            </a:r>
            <a:r>
              <a:rPr lang="cs-CZ" sz="2800" dirty="0"/>
              <a:t>l</a:t>
            </a:r>
            <a:r>
              <a:rPr lang="cs-CZ" sz="2800" dirty="0" smtClean="0"/>
              <a:t>ist – Žák rozlišuje 3 skupenství vody.</a:t>
            </a:r>
          </a:p>
          <a:p>
            <a:r>
              <a:rPr lang="cs-CZ" sz="2800" dirty="0" smtClean="0"/>
              <a:t>4. </a:t>
            </a:r>
            <a:r>
              <a:rPr lang="cs-CZ" sz="2800" dirty="0"/>
              <a:t>l</a:t>
            </a:r>
            <a:r>
              <a:rPr lang="cs-CZ" sz="2800" dirty="0" smtClean="0"/>
              <a:t>ist -  Žák napíše názvy 3 skupenství .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        V </a:t>
            </a:r>
            <a:r>
              <a:rPr lang="cs-CZ" sz="2800" dirty="0" err="1" smtClean="0"/>
              <a:t>osmisměrce</a:t>
            </a:r>
            <a:r>
              <a:rPr lang="cs-CZ" sz="2800" dirty="0" smtClean="0"/>
              <a:t> luští  skupenství vody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         v přírodě a  zapisuje do sloupců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         pod názvy.</a:t>
            </a:r>
          </a:p>
          <a:p>
            <a:r>
              <a:rPr lang="cs-CZ" sz="2800" dirty="0" smtClean="0"/>
              <a:t>5. list – Řešení 4. </a:t>
            </a:r>
            <a:r>
              <a:rPr lang="cs-CZ" sz="2800" smtClean="0"/>
              <a:t>listu.</a:t>
            </a:r>
            <a:endParaRPr lang="cs-CZ" sz="2800" dirty="0" smtClean="0"/>
          </a:p>
          <a:p>
            <a:r>
              <a:rPr lang="cs-CZ" sz="2800" dirty="0"/>
              <a:t>6</a:t>
            </a:r>
            <a:r>
              <a:rPr lang="cs-CZ" sz="2800" dirty="0" smtClean="0"/>
              <a:t>. </a:t>
            </a:r>
            <a:r>
              <a:rPr lang="cs-CZ" sz="2800" dirty="0"/>
              <a:t>l</a:t>
            </a:r>
            <a:r>
              <a:rPr lang="cs-CZ" sz="2800" dirty="0" smtClean="0"/>
              <a:t>ist -  Žák rozhoduje o pravdivosti daných vět a                      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         kroužkuje P (pravda)  nebo L (lež).</a:t>
            </a:r>
          </a:p>
          <a:p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00502" y="1978925"/>
            <a:ext cx="414993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Úkoly na procvičení učiva: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0626" y="5909480"/>
            <a:ext cx="526137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Určeno pro výuku ve 3. ročníku.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811306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3200" dirty="0" smtClean="0">
                <a:solidFill>
                  <a:schemeClr val="tx1"/>
                </a:solidFill>
              </a:rPr>
              <a:t>Použité zdroje: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Otevřená galerie Microsoftu </a:t>
            </a:r>
            <a:r>
              <a:rPr lang="cs-CZ" dirty="0" err="1" smtClean="0"/>
              <a:t>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460754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440</TotalTime>
  <Words>609</Words>
  <Application>Microsoft Office PowerPoint</Application>
  <PresentationFormat>Předvádění na obrazovce (4:3)</PresentationFormat>
  <Paragraphs>195</Paragraphs>
  <Slides>8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Vlnění</vt:lpstr>
      <vt:lpstr>Název školy: ZŠ Karla Klíče, Hostinné Autor: Mgr. Ludmila Eisová  Název: VY_32_INOVACE_10_C_2_ Voda Téma: Živá a neživá příroda Číslo projektu: CZ.1.07./1.4.00/21.2131 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voda</dc:title>
  <dc:creator>Ludmila Eisová</dc:creator>
  <cp:lastModifiedBy>Ludmila Eisová</cp:lastModifiedBy>
  <cp:revision>45</cp:revision>
  <dcterms:created xsi:type="dcterms:W3CDTF">2012-02-03T19:03:33Z</dcterms:created>
  <dcterms:modified xsi:type="dcterms:W3CDTF">2012-03-06T18:04:05Z</dcterms:modified>
</cp:coreProperties>
</file>