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62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září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C2200E29-BB28-4C8B-831C-215F0DB864A0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VY_32_INOVACE_02_STRUKTURA STŘEDOVĚKÉ SPOLEČNOSTI</a:t>
          </a:r>
          <a:endParaRPr lang="cs-CZ" sz="2000" b="1" dirty="0"/>
        </a:p>
      </dgm:t>
    </dgm:pt>
    <dgm:pt modelId="{782E67AB-0504-46AF-BF9B-47F83D671665}" type="parTrans" cxnId="{1EFB5119-6C51-4289-B242-BBE33F3142FE}">
      <dgm:prSet/>
      <dgm:spPr/>
      <dgm:t>
        <a:bodyPr/>
        <a:lstStyle/>
        <a:p>
          <a:endParaRPr lang="cs-CZ"/>
        </a:p>
      </dgm:t>
    </dgm:pt>
    <dgm:pt modelId="{11485CD3-2CFD-4986-895C-DA5D198C579C}" type="sibTrans" cxnId="{1EFB5119-6C51-4289-B242-BBE33F3142FE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987C3EEE-17A3-4FCE-A26F-6310D2AB8CF5}" type="pres">
      <dgm:prSet presAssocID="{C2200E29-BB28-4C8B-831C-215F0DB864A0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F9E4B1-B091-45C0-A638-6CD0E6610AD9}" type="pres">
      <dgm:prSet presAssocID="{C2200E29-BB28-4C8B-831C-215F0DB864A0}" presName="accent_5" presStyleCnt="0"/>
      <dgm:spPr/>
    </dgm:pt>
    <dgm:pt modelId="{FF1B0121-84C9-462B-B00D-7772C63AEBEB}" type="pres">
      <dgm:prSet presAssocID="{C2200E29-BB28-4C8B-831C-215F0DB864A0}" presName="accentRepeatNode" presStyleLbl="solidFgAcc1" presStyleIdx="4" presStyleCnt="5"/>
      <dgm:spPr/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49CE8611-B3FF-40C7-8F9E-6B86EE8E7CF3}" type="presOf" srcId="{3061F91D-8548-4FCB-A021-DD835A272F0F}" destId="{88F378EC-C3F8-47CD-AEFF-49BA634320FB}" srcOrd="0" destOrd="0" presId="urn:microsoft.com/office/officeart/2008/layout/VerticalCurvedList"/>
    <dgm:cxn modelId="{75B20E4F-CF6A-4DF8-9077-D4BD6906787E}" type="presOf" srcId="{BA9EE107-A5FB-41C4-9EF1-1CC153B68B3F}" destId="{9C0CD981-713F-47B3-AE2F-2963F2684A6F}" srcOrd="0" destOrd="0" presId="urn:microsoft.com/office/officeart/2008/layout/VerticalCurvedList"/>
    <dgm:cxn modelId="{1EFB5119-6C51-4289-B242-BBE33F3142FE}" srcId="{BA9EE107-A5FB-41C4-9EF1-1CC153B68B3F}" destId="{C2200E29-BB28-4C8B-831C-215F0DB864A0}" srcOrd="4" destOrd="0" parTransId="{782E67AB-0504-46AF-BF9B-47F83D671665}" sibTransId="{11485CD3-2CFD-4986-895C-DA5D198C579C}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33ABAB1A-C2F9-4DE0-80B9-37EB6B047D98}" type="presOf" srcId="{A6F0E638-0CDE-4E1F-BB57-10C18463C623}" destId="{7DCEBD2C-792F-484E-9C96-926E03F540ED}" srcOrd="0" destOrd="1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485AED51-DFA3-4C1A-835D-87B041321E7A}" type="presOf" srcId="{F3C4A836-23AC-4E41-B6D6-51221E7E6743}" destId="{EF104B90-7E69-4918-A202-E6F91FC6E413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5523CFE2-ECD8-46D5-A8C8-0A354BC6DCDA}" type="presOf" srcId="{C2200E29-BB28-4C8B-831C-215F0DB864A0}" destId="{987C3EEE-17A3-4FCE-A26F-6310D2AB8CF5}" srcOrd="0" destOrd="0" presId="urn:microsoft.com/office/officeart/2008/layout/VerticalCurvedList"/>
    <dgm:cxn modelId="{CDC4CC48-3580-4906-B9E6-ED11E028E83E}" type="presOf" srcId="{E392F34A-E55D-43D5-AEDD-49027298B816}" destId="{7DCEBD2C-792F-484E-9C96-926E03F540ED}" srcOrd="0" destOrd="0" presId="urn:microsoft.com/office/officeart/2008/layout/VerticalCurvedList"/>
    <dgm:cxn modelId="{F97EDA07-1500-46E6-8866-57EE3A448270}" type="presOf" srcId="{8D78E2D7-18A7-41DD-9962-57B3FE2BEBDD}" destId="{A1781B13-DE10-4169-ABDE-0384026A6B34}" srcOrd="0" destOrd="0" presId="urn:microsoft.com/office/officeart/2008/layout/VerticalCurvedList"/>
    <dgm:cxn modelId="{0E2C9A6A-2EB3-4788-A5A0-C1C61D99A7E7}" type="presOf" srcId="{A83A7CFB-B411-4357-9641-4A8443F73655}" destId="{F036299F-AF4D-4DAF-ABF5-87E8CC3FEF1B}" srcOrd="0" destOrd="0" presId="urn:microsoft.com/office/officeart/2008/layout/VerticalCurvedList"/>
    <dgm:cxn modelId="{FEEDF5CA-B1F9-4521-8802-0ED7226F8ED6}" type="presParOf" srcId="{9C0CD981-713F-47B3-AE2F-2963F2684A6F}" destId="{96773A7D-3367-4F53-A2D2-EA5770AFFDB3}" srcOrd="0" destOrd="0" presId="urn:microsoft.com/office/officeart/2008/layout/VerticalCurvedList"/>
    <dgm:cxn modelId="{379E5953-50D1-4D9F-8ED5-7E8AF655D4F1}" type="presParOf" srcId="{96773A7D-3367-4F53-A2D2-EA5770AFFDB3}" destId="{F31B7103-6E88-4DB9-9888-CB9E0B3FEEF8}" srcOrd="0" destOrd="0" presId="urn:microsoft.com/office/officeart/2008/layout/VerticalCurvedList"/>
    <dgm:cxn modelId="{60FC9D5E-F147-49A7-9C3F-19C0C6E16942}" type="presParOf" srcId="{F31B7103-6E88-4DB9-9888-CB9E0B3FEEF8}" destId="{F7A92DE4-3445-4B9B-AF3D-F2DA6F69C25D}" srcOrd="0" destOrd="0" presId="urn:microsoft.com/office/officeart/2008/layout/VerticalCurvedList"/>
    <dgm:cxn modelId="{B2CDEC58-BBC5-46C3-A2EF-E895D35AC75B}" type="presParOf" srcId="{F31B7103-6E88-4DB9-9888-CB9E0B3FEEF8}" destId="{EF104B90-7E69-4918-A202-E6F91FC6E413}" srcOrd="1" destOrd="0" presId="urn:microsoft.com/office/officeart/2008/layout/VerticalCurvedList"/>
    <dgm:cxn modelId="{F3ACE588-BE1B-4C99-BA8D-0C4D42308C4E}" type="presParOf" srcId="{F31B7103-6E88-4DB9-9888-CB9E0B3FEEF8}" destId="{F5A5022A-2B1C-4F3B-B289-BC099E9CE92F}" srcOrd="2" destOrd="0" presId="urn:microsoft.com/office/officeart/2008/layout/VerticalCurvedList"/>
    <dgm:cxn modelId="{44C3EDA8-0F33-4BD8-94FD-45CD11694411}" type="presParOf" srcId="{F31B7103-6E88-4DB9-9888-CB9E0B3FEEF8}" destId="{F16BA6F4-95DE-4E28-BF94-6459A70C4A6D}" srcOrd="3" destOrd="0" presId="urn:microsoft.com/office/officeart/2008/layout/VerticalCurvedList"/>
    <dgm:cxn modelId="{57402B61-4189-4744-A7FC-75561F8B7CF6}" type="presParOf" srcId="{96773A7D-3367-4F53-A2D2-EA5770AFFDB3}" destId="{F036299F-AF4D-4DAF-ABF5-87E8CC3FEF1B}" srcOrd="1" destOrd="0" presId="urn:microsoft.com/office/officeart/2008/layout/VerticalCurvedList"/>
    <dgm:cxn modelId="{F3E32048-05B4-44FC-BADA-6C74C2D2941C}" type="presParOf" srcId="{96773A7D-3367-4F53-A2D2-EA5770AFFDB3}" destId="{40B95986-31F6-48A6-A8D8-D04AC3BEDA92}" srcOrd="2" destOrd="0" presId="urn:microsoft.com/office/officeart/2008/layout/VerticalCurvedList"/>
    <dgm:cxn modelId="{8D48D127-1655-41B3-BE03-75EDCECDEA7A}" type="presParOf" srcId="{40B95986-31F6-48A6-A8D8-D04AC3BEDA92}" destId="{112F553D-60C2-4CC4-948D-0369F51C4DB0}" srcOrd="0" destOrd="0" presId="urn:microsoft.com/office/officeart/2008/layout/VerticalCurvedList"/>
    <dgm:cxn modelId="{F672FE6F-4F7E-478A-AFE1-C05729A4D060}" type="presParOf" srcId="{96773A7D-3367-4F53-A2D2-EA5770AFFDB3}" destId="{A1781B13-DE10-4169-ABDE-0384026A6B34}" srcOrd="3" destOrd="0" presId="urn:microsoft.com/office/officeart/2008/layout/VerticalCurvedList"/>
    <dgm:cxn modelId="{1902B99F-B199-46A9-9727-F16D95297C0E}" type="presParOf" srcId="{96773A7D-3367-4F53-A2D2-EA5770AFFDB3}" destId="{65CD74A9-3E7B-49D7-95DD-EB8B72D6CA84}" srcOrd="4" destOrd="0" presId="urn:microsoft.com/office/officeart/2008/layout/VerticalCurvedList"/>
    <dgm:cxn modelId="{DE7F6808-1572-4E31-B55E-239B13BA6C05}" type="presParOf" srcId="{65CD74A9-3E7B-49D7-95DD-EB8B72D6CA84}" destId="{2741B69B-255D-4143-BECE-5BD9035A4FC6}" srcOrd="0" destOrd="0" presId="urn:microsoft.com/office/officeart/2008/layout/VerticalCurvedList"/>
    <dgm:cxn modelId="{A9A6C51F-CED1-44DE-B783-F7FCEEEBFE65}" type="presParOf" srcId="{96773A7D-3367-4F53-A2D2-EA5770AFFDB3}" destId="{7DCEBD2C-792F-484E-9C96-926E03F540ED}" srcOrd="5" destOrd="0" presId="urn:microsoft.com/office/officeart/2008/layout/VerticalCurvedList"/>
    <dgm:cxn modelId="{AD72E8A3-B0AB-4A77-BA89-D67555CE2CFA}" type="presParOf" srcId="{96773A7D-3367-4F53-A2D2-EA5770AFFDB3}" destId="{8E391AE5-35EA-4A7F-ACFF-6E662A0BD046}" srcOrd="6" destOrd="0" presId="urn:microsoft.com/office/officeart/2008/layout/VerticalCurvedList"/>
    <dgm:cxn modelId="{B6A7D16D-A875-49A0-A368-2B64E56B5DED}" type="presParOf" srcId="{8E391AE5-35EA-4A7F-ACFF-6E662A0BD046}" destId="{EB133F34-59A3-4639-B813-3EF5396EC28B}" srcOrd="0" destOrd="0" presId="urn:microsoft.com/office/officeart/2008/layout/VerticalCurvedList"/>
    <dgm:cxn modelId="{73ADAAA0-D34C-4A04-BBAE-454F9E98C531}" type="presParOf" srcId="{96773A7D-3367-4F53-A2D2-EA5770AFFDB3}" destId="{88F378EC-C3F8-47CD-AEFF-49BA634320FB}" srcOrd="7" destOrd="0" presId="urn:microsoft.com/office/officeart/2008/layout/VerticalCurvedList"/>
    <dgm:cxn modelId="{D1092F44-63DA-4E88-BF77-592EBFB6EED3}" type="presParOf" srcId="{96773A7D-3367-4F53-A2D2-EA5770AFFDB3}" destId="{0C1D6B2A-9239-4220-B9D4-EF24FF044C0E}" srcOrd="8" destOrd="0" presId="urn:microsoft.com/office/officeart/2008/layout/VerticalCurvedList"/>
    <dgm:cxn modelId="{3D16AC2D-A99E-42E7-96A6-C74988184672}" type="presParOf" srcId="{0C1D6B2A-9239-4220-B9D4-EF24FF044C0E}" destId="{A6FEC19F-0F90-4EC7-BB21-E0ADFEFFA617}" srcOrd="0" destOrd="0" presId="urn:microsoft.com/office/officeart/2008/layout/VerticalCurvedList"/>
    <dgm:cxn modelId="{94CAEC34-D8A5-4E5D-BB99-1AFB2FFBBDB6}" type="presParOf" srcId="{96773A7D-3367-4F53-A2D2-EA5770AFFDB3}" destId="{987C3EEE-17A3-4FCE-A26F-6310D2AB8CF5}" srcOrd="9" destOrd="0" presId="urn:microsoft.com/office/officeart/2008/layout/VerticalCurvedList"/>
    <dgm:cxn modelId="{A15CADDE-C37D-461C-B502-9C74548113E4}" type="presParOf" srcId="{96773A7D-3367-4F53-A2D2-EA5770AFFDB3}" destId="{27F9E4B1-B091-45C0-A638-6CD0E6610AD9}" srcOrd="10" destOrd="0" presId="urn:microsoft.com/office/officeart/2008/layout/VerticalCurvedList"/>
    <dgm:cxn modelId="{414F8FBD-232C-4F9D-B22F-7C444847E2F3}" type="presParOf" srcId="{27F9E4B1-B091-45C0-A638-6CD0E6610AD9}" destId="{FF1B0121-84C9-462B-B00D-7772C63AEBE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září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7C3EEE-17A3-4FCE-A26F-6310D2AB8CF5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VY_32_INOVACE_02_STRUKTURA STŘEDOVĚKÉ SPOLEČNOSTI</a:t>
          </a:r>
          <a:endParaRPr lang="cs-CZ" sz="2000" b="1" kern="1200" dirty="0"/>
        </a:p>
      </dsp:txBody>
      <dsp:txXfrm>
        <a:off x="301774" y="2448272"/>
        <a:ext cx="5849872" cy="648071"/>
      </dsp:txXfrm>
    </dsp:sp>
    <dsp:sp modelId="{FF1B0121-84C9-462B-B00D-7772C63AEBEB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03E25FF-21A3-4681-8049-B1B908AF49A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AA1B0-09E2-4158-B33D-D94059A7D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03E25FF-21A3-4681-8049-B1B908AF49A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AA1B0-09E2-4158-B33D-D94059A7D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03E25FF-21A3-4681-8049-B1B908AF49A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AA1B0-09E2-4158-B33D-D94059A7D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E03E25FF-21A3-4681-8049-B1B908AF49A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270AA1B0-09E2-4158-B33D-D94059A7D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03E25FF-21A3-4681-8049-B1B908AF49A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AA1B0-09E2-4158-B33D-D94059A7D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03E25FF-21A3-4681-8049-B1B908AF49A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AA1B0-09E2-4158-B33D-D94059A7D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03E25FF-21A3-4681-8049-B1B908AF49A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AA1B0-09E2-4158-B33D-D94059A7D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03E25FF-21A3-4681-8049-B1B908AF49A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AA1B0-09E2-4158-B33D-D94059A7D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03E25FF-21A3-4681-8049-B1B908AF49A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AA1B0-09E2-4158-B33D-D94059A7D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03E25FF-21A3-4681-8049-B1B908AF49A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AA1B0-09E2-4158-B33D-D94059A7D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03E25FF-21A3-4681-8049-B1B908AF49A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AA1B0-09E2-4158-B33D-D94059A7D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E03E25FF-21A3-4681-8049-B1B908AF49A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270AA1B0-09E2-4158-B33D-D94059A7D3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gif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pPr eaLnBrk="1" hangingPunct="1"/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855875127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268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9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15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tématu, výklad a zápis nové látky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3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4857403"/>
          </a:xfrm>
        </p:spPr>
        <p:txBody>
          <a:bodyPr/>
          <a:lstStyle/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 první straně žáci přiřadí správně </a:t>
            </a:r>
            <a:r>
              <a:rPr lang="cs-CZ" sz="3200" dirty="0" err="1" smtClean="0">
                <a:solidFill>
                  <a:schemeClr val="tx1"/>
                </a:solidFill>
              </a:rPr>
              <a:t>hiearchizované</a:t>
            </a:r>
            <a:r>
              <a:rPr lang="cs-CZ" sz="3200" dirty="0" smtClean="0">
                <a:solidFill>
                  <a:schemeClr val="tx1"/>
                </a:solidFill>
              </a:rPr>
              <a:t> vrstvy společnosti do pyramidy.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 druhé straně žáci přiřadí členy společnosti ke správné vrstvě. U obou stran toto žáci provádějí na PC, interaktivní tabuli nebo písemně a následné kliknutí může sloužit i jako kontrola. 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 třetí straně se interaktivní formou provádí výklad a zápis. 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Doplňte vrstvy středověké společnosti do pyramidy:</a:t>
            </a:r>
            <a:endParaRPr lang="cs-CZ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059832" y="2204864"/>
            <a:ext cx="5472608" cy="4104456"/>
          </a:xfrm>
          <a:prstGeom prst="triangle">
            <a:avLst>
              <a:gd name="adj" fmla="val 50000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4716016" y="3717032"/>
            <a:ext cx="1944216" cy="0"/>
          </a:xfrm>
          <a:prstGeom prst="line">
            <a:avLst/>
          </a:prstGeom>
          <a:ln w="1587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779912" y="5157192"/>
            <a:ext cx="4032448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67544" y="4869160"/>
            <a:ext cx="19442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vládnoucí </a:t>
            </a:r>
          </a:p>
          <a:p>
            <a:r>
              <a:rPr lang="cs-CZ" sz="3200" b="1" dirty="0" smtClean="0"/>
              <a:t>vrstva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60" y="2564904"/>
            <a:ext cx="2643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duchovenstvo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3789040"/>
            <a:ext cx="24812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pracující lidé</a:t>
            </a:r>
            <a:endParaRPr lang="cs-CZ" sz="3200" b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96296E-6 L 0.42535 0.22037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00" y="1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843 0.00555 L 0.5 -0.35139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00" y="-1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-3.7037E-6 L 0.39374 0.23102 " pathEditMode="relative" ptsTypes="AA">
                                      <p:cBhvr>
                                        <p:cTn id="5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11" grpId="0"/>
      <p:bldP spid="11" grpId="1"/>
      <p:bldP spid="16" grpId="0"/>
      <p:bldP spid="16" grpId="1"/>
      <p:bldP spid="17" grpId="0"/>
      <p:bldP spid="1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tx1"/>
                </a:solidFill>
              </a:rPr>
              <a:t>Přiřaďte člena společnosti do správné vrstvy:</a:t>
            </a:r>
            <a:endParaRPr lang="cs-CZ" i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717032"/>
            <a:ext cx="31918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Vládnoucí vrstva: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4653136"/>
            <a:ext cx="27991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Duchovenstvo: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5661248"/>
            <a:ext cx="24737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+mj-lt"/>
                <a:cs typeface="Times New Roman" pitchFamily="18" charset="0"/>
              </a:rPr>
              <a:t>Pracující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+mj-lt"/>
                <a:cs typeface="Times New Roman" pitchFamily="18" charset="0"/>
              </a:rPr>
              <a:t>lidé: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204864"/>
            <a:ext cx="20585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zemědělec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2204864"/>
            <a:ext cx="1008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kněz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904" y="2204864"/>
            <a:ext cx="15151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šlechtic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2204864"/>
            <a:ext cx="19207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řemeslník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2204864"/>
            <a:ext cx="12634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mnich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2924944"/>
            <a:ext cx="954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rytíř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2924944"/>
            <a:ext cx="20441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obchodník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2924944"/>
            <a:ext cx="18101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panovník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2924944"/>
            <a:ext cx="15616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jeptiška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452320" y="2924944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opat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656 0.03079 L 0.28125 0.51389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00" y="24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3 0.05185 L 0.08646 0.3669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00" y="15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23 -0.00069 L -0.02778 0.23056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00" y="1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385 0.03079 L -0.07362 0.51389 " pathEditMode="relative" rAng="0" ptsTypes="AA">
                                      <p:cBhvr>
                                        <p:cTn id="9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00" y="24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0.00069 L -0.37621 0.3669 " pathEditMode="relative" rAng="0" ptsTypes="AA">
                                      <p:cBhvr>
                                        <p:cTn id="10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00" y="1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-1.48148E-6 L 0.54635 0.11505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00" y="5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65 0.05208 L 0.58924 0.40903 " pathEditMode="relative" rAng="0" ptsTypes="AA">
                                      <p:cBhvr>
                                        <p:cTn id="1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800" y="1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85185E-6 L 0.33854 0.12593 " pathEditMode="relative" rAng="0" ptsTypes="AA">
                                      <p:cBhvr>
                                        <p:cTn id="1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00" y="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48148E-6 L -0.01458 0.27246 " pathEditMode="relative" rAng="0" ptsTypes="AA">
                                      <p:cBhvr>
                                        <p:cTn id="1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0" y="1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84 0.0206 L -0.03837 0.26227 " pathEditMode="relative" rAng="0" ptsTypes="AA">
                                      <p:cBhvr>
                                        <p:cTn id="1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0" y="1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7" grpId="1"/>
      <p:bldP spid="8" grpId="0"/>
      <p:bldP spid="8" grpId="1"/>
      <p:bldP spid="9" grpId="0"/>
      <p:bldP spid="9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tx1"/>
                </a:solidFill>
              </a:rPr>
              <a:t>Povinnosti pracujícího člověka</a:t>
            </a:r>
            <a:endParaRPr lang="cs-CZ" i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http://wl.static.fotolia.com/jpg/00/23/59/65/400_F_23596588_cmPjKrikQM8B23JaamhY6KHz64xRmU6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276872"/>
            <a:ext cx="2230088" cy="3240360"/>
          </a:xfrm>
          <a:prstGeom prst="rect">
            <a:avLst/>
          </a:prstGeom>
          <a:noFill/>
        </p:spPr>
      </p:pic>
      <p:pic>
        <p:nvPicPr>
          <p:cNvPr id="2052" name="Picture 4" descr="http://www.panovnici.estranky.cz/img/mid/249/vaclav-ii.-kr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340768"/>
            <a:ext cx="1269662" cy="1645196"/>
          </a:xfrm>
          <a:prstGeom prst="rect">
            <a:avLst/>
          </a:prstGeom>
          <a:noFill/>
        </p:spPr>
      </p:pic>
      <p:pic>
        <p:nvPicPr>
          <p:cNvPr id="2054" name="Picture 6" descr="http://www.kostym.cz/Obrazky/3_Historie/III_00_spane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3140968"/>
            <a:ext cx="897508" cy="1549177"/>
          </a:xfrm>
          <a:prstGeom prst="rect">
            <a:avLst/>
          </a:prstGeom>
          <a:noFill/>
        </p:spPr>
      </p:pic>
      <p:pic>
        <p:nvPicPr>
          <p:cNvPr id="2056" name="Picture 8" descr="http://img.signaly.cz/blogy/e/o/wyn.signaly.cz/2007-9-18-kn%C4%9Bz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4797152"/>
            <a:ext cx="940141" cy="1556792"/>
          </a:xfrm>
          <a:prstGeom prst="rect">
            <a:avLst/>
          </a:prstGeom>
          <a:noFill/>
        </p:spPr>
      </p:pic>
      <p:pic>
        <p:nvPicPr>
          <p:cNvPr id="2058" name="Picture 10" descr="http://images.jic.cz/peniz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2708920"/>
            <a:ext cx="1777380" cy="1208618"/>
          </a:xfrm>
          <a:prstGeom prst="rect">
            <a:avLst/>
          </a:prstGeom>
          <a:noFill/>
        </p:spPr>
      </p:pic>
      <p:pic>
        <p:nvPicPr>
          <p:cNvPr id="2060" name="Picture 12" descr="http://www.obecnahac.sk/img/oznam/124/131955125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19672" y="4149080"/>
            <a:ext cx="1609361" cy="1207021"/>
          </a:xfrm>
          <a:prstGeom prst="rect">
            <a:avLst/>
          </a:prstGeom>
          <a:noFill/>
        </p:spPr>
      </p:pic>
      <p:pic>
        <p:nvPicPr>
          <p:cNvPr id="2062" name="Picture 14" descr="http://www.investujeme.cz/resize_images/images/perex/drobne-mince-ve-sloupcich-400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19672" y="3501008"/>
            <a:ext cx="1821780" cy="1220593"/>
          </a:xfrm>
          <a:prstGeom prst="rect">
            <a:avLst/>
          </a:prstGeom>
          <a:noFill/>
        </p:spPr>
      </p:pic>
      <p:sp>
        <p:nvSpPr>
          <p:cNvPr id="13" name="Zaoblený obdélníkový popisek 12"/>
          <p:cNvSpPr/>
          <p:nvPr/>
        </p:nvSpPr>
        <p:spPr>
          <a:xfrm>
            <a:off x="3707904" y="1196752"/>
            <a:ext cx="2592288" cy="1512168"/>
          </a:xfrm>
          <a:prstGeom prst="wedgeRoundRectCallout">
            <a:avLst>
              <a:gd name="adj1" fmla="val 95454"/>
              <a:gd name="adj2" fmla="val 3249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platba daní panovníkovi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3707904" y="2852936"/>
            <a:ext cx="2880320" cy="1368152"/>
          </a:xfrm>
          <a:prstGeom prst="wedgeRoundRectCallout">
            <a:avLst>
              <a:gd name="adj1" fmla="val 93671"/>
              <a:gd name="adj2" fmla="val 19086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platba daní a naturálií šlechtici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064" name="Picture 16" descr="http://i.idnes.cz/08/091/gal/HLA257ab9_pro63512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91680" y="3645024"/>
            <a:ext cx="1800200" cy="1252313"/>
          </a:xfrm>
          <a:prstGeom prst="rect">
            <a:avLst/>
          </a:prstGeom>
          <a:noFill/>
        </p:spPr>
      </p:pic>
      <p:sp>
        <p:nvSpPr>
          <p:cNvPr id="16" name="Zaoblený obdélníkový popisek 15"/>
          <p:cNvSpPr/>
          <p:nvPr/>
        </p:nvSpPr>
        <p:spPr>
          <a:xfrm>
            <a:off x="3707904" y="4437112"/>
            <a:ext cx="3096344" cy="1872208"/>
          </a:xfrm>
          <a:prstGeom prst="wedgeRoundRectCallout">
            <a:avLst>
              <a:gd name="adj1" fmla="val 79186"/>
              <a:gd name="adj2" fmla="val 17500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platba desátků církvi – peníze, naturálie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066" name="Picture 18" descr="http://img.radio.cz/pictures/r/zemedelstvi/obili2x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691680" y="3717032"/>
            <a:ext cx="1714500" cy="1285875"/>
          </a:xfrm>
          <a:prstGeom prst="rect">
            <a:avLst/>
          </a:prstGeom>
          <a:noFill/>
        </p:spPr>
      </p:pic>
      <p:sp>
        <p:nvSpPr>
          <p:cNvPr id="18" name="Zaoblený obdélníkový popisek 17"/>
          <p:cNvSpPr/>
          <p:nvPr/>
        </p:nvSpPr>
        <p:spPr>
          <a:xfrm>
            <a:off x="467544" y="1196752"/>
            <a:ext cx="2592288" cy="1512168"/>
          </a:xfrm>
          <a:prstGeom prst="wedgeRound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Uživím vůbec sebe a svou rodinu?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63 0.00648 L 0.51701 -0.09861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00" y="-5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025 -0.00487 L 0.53038 -0.06783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00" y="-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"/>
                            </p:stCondLst>
                            <p:childTnLst>
                              <p:par>
                                <p:cTn id="5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44444E-6 L 0.55782 -0.09862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900" y="-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000"/>
                            </p:stCondLst>
                            <p:childTnLst>
                              <p:par>
                                <p:cTn id="7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"/>
                            </p:stCondLst>
                            <p:childTnLst>
                              <p:par>
                                <p:cTn id="8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7778E-6 -8.88889E-6 L 0.48819 0.20995 " pathEditMode="relative" ptsTypes="AA">
                                      <p:cBhvr>
                                        <p:cTn id="89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3000"/>
                            </p:stCondLst>
                            <p:childTnLst>
                              <p:par>
                                <p:cTn id="9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000"/>
                            </p:stCondLst>
                            <p:childTnLst>
                              <p:par>
                                <p:cTn id="9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2.22222E-6 L 0.48819 0.18912 " pathEditMode="relative" ptsTypes="AA">
                                      <p:cBhvr>
                                        <p:cTn id="101" dur="2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6000"/>
                            </p:stCondLst>
                            <p:childTnLst>
                              <p:par>
                                <p:cTn id="10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1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6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196975"/>
            <a:ext cx="8784976" cy="5184775"/>
          </a:xfrm>
        </p:spPr>
        <p:txBody>
          <a:bodyPr/>
          <a:lstStyle/>
          <a:p>
            <a:pPr marL="0" indent="0" algn="ctr" eaLnBrk="1" hangingPunct="1">
              <a:buFont typeface="Symbol" pitchFamily="18" charset="2"/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</a:t>
            </a: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literatura: </a:t>
            </a:r>
          </a:p>
          <a:p>
            <a:pPr marL="0" indent="0" eaLnBrk="1" hangingPunct="1">
              <a:buFont typeface="Symbol" pitchFamily="18" charset="2"/>
              <a:buNone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1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  <a:endParaRPr lang="cs-CZ" sz="1400" i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 eaLnBrk="1" hangingPunct="1">
              <a:buFont typeface="Symbol" pitchFamily="18" charset="2"/>
              <a:buNone/>
            </a:pP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</a:t>
            </a: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Internetové </a:t>
            </a:r>
            <a:r>
              <a:rPr lang="cs-CZ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odkazy:</a:t>
            </a:r>
          </a:p>
          <a:p>
            <a:pPr marL="0" indent="0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1 - zemědělec: </a:t>
            </a:r>
            <a:r>
              <a:rPr lang="cs-CZ" sz="1400" dirty="0" smtClean="0">
                <a:solidFill>
                  <a:schemeClr val="tx1"/>
                </a:solidFill>
              </a:rPr>
              <a:t>AUTOR NEUVEDEN. </a:t>
            </a:r>
            <a:r>
              <a:rPr lang="cs-CZ" sz="1400" i="1" dirty="0" smtClean="0">
                <a:solidFill>
                  <a:schemeClr val="tx1"/>
                </a:solidFill>
              </a:rPr>
              <a:t>fotky-foto.</a:t>
            </a:r>
            <a:r>
              <a:rPr lang="cs-CZ" sz="1400" i="1" dirty="0" err="1" smtClean="0">
                <a:solidFill>
                  <a:schemeClr val="tx1"/>
                </a:solidFill>
              </a:rPr>
              <a:t>cz</a:t>
            </a:r>
            <a:r>
              <a:rPr lang="cs-CZ" sz="1400" dirty="0" smtClean="0">
                <a:solidFill>
                  <a:schemeClr val="tx1"/>
                </a:solidFill>
              </a:rPr>
              <a:t> [online]. [cit. 28.12.2013]. Dostupný na WWW: http://</a:t>
            </a:r>
            <a:r>
              <a:rPr lang="cs-CZ" sz="1400" dirty="0" smtClean="0">
                <a:solidFill>
                  <a:schemeClr val="tx1"/>
                </a:solidFill>
              </a:rPr>
              <a:t>wl.static.fotolia.com/jpg/00/23/59/65/400_F_23596588_cmPjKrikQM8B23JaamhY6KHz64xRmU6F.</a:t>
            </a:r>
          </a:p>
          <a:p>
            <a:pPr marL="0" indent="0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2 – panovník: </a:t>
            </a:r>
            <a:r>
              <a:rPr lang="cs-CZ" sz="1400" dirty="0" smtClean="0">
                <a:solidFill>
                  <a:schemeClr val="tx1"/>
                </a:solidFill>
              </a:rPr>
              <a:t>AUTOR NEUVEDEN. </a:t>
            </a:r>
            <a:r>
              <a:rPr lang="cs-CZ" sz="1400" i="1" dirty="0" err="1" smtClean="0">
                <a:solidFill>
                  <a:schemeClr val="tx1"/>
                </a:solidFill>
              </a:rPr>
              <a:t>knizni</a:t>
            </a:r>
            <a:r>
              <a:rPr lang="cs-CZ" sz="1400" i="1" dirty="0" smtClean="0">
                <a:solidFill>
                  <a:schemeClr val="tx1"/>
                </a:solidFill>
              </a:rPr>
              <a:t>-</a:t>
            </a:r>
            <a:r>
              <a:rPr lang="cs-CZ" sz="1400" i="1" dirty="0" err="1" smtClean="0">
                <a:solidFill>
                  <a:schemeClr val="tx1"/>
                </a:solidFill>
              </a:rPr>
              <a:t>utociste.blogspot.com</a:t>
            </a:r>
            <a:r>
              <a:rPr lang="cs-CZ" sz="1400" dirty="0" smtClean="0">
                <a:solidFill>
                  <a:schemeClr val="tx1"/>
                </a:solidFill>
              </a:rPr>
              <a:t> [online]. [cit. 28.12.2013]. Dostupný na WWW: http://www.panovnici.</a:t>
            </a:r>
            <a:r>
              <a:rPr lang="cs-CZ" sz="1400" dirty="0" err="1" smtClean="0">
                <a:solidFill>
                  <a:schemeClr val="tx1"/>
                </a:solidFill>
              </a:rPr>
              <a:t>estranky.cz</a:t>
            </a:r>
            <a:r>
              <a:rPr lang="cs-CZ" sz="1400" dirty="0" smtClean="0">
                <a:solidFill>
                  <a:schemeClr val="tx1"/>
                </a:solidFill>
              </a:rPr>
              <a:t>/</a:t>
            </a:r>
            <a:r>
              <a:rPr lang="cs-CZ" sz="1400" dirty="0" err="1" smtClean="0">
                <a:solidFill>
                  <a:schemeClr val="tx1"/>
                </a:solidFill>
              </a:rPr>
              <a:t>img</a:t>
            </a:r>
            <a:r>
              <a:rPr lang="cs-CZ" sz="1400" dirty="0" smtClean="0">
                <a:solidFill>
                  <a:schemeClr val="tx1"/>
                </a:solidFill>
              </a:rPr>
              <a:t>/</a:t>
            </a:r>
            <a:r>
              <a:rPr lang="cs-CZ" sz="1400" dirty="0" err="1" smtClean="0">
                <a:solidFill>
                  <a:schemeClr val="tx1"/>
                </a:solidFill>
              </a:rPr>
              <a:t>mid</a:t>
            </a:r>
            <a:r>
              <a:rPr lang="cs-CZ" sz="1400" dirty="0" smtClean="0">
                <a:solidFill>
                  <a:schemeClr val="tx1"/>
                </a:solidFill>
              </a:rPr>
              <a:t>/249/</a:t>
            </a:r>
            <a:r>
              <a:rPr lang="cs-CZ" sz="1400" dirty="0" err="1" smtClean="0">
                <a:solidFill>
                  <a:schemeClr val="tx1"/>
                </a:solidFill>
              </a:rPr>
              <a:t>vaclav</a:t>
            </a:r>
            <a:r>
              <a:rPr lang="cs-CZ" sz="1400" dirty="0" smtClean="0">
                <a:solidFill>
                  <a:schemeClr val="tx1"/>
                </a:solidFill>
              </a:rPr>
              <a:t>-</a:t>
            </a:r>
            <a:r>
              <a:rPr lang="cs-CZ" sz="1400" dirty="0" err="1" smtClean="0">
                <a:solidFill>
                  <a:schemeClr val="tx1"/>
                </a:solidFill>
              </a:rPr>
              <a:t>ii</a:t>
            </a:r>
            <a:r>
              <a:rPr lang="cs-CZ" sz="1400" dirty="0" smtClean="0">
                <a:solidFill>
                  <a:schemeClr val="tx1"/>
                </a:solidFill>
              </a:rPr>
              <a:t>.-</a:t>
            </a:r>
            <a:r>
              <a:rPr lang="cs-CZ" sz="1400" dirty="0" err="1" smtClean="0">
                <a:solidFill>
                  <a:schemeClr val="tx1"/>
                </a:solidFill>
              </a:rPr>
              <a:t>kral.jpg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3 – šlechtic: </a:t>
            </a:r>
            <a:r>
              <a:rPr lang="pt-BR" sz="1400" dirty="0" smtClean="0">
                <a:solidFill>
                  <a:schemeClr val="tx1"/>
                </a:solidFill>
              </a:rPr>
              <a:t>AUTOR NEUVEDEN. </a:t>
            </a:r>
            <a:r>
              <a:rPr lang="pt-BR" sz="1400" i="1" dirty="0" smtClean="0">
                <a:solidFill>
                  <a:schemeClr val="tx1"/>
                </a:solidFill>
              </a:rPr>
              <a:t>www.kostym.cz</a:t>
            </a:r>
            <a:r>
              <a:rPr lang="pt-BR" sz="1400" dirty="0" smtClean="0">
                <a:solidFill>
                  <a:schemeClr val="tx1"/>
                </a:solidFill>
              </a:rPr>
              <a:t> [online]. [cit. 28.12.2013]. Dostupný na WWW: http://www.kostym.cz/Obrazky/3_Historie/III_00_spanel.gif 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4 – duchovní: </a:t>
            </a:r>
            <a:r>
              <a:rPr lang="pt-BR" sz="1400" dirty="0" smtClean="0">
                <a:solidFill>
                  <a:schemeClr val="tx1"/>
                </a:solidFill>
              </a:rPr>
              <a:t>AUTOR NEUVEDEN. </a:t>
            </a:r>
            <a:r>
              <a:rPr lang="pt-BR" sz="1400" i="1" dirty="0" smtClean="0">
                <a:solidFill>
                  <a:schemeClr val="tx1"/>
                </a:solidFill>
              </a:rPr>
              <a:t>eowyn.signaly.cz</a:t>
            </a:r>
            <a:r>
              <a:rPr lang="pt-BR" sz="1400" dirty="0" smtClean="0">
                <a:solidFill>
                  <a:schemeClr val="tx1"/>
                </a:solidFill>
              </a:rPr>
              <a:t> [online]. [cit. 28.12.2013]. Dostupný na WWW: http://img.signaly.cz/blogy/e/o/wyn.signaly.cz/2007-9-18-kn%C4%9Bz.JPG 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5 – peníze: </a:t>
            </a:r>
            <a:r>
              <a:rPr lang="pt-BR" sz="1400" dirty="0" smtClean="0">
                <a:solidFill>
                  <a:schemeClr val="tx1"/>
                </a:solidFill>
              </a:rPr>
              <a:t>AUTOR NEUVEDEN. </a:t>
            </a:r>
            <a:r>
              <a:rPr lang="pt-BR" sz="1400" i="1" dirty="0" smtClean="0">
                <a:solidFill>
                  <a:schemeClr val="tx1"/>
                </a:solidFill>
              </a:rPr>
              <a:t>linkuj.cz</a:t>
            </a:r>
            <a:r>
              <a:rPr lang="pt-BR" sz="1400" dirty="0" smtClean="0">
                <a:solidFill>
                  <a:schemeClr val="tx1"/>
                </a:solidFill>
              </a:rPr>
              <a:t> [online]. [cit. 28.12.2013]. Dostupný na WWW: http://images.jic.cz/penize.jpg 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6 – obilí: </a:t>
            </a:r>
            <a:r>
              <a:rPr lang="pt-BR" sz="1400" dirty="0" smtClean="0">
                <a:solidFill>
                  <a:schemeClr val="tx1"/>
                </a:solidFill>
              </a:rPr>
              <a:t>AUTOR NEUVEDEN. </a:t>
            </a:r>
            <a:r>
              <a:rPr lang="pt-BR" sz="1400" i="1" dirty="0" smtClean="0">
                <a:solidFill>
                  <a:schemeClr val="tx1"/>
                </a:solidFill>
              </a:rPr>
              <a:t>www.radio.cz</a:t>
            </a:r>
            <a:r>
              <a:rPr lang="pt-BR" sz="1400" dirty="0" smtClean="0">
                <a:solidFill>
                  <a:schemeClr val="tx1"/>
                </a:solidFill>
              </a:rPr>
              <a:t> [online]. [cit. 28.12.2013]. Dostupný na WWW: http://img.radio.cz/pictures/r/zemedelstvi/obili2x.jpg </a:t>
            </a:r>
            <a:r>
              <a:rPr lang="cs-CZ" sz="1400" dirty="0" smtClean="0"/>
              <a:t>.</a:t>
            </a:r>
          </a:p>
          <a:p>
            <a:pPr marL="0" indent="0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7 – pytel s obilím: </a:t>
            </a:r>
            <a:r>
              <a:rPr lang="pt-BR" sz="1400" dirty="0" smtClean="0">
                <a:solidFill>
                  <a:schemeClr val="tx1"/>
                </a:solidFill>
              </a:rPr>
              <a:t>AUTOR NEUVEDEN. </a:t>
            </a:r>
            <a:r>
              <a:rPr lang="pt-BR" sz="1400" i="1" dirty="0" smtClean="0">
                <a:solidFill>
                  <a:schemeClr val="tx1"/>
                </a:solidFill>
              </a:rPr>
              <a:t>www.obecnahac.sk</a:t>
            </a:r>
            <a:r>
              <a:rPr lang="pt-BR" sz="1400" dirty="0" smtClean="0">
                <a:solidFill>
                  <a:schemeClr val="tx1"/>
                </a:solidFill>
              </a:rPr>
              <a:t> [online]. [cit. 28.12.2013]. Dostupný na WWW: http://www.obecnahac.sk/img/oznam/124/1319551255.jpg 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8 – mince – tvar srdce: </a:t>
            </a:r>
            <a:r>
              <a:rPr lang="cs-CZ" sz="1400" dirty="0" smtClean="0">
                <a:solidFill>
                  <a:schemeClr val="tx1"/>
                </a:solidFill>
              </a:rPr>
              <a:t>AUTOR NEUVEDEN. </a:t>
            </a:r>
            <a:r>
              <a:rPr lang="cs-CZ" sz="1400" i="1" dirty="0" smtClean="0">
                <a:solidFill>
                  <a:schemeClr val="tx1"/>
                </a:solidFill>
              </a:rPr>
              <a:t>finance.</a:t>
            </a:r>
            <a:r>
              <a:rPr lang="cs-CZ" sz="1400" i="1" dirty="0" err="1" smtClean="0">
                <a:solidFill>
                  <a:schemeClr val="tx1"/>
                </a:solidFill>
              </a:rPr>
              <a:t>idnes.cz</a:t>
            </a:r>
            <a:r>
              <a:rPr lang="cs-CZ" sz="1400" dirty="0" smtClean="0">
                <a:solidFill>
                  <a:schemeClr val="tx1"/>
                </a:solidFill>
              </a:rPr>
              <a:t> [online]. [cit. 28.12.2013]. Dostupný na WWW: http://i.</a:t>
            </a:r>
            <a:r>
              <a:rPr lang="cs-CZ" sz="1400" dirty="0" err="1" smtClean="0">
                <a:solidFill>
                  <a:schemeClr val="tx1"/>
                </a:solidFill>
              </a:rPr>
              <a:t>idnes.cz</a:t>
            </a:r>
            <a:r>
              <a:rPr lang="cs-CZ" sz="1400" dirty="0" smtClean="0">
                <a:solidFill>
                  <a:schemeClr val="tx1"/>
                </a:solidFill>
              </a:rPr>
              <a:t>/08/091/</a:t>
            </a:r>
            <a:r>
              <a:rPr lang="cs-CZ" sz="1400" dirty="0" err="1" smtClean="0">
                <a:solidFill>
                  <a:schemeClr val="tx1"/>
                </a:solidFill>
              </a:rPr>
              <a:t>gal</a:t>
            </a:r>
            <a:r>
              <a:rPr lang="cs-CZ" sz="1400" dirty="0" smtClean="0">
                <a:solidFill>
                  <a:schemeClr val="tx1"/>
                </a:solidFill>
              </a:rPr>
              <a:t>/HLA257ab9_pro63512.jpg 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9 – mince – tvar komínků: </a:t>
            </a:r>
            <a:r>
              <a:rPr lang="pt-BR" sz="1400" dirty="0" smtClean="0">
                <a:solidFill>
                  <a:schemeClr val="tx1"/>
                </a:solidFill>
              </a:rPr>
              <a:t>AUTOR NEUVEDEN. </a:t>
            </a:r>
            <a:r>
              <a:rPr lang="pt-BR" sz="1400" i="1" dirty="0" smtClean="0">
                <a:solidFill>
                  <a:schemeClr val="tx1"/>
                </a:solidFill>
              </a:rPr>
              <a:t>www.investujeme.cz</a:t>
            </a:r>
            <a:r>
              <a:rPr lang="pt-BR" sz="1400" dirty="0" smtClean="0">
                <a:solidFill>
                  <a:schemeClr val="tx1"/>
                </a:solidFill>
              </a:rPr>
              <a:t> [online]. [cit. 28.12.2013]. Dostupný na WWW: http://www.investujeme.cz/resize_images/images/perex/drobne-mince-ve-sloupcich-400.jpg </a:t>
            </a:r>
            <a:r>
              <a:rPr lang="cs-CZ" sz="1400" dirty="0" smtClean="0">
                <a:solidFill>
                  <a:schemeClr val="tx1"/>
                </a:solidFill>
              </a:rPr>
              <a:t>.</a:t>
            </a:r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1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40" name="Nadpis 3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8636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8DD56B-95CA-47A1-B16C-6435E4C9DA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dirty="0" smtClean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000"/>
                            </p:stCondLst>
                            <p:childTnLst>
                              <p:par>
                                <p:cTn id="7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171</TotalTime>
  <Words>500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Motiv1</vt:lpstr>
      <vt:lpstr>Základní škola a Mateřská škola Bílá Třemešná, okres Trutnov</vt:lpstr>
      <vt:lpstr>Anotace</vt:lpstr>
      <vt:lpstr>Anotace k jednotlivým stranám</vt:lpstr>
      <vt:lpstr>Doplňte vrstvy středověké společnosti do pyramidy:</vt:lpstr>
      <vt:lpstr>Přiřaďte člena společnosti do správné vrstvy:</vt:lpstr>
      <vt:lpstr>Povinnosti pracujícího člověka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Struktura středověké společnosti</dc:title>
  <dc:creator>Mgr. Jiří Lux</dc:creator>
  <cp:lastModifiedBy>Jiri</cp:lastModifiedBy>
  <cp:revision>20</cp:revision>
  <dcterms:created xsi:type="dcterms:W3CDTF">2013-09-12T19:43:14Z</dcterms:created>
  <dcterms:modified xsi:type="dcterms:W3CDTF">2013-12-28T21:47:03Z</dcterms:modified>
</cp:coreProperties>
</file>