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err="1" smtClean="0"/>
            <a:t>Tenses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VY_32_INOVACE_Modal verb </a:t>
          </a:r>
          <a:r>
            <a:rPr lang="cs-CZ" sz="2000" b="0" dirty="0" smtClean="0"/>
            <a:t>- </a:t>
          </a:r>
          <a:r>
            <a:rPr lang="cs-CZ" sz="2000" b="0" dirty="0" err="1" smtClean="0"/>
            <a:t>can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err="1" smtClean="0"/>
            <a:t>Tenses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VY_32_INOVACE_Modal verb </a:t>
          </a:r>
          <a:r>
            <a:rPr lang="cs-CZ" sz="2000" b="0" kern="1200" dirty="0" smtClean="0"/>
            <a:t>- </a:t>
          </a:r>
          <a:r>
            <a:rPr lang="cs-CZ" sz="2000" b="0" kern="1200" dirty="0" err="1" smtClean="0"/>
            <a:t>can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43081745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12776"/>
            <a:ext cx="7408333" cy="471338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9.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</a:t>
            </a:r>
            <a:r>
              <a:rPr lang="cs-CZ" dirty="0" smtClean="0"/>
              <a:t>naučení a procvičení způsobového slovesa CAN, jeho záporu a opisného tvaru.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3, 4, 5 – Na těchto snímcích je vysvětleno a pomocí příkladů procvičeno použití slovesa CAN v přítomnosti, minulosti i budoucnosti i za pomocí opisného tvaru slovesa.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6, 7 </a:t>
            </a:r>
            <a:r>
              <a:rPr lang="cs-CZ" dirty="0"/>
              <a:t>– Úkolem žáků je podle obrázků </a:t>
            </a:r>
            <a:r>
              <a:rPr lang="cs-CZ" dirty="0" smtClean="0"/>
              <a:t>a zadání v tabulce doplnit správný tvar slovesa. Kliknutím </a:t>
            </a:r>
            <a:r>
              <a:rPr lang="cs-CZ" dirty="0"/>
              <a:t>či šipkou dolů se postupně zobrazují chybějící části </a:t>
            </a:r>
            <a:r>
              <a:rPr lang="cs-CZ" dirty="0" smtClean="0"/>
              <a:t>tabulky.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8 – Na tomto snímku se pomocí kliknutí na šipku zobrazí zadání a obrázek, podle těchto indicií žáci tvoří daný tvar slovesa, který se zobrazí pod dalším kliknutí na šipku.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 Materiál </a:t>
            </a:r>
            <a:r>
              <a:rPr lang="cs-CZ" dirty="0"/>
              <a:t>je určen k 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163455" y="1628800"/>
            <a:ext cx="2952327" cy="424847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imagine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build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/>
              <a:t>tools</a:t>
            </a:r>
            <a:r>
              <a:rPr lang="cs-CZ" dirty="0" smtClean="0"/>
              <a:t>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6012160" y="1628800"/>
            <a:ext cx="2952327" cy="4248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dance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manage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party.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climb</a:t>
            </a:r>
            <a:r>
              <a:rPr lang="cs-CZ" dirty="0" smtClean="0"/>
              <a:t> a </a:t>
            </a:r>
            <a:r>
              <a:rPr lang="cs-CZ" dirty="0" err="1" smtClean="0"/>
              <a:t>tree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179513" y="1628800"/>
            <a:ext cx="2952327" cy="4248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u="sng" dirty="0" smtClean="0"/>
          </a:p>
          <a:p>
            <a:endParaRPr lang="cs-CZ" u="sng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drive a car.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bike.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run very </a:t>
            </a:r>
            <a:r>
              <a:rPr lang="cs-CZ" dirty="0" err="1" smtClean="0"/>
              <a:t>quickly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can</a:t>
            </a:r>
            <a:r>
              <a:rPr lang="cs-CZ" dirty="0" smtClean="0"/>
              <a:t> ski.</a:t>
            </a:r>
          </a:p>
        </p:txBody>
      </p:sp>
      <p:sp>
        <p:nvSpPr>
          <p:cNvPr id="12" name="Mrak 11"/>
          <p:cNvSpPr/>
          <p:nvPr/>
        </p:nvSpPr>
        <p:spPr>
          <a:xfrm>
            <a:off x="1295984" y="260648"/>
            <a:ext cx="6732399" cy="1224136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Modal</a:t>
            </a:r>
            <a:r>
              <a:rPr lang="cs-CZ" sz="2800" b="1" dirty="0" smtClean="0"/>
              <a:t> verb- </a:t>
            </a:r>
            <a:r>
              <a:rPr lang="cs-CZ" sz="2800" b="1" dirty="0" err="1"/>
              <a:t>can</a:t>
            </a:r>
            <a:endParaRPr lang="cs-CZ" sz="2800" b="1" dirty="0"/>
          </a:p>
        </p:txBody>
      </p:sp>
      <p:sp>
        <p:nvSpPr>
          <p:cNvPr id="13" name="Mrak 12"/>
          <p:cNvSpPr/>
          <p:nvPr/>
        </p:nvSpPr>
        <p:spPr>
          <a:xfrm>
            <a:off x="179513" y="1628800"/>
            <a:ext cx="2952327" cy="79208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</a:rPr>
              <a:t> – mohu, umím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2915816" y="1448780"/>
            <a:ext cx="3240360" cy="115212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err="1">
                <a:solidFill>
                  <a:schemeClr val="tx1"/>
                </a:solidFill>
              </a:rPr>
              <a:t>Can´t</a:t>
            </a:r>
            <a:r>
              <a:rPr lang="cs-CZ" sz="2000" b="1" u="sng" dirty="0">
                <a:solidFill>
                  <a:schemeClr val="tx1"/>
                </a:solidFill>
              </a:rPr>
              <a:t> – </a:t>
            </a:r>
            <a:r>
              <a:rPr lang="cs-CZ" sz="2000" b="1" u="sng" dirty="0" err="1">
                <a:solidFill>
                  <a:schemeClr val="tx1"/>
                </a:solidFill>
              </a:rPr>
              <a:t>cannot</a:t>
            </a:r>
            <a:endParaRPr lang="cs-CZ" sz="2000" b="1" u="sng" dirty="0">
              <a:solidFill>
                <a:schemeClr val="tx1"/>
              </a:solidFill>
            </a:endParaRPr>
          </a:p>
          <a:p>
            <a:r>
              <a:rPr lang="cs-CZ" sz="2000" b="1" u="sng" dirty="0" err="1" smtClean="0">
                <a:solidFill>
                  <a:schemeClr val="tx1"/>
                </a:solidFill>
              </a:rPr>
              <a:t>nemohu,neumím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5724127" y="1448780"/>
            <a:ext cx="3240360" cy="115212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b="1" u="sng" dirty="0" smtClean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      </a:t>
            </a:r>
            <a:r>
              <a:rPr lang="cs-CZ" sz="2000" b="1" u="sng" dirty="0" smtClean="0">
                <a:solidFill>
                  <a:schemeClr val="tx1"/>
                </a:solidFill>
              </a:rPr>
              <a:t> </a:t>
            </a:r>
            <a:r>
              <a:rPr lang="cs-CZ" sz="2000" b="1" u="sng" dirty="0" err="1" smtClean="0">
                <a:solidFill>
                  <a:schemeClr val="tx1"/>
                </a:solidFill>
              </a:rPr>
              <a:t>Be</a:t>
            </a:r>
            <a:r>
              <a:rPr lang="cs-CZ" sz="2000" b="1" u="sng" dirty="0" smtClean="0">
                <a:solidFill>
                  <a:schemeClr val="tx1"/>
                </a:solidFill>
              </a:rPr>
              <a:t> </a:t>
            </a:r>
            <a:r>
              <a:rPr lang="cs-CZ" sz="2000" b="1" u="sng" dirty="0" err="1">
                <a:solidFill>
                  <a:schemeClr val="tx1"/>
                </a:solidFill>
              </a:rPr>
              <a:t>able</a:t>
            </a:r>
            <a:r>
              <a:rPr lang="cs-CZ" sz="2000" b="1" u="sng" dirty="0">
                <a:solidFill>
                  <a:schemeClr val="tx1"/>
                </a:solidFill>
              </a:rPr>
              <a:t> to – (opisný </a:t>
            </a:r>
            <a:r>
              <a:rPr lang="cs-CZ" sz="2000" b="1" u="sng" dirty="0" smtClean="0">
                <a:solidFill>
                  <a:schemeClr val="tx1"/>
                </a:solidFill>
              </a:rPr>
              <a:t>tvar)jsem </a:t>
            </a:r>
            <a:r>
              <a:rPr lang="cs-CZ" sz="2000" b="1" u="sng" dirty="0">
                <a:solidFill>
                  <a:schemeClr val="tx1"/>
                </a:solidFill>
              </a:rPr>
              <a:t>schopen</a:t>
            </a:r>
          </a:p>
          <a:p>
            <a:endParaRPr lang="cs-CZ" sz="20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9" grpId="0" build="p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907705" y="3212779"/>
            <a:ext cx="2520279" cy="2816893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Was</a:t>
            </a:r>
            <a:r>
              <a:rPr lang="cs-CZ" b="1" u="sng" dirty="0" smtClean="0">
                <a:solidFill>
                  <a:srgbClr val="FF0000"/>
                </a:solidFill>
              </a:rPr>
              <a:t>/</a:t>
            </a:r>
            <a:r>
              <a:rPr lang="cs-CZ" b="1" u="sng" dirty="0" err="1" smtClean="0">
                <a:solidFill>
                  <a:srgbClr val="FF0000"/>
                </a:solidFill>
              </a:rPr>
              <a:t>were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able</a:t>
            </a:r>
            <a:r>
              <a:rPr lang="cs-CZ" b="1" u="sng" dirty="0" smtClean="0">
                <a:solidFill>
                  <a:srgbClr val="FF0000"/>
                </a:solidFill>
              </a:rPr>
              <a:t> to</a:t>
            </a:r>
            <a:r>
              <a:rPr lang="cs-CZ" b="1" u="sng" dirty="0" smtClean="0"/>
              <a:t> – </a:t>
            </a:r>
            <a:r>
              <a:rPr lang="cs-CZ" u="sng" dirty="0" smtClean="0"/>
              <a:t>byl jsem schopen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win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race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make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menu.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131840" y="1700808"/>
            <a:ext cx="1728192" cy="115212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Minulost, zdvořilost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79513" y="2952367"/>
            <a:ext cx="1728192" cy="115212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Opisný tvar v minulosti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5042981" y="1781200"/>
            <a:ext cx="2952327" cy="42484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err="1" smtClean="0">
                <a:solidFill>
                  <a:srgbClr val="FF0000"/>
                </a:solidFill>
              </a:rPr>
              <a:t>Could</a:t>
            </a:r>
            <a:r>
              <a:rPr lang="cs-CZ" b="1" u="sng" dirty="0" smtClean="0">
                <a:solidFill>
                  <a:srgbClr val="FF0000"/>
                </a:solidFill>
              </a:rPr>
              <a:t> – </a:t>
            </a:r>
            <a:r>
              <a:rPr lang="cs-CZ" b="1" u="sng" dirty="0" err="1" smtClean="0">
                <a:solidFill>
                  <a:srgbClr val="FF0000"/>
                </a:solidFill>
              </a:rPr>
              <a:t>couldn´t</a:t>
            </a:r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u="sng" dirty="0" smtClean="0"/>
              <a:t>- mohl, nemohl, mohl by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couldn´t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bike </a:t>
            </a:r>
            <a:r>
              <a:rPr lang="cs-CZ" dirty="0" err="1"/>
              <a:t>w</a:t>
            </a:r>
            <a:r>
              <a:rPr lang="cs-CZ" dirty="0" err="1" smtClean="0"/>
              <a:t>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could</a:t>
            </a:r>
            <a:r>
              <a:rPr lang="cs-CZ" dirty="0" smtClean="0"/>
              <a:t> run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ten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close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</p:txBody>
      </p:sp>
      <p:sp>
        <p:nvSpPr>
          <p:cNvPr id="6" name="Ovál 5"/>
          <p:cNvSpPr/>
          <p:nvPr/>
        </p:nvSpPr>
        <p:spPr>
          <a:xfrm>
            <a:off x="323528" y="1307806"/>
            <a:ext cx="2376264" cy="161159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Could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couldn´t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Be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able</a:t>
            </a:r>
            <a:r>
              <a:rPr lang="cs-CZ" sz="2400" b="1" dirty="0" smtClean="0">
                <a:solidFill>
                  <a:schemeClr val="tx1"/>
                </a:solidFill>
              </a:rPr>
              <a:t> to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1295985" y="260648"/>
            <a:ext cx="6588384" cy="1059438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Modal</a:t>
            </a:r>
            <a:r>
              <a:rPr lang="cs-CZ" sz="2800" b="1" dirty="0" smtClean="0"/>
              <a:t> verb- </a:t>
            </a:r>
            <a:r>
              <a:rPr lang="cs-CZ" sz="2800" b="1" dirty="0" err="1"/>
              <a:t>can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7338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build="p" animBg="1"/>
      <p:bldP spid="8" grpId="0" build="p" animBg="1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907705" y="3212779"/>
            <a:ext cx="2952327" cy="2816893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Will</a:t>
            </a:r>
            <a:r>
              <a:rPr lang="cs-CZ" b="1" u="sng" dirty="0" smtClean="0">
                <a:solidFill>
                  <a:srgbClr val="FF0000"/>
                </a:solidFill>
              </a:rPr>
              <a:t> not/</a:t>
            </a:r>
            <a:r>
              <a:rPr lang="cs-CZ" b="1" u="sng" dirty="0" err="1" smtClean="0">
                <a:solidFill>
                  <a:srgbClr val="FF0000"/>
                </a:solidFill>
              </a:rPr>
              <a:t>won´t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able</a:t>
            </a:r>
            <a:r>
              <a:rPr lang="cs-CZ" b="1" u="sng" dirty="0" smtClean="0">
                <a:solidFill>
                  <a:srgbClr val="FF0000"/>
                </a:solidFill>
              </a:rPr>
              <a:t> to</a:t>
            </a:r>
            <a:r>
              <a:rPr lang="cs-CZ" b="1" u="sng" dirty="0" smtClean="0"/>
              <a:t> – </a:t>
            </a:r>
            <a:r>
              <a:rPr lang="cs-CZ" u="sng" dirty="0" smtClean="0"/>
              <a:t>nebudu schopen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older</a:t>
            </a:r>
            <a:r>
              <a:rPr lang="cs-CZ" dirty="0" smtClean="0"/>
              <a:t>, I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run so fast.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submit</a:t>
            </a:r>
            <a:r>
              <a:rPr lang="cs-CZ" dirty="0" smtClean="0"/>
              <a:t> my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until</a:t>
            </a:r>
            <a:r>
              <a:rPr lang="cs-CZ" dirty="0" smtClean="0"/>
              <a:t>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finish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5042981" y="1781200"/>
            <a:ext cx="2952327" cy="4248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err="1" smtClean="0">
                <a:solidFill>
                  <a:srgbClr val="FF0000"/>
                </a:solidFill>
              </a:rPr>
              <a:t>Will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be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able</a:t>
            </a:r>
            <a:r>
              <a:rPr lang="cs-CZ" b="1" u="sng" dirty="0" smtClean="0">
                <a:solidFill>
                  <a:srgbClr val="FF0000"/>
                </a:solidFill>
              </a:rPr>
              <a:t> to – </a:t>
            </a:r>
            <a:r>
              <a:rPr lang="cs-CZ" u="sng" dirty="0" smtClean="0"/>
              <a:t>budu schopen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drive a car,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eighteen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house, </a:t>
            </a:r>
            <a:r>
              <a:rPr lang="cs-CZ" dirty="0" err="1" smtClean="0"/>
              <a:t>when</a:t>
            </a:r>
            <a:r>
              <a:rPr lang="cs-CZ" dirty="0" smtClean="0"/>
              <a:t> he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earn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.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3131840" y="1700808"/>
            <a:ext cx="1728192" cy="1152128"/>
            <a:chOff x="3131840" y="1700808"/>
            <a:chExt cx="1728192" cy="1152128"/>
          </a:xfrm>
        </p:grpSpPr>
        <p:sp>
          <p:nvSpPr>
            <p:cNvPr id="5" name="Šipka doprava 4"/>
            <p:cNvSpPr/>
            <p:nvPr/>
          </p:nvSpPr>
          <p:spPr>
            <a:xfrm>
              <a:off x="3131840" y="1700808"/>
              <a:ext cx="1728192" cy="1152128"/>
            </a:xfrm>
            <a:prstGeom prst="rightArrow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Budoucnost</a:t>
              </a:r>
            </a:p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Plus 5"/>
            <p:cNvSpPr/>
            <p:nvPr/>
          </p:nvSpPr>
          <p:spPr>
            <a:xfrm>
              <a:off x="3635896" y="2246524"/>
              <a:ext cx="360040" cy="288032"/>
            </a:xfrm>
            <a:prstGeom prst="mathPlus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00B05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51520" y="3482460"/>
            <a:ext cx="1728192" cy="1152128"/>
            <a:chOff x="251520" y="2868760"/>
            <a:chExt cx="1728192" cy="1152128"/>
          </a:xfrm>
          <a:solidFill>
            <a:srgbClr val="FFFF00"/>
          </a:solidFill>
        </p:grpSpPr>
        <p:sp>
          <p:nvSpPr>
            <p:cNvPr id="12" name="Šipka doprava 11"/>
            <p:cNvSpPr/>
            <p:nvPr/>
          </p:nvSpPr>
          <p:spPr>
            <a:xfrm>
              <a:off x="251520" y="2868760"/>
              <a:ext cx="1728192" cy="1152128"/>
            </a:xfrm>
            <a:prstGeom prst="rightArrow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Budoucnost</a:t>
              </a:r>
            </a:p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7" name="Minus 6"/>
            <p:cNvSpPr/>
            <p:nvPr/>
          </p:nvSpPr>
          <p:spPr>
            <a:xfrm>
              <a:off x="827584" y="3444824"/>
              <a:ext cx="288032" cy="200200"/>
            </a:xfrm>
            <a:prstGeom prst="mathMinus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Mrak 15"/>
          <p:cNvSpPr/>
          <p:nvPr/>
        </p:nvSpPr>
        <p:spPr>
          <a:xfrm>
            <a:off x="1295985" y="260648"/>
            <a:ext cx="6588384" cy="1059438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Modal</a:t>
            </a:r>
            <a:r>
              <a:rPr lang="cs-CZ" sz="2800" b="1" dirty="0" smtClean="0"/>
              <a:t> verb- </a:t>
            </a:r>
            <a:r>
              <a:rPr lang="cs-CZ" sz="2800" b="1" dirty="0" err="1"/>
              <a:t>can</a:t>
            </a:r>
            <a:endParaRPr lang="cs-CZ" sz="2800" b="1" dirty="0"/>
          </a:p>
        </p:txBody>
      </p:sp>
      <p:sp>
        <p:nvSpPr>
          <p:cNvPr id="17" name="Ovál 16"/>
          <p:cNvSpPr/>
          <p:nvPr/>
        </p:nvSpPr>
        <p:spPr>
          <a:xfrm>
            <a:off x="194694" y="1052736"/>
            <a:ext cx="2736304" cy="24297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err="1">
                <a:solidFill>
                  <a:srgbClr val="FF0000"/>
                </a:solidFill>
              </a:rPr>
              <a:t>Be</a:t>
            </a:r>
            <a:r>
              <a:rPr lang="cs-CZ" sz="2000" b="1" u="sng" dirty="0">
                <a:solidFill>
                  <a:srgbClr val="FF0000"/>
                </a:solidFill>
              </a:rPr>
              <a:t> </a:t>
            </a:r>
            <a:r>
              <a:rPr lang="cs-CZ" sz="2000" b="1" u="sng" dirty="0" err="1">
                <a:solidFill>
                  <a:srgbClr val="FF0000"/>
                </a:solidFill>
              </a:rPr>
              <a:t>able</a:t>
            </a:r>
            <a:r>
              <a:rPr lang="cs-CZ" sz="2000" b="1" u="sng" dirty="0">
                <a:solidFill>
                  <a:srgbClr val="FF0000"/>
                </a:solidFill>
              </a:rPr>
              <a:t> to – </a:t>
            </a:r>
            <a:r>
              <a:rPr lang="cs-CZ" sz="2000" b="1" u="sng" dirty="0">
                <a:solidFill>
                  <a:schemeClr val="tx1"/>
                </a:solidFill>
              </a:rPr>
              <a:t>použití opisného tvaru pro vyjádření budoucnosti.</a:t>
            </a:r>
            <a:endParaRPr lang="cs-CZ" sz="2000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620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1026" name="Picture 2" descr="C:\Users\Janča\AppData\Local\Microsoft\Windows\Temporary Internet Files\Content.IE5\SV775IUY\MM9100011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936104" cy="126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ča\AppData\Local\Microsoft\Windows\Temporary Internet Files\Content.IE5\M5C23NMS\MC900151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91" y="2658230"/>
            <a:ext cx="1084241" cy="1252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ča\AppData\Local\Microsoft\Windows\Temporary Internet Files\Content.IE5\M5C23NMS\MC9002997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91" y="5229200"/>
            <a:ext cx="1120593" cy="121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6052550"/>
              </p:ext>
            </p:extLst>
          </p:nvPr>
        </p:nvGraphicFramePr>
        <p:xfrm>
          <a:off x="1619672" y="1256506"/>
          <a:ext cx="6936432" cy="5308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4108"/>
                <a:gridCol w="1734108"/>
                <a:gridCol w="1734108"/>
                <a:gridCol w="1734108"/>
              </a:tblGrid>
              <a:tr h="46612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Minulost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Minulost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Budoucnost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Budoucnost</a:t>
                      </a:r>
                      <a:endParaRPr lang="cs-CZ" sz="2000" dirty="0"/>
                    </a:p>
                  </a:txBody>
                  <a:tcPr/>
                </a:tc>
              </a:tr>
              <a:tr h="1210523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1210523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1210523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1210523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Plus 4"/>
          <p:cNvSpPr/>
          <p:nvPr/>
        </p:nvSpPr>
        <p:spPr>
          <a:xfrm>
            <a:off x="2771800" y="1319764"/>
            <a:ext cx="288032" cy="288032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us 9"/>
          <p:cNvSpPr/>
          <p:nvPr/>
        </p:nvSpPr>
        <p:spPr>
          <a:xfrm>
            <a:off x="6443742" y="1319764"/>
            <a:ext cx="288032" cy="288032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4572000" y="1319764"/>
            <a:ext cx="288032" cy="28803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inus 11"/>
          <p:cNvSpPr/>
          <p:nvPr/>
        </p:nvSpPr>
        <p:spPr>
          <a:xfrm>
            <a:off x="8172400" y="1320086"/>
            <a:ext cx="288032" cy="28803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1902177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ride</a:t>
            </a:r>
            <a:r>
              <a:rPr lang="cs-CZ" sz="2000" dirty="0" smtClean="0"/>
              <a:t> a bike.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54827" y="1902177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ride</a:t>
            </a:r>
            <a:r>
              <a:rPr lang="cs-CZ" sz="2000" dirty="0" smtClean="0"/>
              <a:t> a bike.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4068" y="1902177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ride</a:t>
            </a:r>
            <a:r>
              <a:rPr lang="cs-CZ" sz="2000" dirty="0" smtClean="0"/>
              <a:t> a bike.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24448" y="1902177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ride</a:t>
            </a:r>
            <a:r>
              <a:rPr lang="cs-CZ" sz="2000" dirty="0" smtClean="0"/>
              <a:t> a bike.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309952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could</a:t>
            </a:r>
            <a:r>
              <a:rPr lang="cs-CZ" sz="2000" dirty="0" smtClean="0"/>
              <a:t> ski.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94068" y="3099526"/>
            <a:ext cx="15099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ski.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46685" y="3078175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ski.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31896" y="3067263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ski.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5484783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swim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20272" y="4386115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cook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46685" y="5527176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swim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67029" y="4376084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cook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94068" y="5529671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swim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81475" y="437608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cook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63688" y="5529671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T</a:t>
            </a:r>
            <a:r>
              <a:rPr lang="cs-CZ" sz="2000" dirty="0" err="1" smtClean="0"/>
              <a:t>hey</a:t>
            </a:r>
            <a:r>
              <a:rPr lang="cs-CZ" sz="2000" dirty="0" smtClean="0"/>
              <a:t>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swim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63688" y="437608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cook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030" name="Picture 6" descr="C:\Users\Janča\AppData\Local\Microsoft\Windows\Temporary Internet Files\Content.IE5\KAN4DWXC\MC9000896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2" y="3924187"/>
            <a:ext cx="1435373" cy="130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71600" y="343211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115616" y="562328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254069" y="439202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254069" y="2071454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I</a:t>
            </a:r>
          </a:p>
        </p:txBody>
      </p:sp>
      <p:sp>
        <p:nvSpPr>
          <p:cNvPr id="9" name="Mrak 8"/>
          <p:cNvSpPr/>
          <p:nvPr/>
        </p:nvSpPr>
        <p:spPr>
          <a:xfrm>
            <a:off x="1295985" y="260648"/>
            <a:ext cx="6588384" cy="1059438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/>
              <a:t>Practising</a:t>
            </a:r>
            <a:r>
              <a:rPr lang="cs-CZ" sz="3200" b="1" dirty="0"/>
              <a:t>  - </a:t>
            </a:r>
            <a:r>
              <a:rPr lang="cs-CZ" sz="3200" b="1" dirty="0" err="1"/>
              <a:t>can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3052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6591336"/>
              </p:ext>
            </p:extLst>
          </p:nvPr>
        </p:nvGraphicFramePr>
        <p:xfrm>
          <a:off x="1619672" y="1256506"/>
          <a:ext cx="6936432" cy="5308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4108"/>
                <a:gridCol w="1734108"/>
                <a:gridCol w="1734108"/>
                <a:gridCol w="1734108"/>
              </a:tblGrid>
              <a:tr h="46612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Minulost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Minulost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Budoucnost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Budoucnost</a:t>
                      </a:r>
                      <a:endParaRPr lang="cs-CZ" sz="2000" dirty="0"/>
                    </a:p>
                  </a:txBody>
                  <a:tcPr/>
                </a:tc>
              </a:tr>
              <a:tr h="1210523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1210523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1210523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1210523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Plus 4"/>
          <p:cNvSpPr/>
          <p:nvPr/>
        </p:nvSpPr>
        <p:spPr>
          <a:xfrm>
            <a:off x="2771800" y="1319764"/>
            <a:ext cx="288032" cy="288032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us 9"/>
          <p:cNvSpPr/>
          <p:nvPr/>
        </p:nvSpPr>
        <p:spPr>
          <a:xfrm>
            <a:off x="6443742" y="1319764"/>
            <a:ext cx="288032" cy="288032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4572000" y="1319764"/>
            <a:ext cx="288032" cy="28803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inus 11"/>
          <p:cNvSpPr/>
          <p:nvPr/>
        </p:nvSpPr>
        <p:spPr>
          <a:xfrm>
            <a:off x="8172400" y="1320086"/>
            <a:ext cx="288032" cy="28803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1902177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cut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54827" y="1902177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cut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4068" y="1902177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cut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24448" y="1902177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cut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309952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dream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94068" y="3099526"/>
            <a:ext cx="15099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dream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46685" y="3078175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dream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31896" y="3067263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dream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5484783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dig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20272" y="4386115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shoot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46685" y="5527176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dig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67029" y="4376084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able</a:t>
            </a:r>
            <a:r>
              <a:rPr lang="cs-CZ" sz="2000" dirty="0" smtClean="0"/>
              <a:t> to </a:t>
            </a:r>
            <a:r>
              <a:rPr lang="cs-CZ" sz="2000" dirty="0" err="1" smtClean="0"/>
              <a:t>shoot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94068" y="5529671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dig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81475" y="437608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shoot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63688" y="5529671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T</a:t>
            </a:r>
            <a:r>
              <a:rPr lang="cs-CZ" sz="2000" dirty="0" err="1" smtClean="0"/>
              <a:t>hey</a:t>
            </a:r>
            <a:r>
              <a:rPr lang="cs-CZ" sz="2000" dirty="0" smtClean="0"/>
              <a:t>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dig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63688" y="437608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shoot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8995" y="294503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115616" y="562328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254069" y="439202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62685" y="1970546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I</a:t>
            </a:r>
          </a:p>
        </p:txBody>
      </p:sp>
      <p:sp>
        <p:nvSpPr>
          <p:cNvPr id="9" name="Mrak 8"/>
          <p:cNvSpPr/>
          <p:nvPr/>
        </p:nvSpPr>
        <p:spPr>
          <a:xfrm>
            <a:off x="1295985" y="260648"/>
            <a:ext cx="6588384" cy="1059438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/>
              <a:t>Practising</a:t>
            </a:r>
            <a:r>
              <a:rPr lang="cs-CZ" sz="3200" b="1" dirty="0"/>
              <a:t>  - </a:t>
            </a:r>
            <a:r>
              <a:rPr lang="cs-CZ" sz="3200" b="1" dirty="0" err="1"/>
              <a:t>can</a:t>
            </a:r>
            <a:endParaRPr lang="cs-CZ" sz="3200" b="1" dirty="0"/>
          </a:p>
        </p:txBody>
      </p:sp>
      <p:pic>
        <p:nvPicPr>
          <p:cNvPr id="2052" name="Picture 4" descr="C:\Users\Janča\AppData\Local\Microsoft\Windows\Temporary Internet Files\Content.IE5\KAN4DWXC\MC900339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06" y="4222178"/>
            <a:ext cx="971114" cy="97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ča\AppData\Local\Microsoft\Windows\Temporary Internet Files\Content.IE5\SV775IUY\MP9003028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28" y="5308724"/>
            <a:ext cx="946692" cy="1327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ča\AppData\Local\Microsoft\Windows\Temporary Internet Files\Content.IE5\M5C23NMS\MC900290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10" y="1763637"/>
            <a:ext cx="1310221" cy="984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ča\AppData\Local\Microsoft\Windows\Temporary Internet Files\Content.IE5\KAN4DWXC\MC9002811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7" y="2918896"/>
            <a:ext cx="1394906" cy="107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292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295985" y="260648"/>
            <a:ext cx="6588384" cy="1059438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/>
              <a:t>Practising</a:t>
            </a:r>
            <a:r>
              <a:rPr lang="cs-CZ" sz="3200" b="1" dirty="0"/>
              <a:t>  - </a:t>
            </a:r>
            <a:r>
              <a:rPr lang="cs-CZ" sz="3200" b="1" dirty="0" err="1"/>
              <a:t>can</a:t>
            </a:r>
            <a:endParaRPr lang="cs-CZ" sz="32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148064" y="1700808"/>
            <a:ext cx="2880320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Minulost </a:t>
            </a:r>
            <a:r>
              <a:rPr lang="cs-CZ" sz="4000" dirty="0" smtClean="0">
                <a:solidFill>
                  <a:srgbClr val="FF0000"/>
                </a:solidFill>
              </a:rPr>
              <a:t>+,-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3131840" y="3356992"/>
            <a:ext cx="5760640" cy="2016224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I </a:t>
            </a:r>
            <a:r>
              <a:rPr lang="cs-CZ" sz="3600" dirty="0" err="1" smtClean="0"/>
              <a:t>could</a:t>
            </a:r>
            <a:r>
              <a:rPr lang="cs-CZ" sz="3600" dirty="0" smtClean="0"/>
              <a:t> </a:t>
            </a:r>
            <a:r>
              <a:rPr lang="cs-CZ" sz="3600" dirty="0" err="1" smtClean="0"/>
              <a:t>sleep</a:t>
            </a:r>
            <a:r>
              <a:rPr lang="cs-CZ" sz="3600" dirty="0" smtClean="0"/>
              <a:t>. </a:t>
            </a:r>
          </a:p>
          <a:p>
            <a:pPr algn="ctr"/>
            <a:r>
              <a:rPr lang="cs-CZ" sz="3600" dirty="0" smtClean="0"/>
              <a:t>I </a:t>
            </a:r>
            <a:r>
              <a:rPr lang="cs-CZ" sz="3600" dirty="0" err="1" smtClean="0"/>
              <a:t>couldn´t</a:t>
            </a:r>
            <a:r>
              <a:rPr lang="cs-CZ" sz="3600" dirty="0" smtClean="0"/>
              <a:t> </a:t>
            </a:r>
            <a:r>
              <a:rPr lang="cs-CZ" sz="3600" dirty="0" err="1" smtClean="0"/>
              <a:t>sleep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Šipka doprava 6"/>
          <p:cNvSpPr/>
          <p:nvPr/>
        </p:nvSpPr>
        <p:spPr>
          <a:xfrm>
            <a:off x="827584" y="5661248"/>
            <a:ext cx="1224136" cy="576064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</a:t>
            </a:r>
            <a:endParaRPr lang="cs-CZ" dirty="0"/>
          </a:p>
        </p:txBody>
      </p:sp>
      <p:pic>
        <p:nvPicPr>
          <p:cNvPr id="3074" name="Picture 2" descr="C:\Users\Janča\AppData\Local\Microsoft\Windows\Temporary Internet Files\Content.IE5\7IS2NZ0J\MC900440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53579"/>
            <a:ext cx="2035390" cy="143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Mrak 8"/>
          <p:cNvSpPr/>
          <p:nvPr/>
        </p:nvSpPr>
        <p:spPr>
          <a:xfrm>
            <a:off x="3131840" y="3356992"/>
            <a:ext cx="5760640" cy="2016224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could</a:t>
            </a:r>
            <a:r>
              <a:rPr lang="cs-CZ" sz="3200" dirty="0" smtClean="0"/>
              <a:t> </a:t>
            </a:r>
            <a:r>
              <a:rPr lang="cs-CZ" sz="3200" dirty="0" err="1" smtClean="0"/>
              <a:t>walk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dog. </a:t>
            </a:r>
          </a:p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couldn´t</a:t>
            </a:r>
            <a:r>
              <a:rPr lang="cs-CZ" sz="3200" dirty="0" smtClean="0"/>
              <a:t> </a:t>
            </a:r>
            <a:r>
              <a:rPr lang="cs-CZ" sz="3200" dirty="0" err="1" smtClean="0"/>
              <a:t>walk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dog.</a:t>
            </a:r>
            <a:endParaRPr lang="cs-CZ" sz="3200" dirty="0"/>
          </a:p>
        </p:txBody>
      </p:sp>
      <p:pic>
        <p:nvPicPr>
          <p:cNvPr id="3075" name="Picture 3" descr="C:\Users\Janča\AppData\Local\Microsoft\Windows\Temporary Internet Files\Content.IE5\SV775IUY\MP900401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36423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ča\AppData\Local\Microsoft\Windows\Temporary Internet Files\Content.IE5\M5C23NMS\MC900053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71" y="2031692"/>
            <a:ext cx="2326298" cy="233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Mrak 11"/>
          <p:cNvSpPr/>
          <p:nvPr/>
        </p:nvSpPr>
        <p:spPr>
          <a:xfrm>
            <a:off x="3131840" y="3356992"/>
            <a:ext cx="5760640" cy="2016224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could</a:t>
            </a:r>
            <a:r>
              <a:rPr lang="cs-CZ" sz="3200" dirty="0"/>
              <a:t> </a:t>
            </a:r>
            <a:r>
              <a:rPr lang="cs-CZ" sz="3200" dirty="0" err="1" smtClean="0"/>
              <a:t>clean</a:t>
            </a:r>
            <a:r>
              <a:rPr lang="cs-CZ" sz="3200" dirty="0" smtClean="0"/>
              <a:t> up. </a:t>
            </a:r>
          </a:p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couldn´t</a:t>
            </a:r>
            <a:r>
              <a:rPr lang="cs-CZ" sz="3200" dirty="0" smtClean="0"/>
              <a:t> </a:t>
            </a:r>
            <a:r>
              <a:rPr lang="cs-CZ" sz="3200" dirty="0" err="1" smtClean="0"/>
              <a:t>clean</a:t>
            </a:r>
            <a:r>
              <a:rPr lang="cs-CZ" sz="3200" dirty="0" smtClean="0"/>
              <a:t> up.</a:t>
            </a:r>
            <a:endParaRPr lang="cs-CZ" sz="3200" dirty="0"/>
          </a:p>
        </p:txBody>
      </p:sp>
      <p:pic>
        <p:nvPicPr>
          <p:cNvPr id="3077" name="Picture 5" descr="C:\Users\Janča\AppData\Local\Microsoft\Windows\Temporary Internet Files\Content.IE5\SV775IUY\MC9000564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31692"/>
            <a:ext cx="267997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>
            <a:off x="2960269" y="3356992"/>
            <a:ext cx="5932211" cy="2016224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will</a:t>
            </a:r>
            <a:r>
              <a:rPr lang="cs-CZ" sz="3200" dirty="0" smtClean="0"/>
              <a:t> </a:t>
            </a:r>
            <a:r>
              <a:rPr lang="cs-CZ" sz="3200" dirty="0" err="1" smtClean="0"/>
              <a:t>be</a:t>
            </a:r>
            <a:r>
              <a:rPr lang="cs-CZ" sz="3200" dirty="0" smtClean="0"/>
              <a:t> </a:t>
            </a:r>
            <a:r>
              <a:rPr lang="cs-CZ" sz="3200" dirty="0" err="1" smtClean="0"/>
              <a:t>able</a:t>
            </a:r>
            <a:r>
              <a:rPr lang="cs-CZ" sz="3200" dirty="0" smtClean="0"/>
              <a:t> to </a:t>
            </a:r>
            <a:r>
              <a:rPr lang="cs-CZ" sz="3200" dirty="0" err="1" smtClean="0"/>
              <a:t>bake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won´t</a:t>
            </a:r>
            <a:r>
              <a:rPr lang="cs-CZ" sz="3200" dirty="0" smtClean="0"/>
              <a:t> </a:t>
            </a:r>
            <a:r>
              <a:rPr lang="cs-CZ" sz="3200" dirty="0" err="1" smtClean="0"/>
              <a:t>be</a:t>
            </a:r>
            <a:r>
              <a:rPr lang="cs-CZ" sz="3200" dirty="0" smtClean="0"/>
              <a:t> </a:t>
            </a:r>
            <a:r>
              <a:rPr lang="cs-CZ" sz="3200" dirty="0" err="1" smtClean="0"/>
              <a:t>able</a:t>
            </a:r>
            <a:r>
              <a:rPr lang="cs-CZ" sz="3200" dirty="0" smtClean="0"/>
              <a:t> to </a:t>
            </a:r>
            <a:r>
              <a:rPr lang="cs-CZ" sz="3200" dirty="0" err="1" smtClean="0"/>
              <a:t>bake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5148064" y="1700808"/>
            <a:ext cx="2880320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Budoucnost </a:t>
            </a:r>
            <a:r>
              <a:rPr lang="cs-CZ" sz="4000" dirty="0" smtClean="0">
                <a:solidFill>
                  <a:srgbClr val="FF0000"/>
                </a:solidFill>
              </a:rPr>
              <a:t>+,-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078" name="Picture 6" descr="C:\Users\Janča\AppData\Local\Microsoft\Windows\Temporary Internet Files\Content.IE5\M5C23NMS\MP9004424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69" y="2031692"/>
            <a:ext cx="2546701" cy="169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Mrak 16"/>
          <p:cNvSpPr/>
          <p:nvPr/>
        </p:nvSpPr>
        <p:spPr>
          <a:xfrm>
            <a:off x="3013227" y="3096999"/>
            <a:ext cx="5932211" cy="2276217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will</a:t>
            </a:r>
            <a:r>
              <a:rPr lang="cs-CZ" sz="3200" dirty="0" smtClean="0"/>
              <a:t> </a:t>
            </a:r>
            <a:r>
              <a:rPr lang="cs-CZ" sz="3200" dirty="0" err="1" smtClean="0"/>
              <a:t>be</a:t>
            </a:r>
            <a:r>
              <a:rPr lang="cs-CZ" sz="3200" dirty="0" smtClean="0"/>
              <a:t> </a:t>
            </a:r>
            <a:r>
              <a:rPr lang="cs-CZ" sz="3200" dirty="0" err="1" smtClean="0"/>
              <a:t>able</a:t>
            </a:r>
            <a:r>
              <a:rPr lang="cs-CZ" sz="3200" dirty="0" smtClean="0"/>
              <a:t> to </a:t>
            </a:r>
            <a:r>
              <a:rPr lang="cs-CZ" sz="3200" dirty="0" err="1" smtClean="0"/>
              <a:t>watch</a:t>
            </a:r>
            <a:r>
              <a:rPr lang="cs-CZ" sz="3200" dirty="0" smtClean="0"/>
              <a:t> </a:t>
            </a:r>
            <a:r>
              <a:rPr lang="cs-CZ" sz="3200" dirty="0" err="1" smtClean="0"/>
              <a:t>tv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won´t</a:t>
            </a:r>
            <a:r>
              <a:rPr lang="cs-CZ" sz="3200" dirty="0" smtClean="0"/>
              <a:t> </a:t>
            </a:r>
            <a:r>
              <a:rPr lang="cs-CZ" sz="3200" dirty="0" err="1" smtClean="0"/>
              <a:t>be</a:t>
            </a:r>
            <a:r>
              <a:rPr lang="cs-CZ" sz="3200" dirty="0" smtClean="0"/>
              <a:t> </a:t>
            </a:r>
            <a:r>
              <a:rPr lang="cs-CZ" sz="3200" dirty="0" err="1" smtClean="0"/>
              <a:t>able</a:t>
            </a:r>
            <a:r>
              <a:rPr lang="cs-CZ" sz="3200" dirty="0" smtClean="0"/>
              <a:t> to </a:t>
            </a:r>
            <a:r>
              <a:rPr lang="cs-CZ" sz="3200" dirty="0" err="1" smtClean="0"/>
              <a:t>watch</a:t>
            </a:r>
            <a:r>
              <a:rPr lang="cs-CZ" sz="3200" dirty="0" smtClean="0"/>
              <a:t> </a:t>
            </a:r>
            <a:r>
              <a:rPr lang="cs-CZ" sz="3200" dirty="0" err="1" smtClean="0"/>
              <a:t>tv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5172383" y="1703284"/>
            <a:ext cx="2880320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Zdvořilost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56960" y="2068581"/>
            <a:ext cx="2880320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Open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door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3070470" y="3096999"/>
            <a:ext cx="5932211" cy="2276217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Could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open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door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356960" y="2069470"/>
            <a:ext cx="2880320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Speak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slowly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3109611" y="3075693"/>
            <a:ext cx="5932211" cy="2276217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Could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speak</a:t>
            </a:r>
            <a:r>
              <a:rPr lang="cs-CZ" sz="3200" dirty="0" smtClean="0"/>
              <a:t> </a:t>
            </a:r>
            <a:r>
              <a:rPr lang="cs-CZ" sz="3200" dirty="0" err="1" smtClean="0"/>
              <a:t>slowly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361524" y="1916832"/>
            <a:ext cx="2986339" cy="117100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Wash</a:t>
            </a:r>
            <a:r>
              <a:rPr lang="cs-CZ" sz="2800" dirty="0" smtClean="0">
                <a:solidFill>
                  <a:schemeClr val="tx1"/>
                </a:solidFill>
              </a:rPr>
              <a:t> up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dishes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instead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of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me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3131840" y="3096999"/>
            <a:ext cx="5932211" cy="2276217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Could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wash</a:t>
            </a:r>
            <a:r>
              <a:rPr lang="cs-CZ" sz="3200" dirty="0" smtClean="0"/>
              <a:t> up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dishes</a:t>
            </a:r>
            <a:r>
              <a:rPr lang="cs-CZ" sz="3200" dirty="0" smtClean="0"/>
              <a:t> </a:t>
            </a:r>
            <a:r>
              <a:rPr lang="cs-CZ" sz="3200" dirty="0" err="1" smtClean="0"/>
              <a:t>instead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me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25" name="Mrak 24"/>
          <p:cNvSpPr/>
          <p:nvPr/>
        </p:nvSpPr>
        <p:spPr>
          <a:xfrm>
            <a:off x="3131840" y="3096999"/>
            <a:ext cx="5932211" cy="2276217"/>
          </a:xfrm>
          <a:prstGeom prst="cloud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Could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bring</a:t>
            </a:r>
            <a:r>
              <a:rPr lang="cs-CZ" sz="3200" dirty="0" smtClean="0"/>
              <a:t> </a:t>
            </a:r>
            <a:r>
              <a:rPr lang="cs-CZ" sz="3200" dirty="0" err="1" smtClean="0"/>
              <a:t>me</a:t>
            </a:r>
            <a:r>
              <a:rPr lang="cs-CZ" sz="3200" dirty="0" smtClean="0"/>
              <a:t> a cup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tea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356960" y="1925993"/>
            <a:ext cx="2986339" cy="117100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Bring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me</a:t>
            </a:r>
            <a:r>
              <a:rPr lang="cs-CZ" sz="2800" dirty="0" smtClean="0">
                <a:solidFill>
                  <a:schemeClr val="tx1"/>
                </a:solidFill>
              </a:rPr>
              <a:t> a cup </a:t>
            </a:r>
            <a:r>
              <a:rPr lang="cs-CZ" sz="2800" dirty="0" err="1" smtClean="0">
                <a:solidFill>
                  <a:schemeClr val="tx1"/>
                </a:solidFill>
              </a:rPr>
              <a:t>of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tea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403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6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2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9" grpId="0" animBg="1"/>
      <p:bldP spid="9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7" grpId="0" animBg="1"/>
      <p:bldP spid="17" grpId="1" animBg="1"/>
      <p:bldP spid="18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Galerie </a:t>
            </a:r>
            <a:r>
              <a:rPr lang="cs-CZ" i="1" u="sng" dirty="0" err="1" smtClean="0"/>
              <a:t>microsoft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office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428</TotalTime>
  <Words>776</Words>
  <Application>Microsoft Office PowerPoint</Application>
  <PresentationFormat>Předvádění na obrazovce (4:3)</PresentationFormat>
  <Paragraphs>147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44</cp:revision>
  <dcterms:created xsi:type="dcterms:W3CDTF">2013-05-10T12:01:16Z</dcterms:created>
  <dcterms:modified xsi:type="dcterms:W3CDTF">2013-12-28T22:00:53Z</dcterms:modified>
</cp:coreProperties>
</file>