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75" r:id="rId3"/>
    <p:sldId id="274" r:id="rId4"/>
    <p:sldId id="263" r:id="rId5"/>
    <p:sldId id="261" r:id="rId6"/>
    <p:sldId id="262" r:id="rId7"/>
    <p:sldId id="265" r:id="rId8"/>
    <p:sldId id="264" r:id="rId9"/>
    <p:sldId id="266" r:id="rId10"/>
    <p:sldId id="267" r:id="rId11"/>
    <p:sldId id="269" r:id="rId12"/>
    <p:sldId id="268" r:id="rId13"/>
    <p:sldId id="270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434" y="-10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6A90C8-B3AD-41C2-9AF7-39C304B1654F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253AE5-AD82-4064-89CE-7D829A307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6A90C8-B3AD-41C2-9AF7-39C304B1654F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253AE5-AD82-4064-89CE-7D829A307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6A90C8-B3AD-41C2-9AF7-39C304B1654F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253AE5-AD82-4064-89CE-7D829A307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6A90C8-B3AD-41C2-9AF7-39C304B1654F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253AE5-AD82-4064-89CE-7D829A307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6A90C8-B3AD-41C2-9AF7-39C304B1654F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253AE5-AD82-4064-89CE-7D829A307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6A90C8-B3AD-41C2-9AF7-39C304B1654F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253AE5-AD82-4064-89CE-7D829A307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6A90C8-B3AD-41C2-9AF7-39C304B1654F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253AE5-AD82-4064-89CE-7D829A307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6A90C8-B3AD-41C2-9AF7-39C304B1654F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253AE5-AD82-4064-89CE-7D829A307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6A90C8-B3AD-41C2-9AF7-39C304B1654F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253AE5-AD82-4064-89CE-7D829A3079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6A90C8-B3AD-41C2-9AF7-39C304B1654F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253AE5-AD82-4064-89CE-7D829A307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6A90C8-B3AD-41C2-9AF7-39C304B1654F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253AE5-AD82-4064-89CE-7D829A307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E6A90C8-B3AD-41C2-9AF7-39C304B1654F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8C253AE5-AD82-4064-89CE-7D829A307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lue_Rock_Pigeon_I2_IMG_7877.jpg" TargetMode="External"/><Relationship Id="rId13" Type="http://schemas.openxmlformats.org/officeDocument/2006/relationships/hyperlink" Target="http://cs.wikipedia.org/wiki/Soubor:Gooses.jpg" TargetMode="External"/><Relationship Id="rId3" Type="http://schemas.openxmlformats.org/officeDocument/2006/relationships/hyperlink" Target="http://cs.wikipedia.org/wiki/Soubor:Greylag-Goose.jpg" TargetMode="External"/><Relationship Id="rId7" Type="http://schemas.openxmlformats.org/officeDocument/2006/relationships/hyperlink" Target="http://cs.wikipedia.org/wiki/Soubor:Domestic_Goose.jpg" TargetMode="External"/><Relationship Id="rId12" Type="http://schemas.openxmlformats.org/officeDocument/2006/relationships/hyperlink" Target="http://cs.wikipedia.org/wiki/Soubor:Newberry_County,_South_Carolina._Flock_of_2_and_3_year_old_hens_used_as_breeders._A_flock_of_300_t_._._._-_NARA_-_522681.tif" TargetMode="External"/><Relationship Id="rId2" Type="http://schemas.openxmlformats.org/officeDocument/2006/relationships/hyperlink" Target="http://en.wikipedia.org/wiki/File:Birdmorphology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H_Hen_2.jpg" TargetMode="External"/><Relationship Id="rId11" Type="http://schemas.openxmlformats.org/officeDocument/2006/relationships/hyperlink" Target="http://cs.wikipedia.org/wiki/Soubor:Rooster_portrait02_dec08.jpg" TargetMode="External"/><Relationship Id="rId5" Type="http://schemas.openxmlformats.org/officeDocument/2006/relationships/hyperlink" Target="http://cs.wikipedia.org/wiki/Soubor:Krocan_(zoo_vy%C5%A1kov_cz.).JPG" TargetMode="External"/><Relationship Id="rId15" Type="http://schemas.openxmlformats.org/officeDocument/2006/relationships/hyperlink" Target="http://cs.wikipedia.org/wiki/Soubor:Hausente.jpg" TargetMode="External"/><Relationship Id="rId10" Type="http://schemas.openxmlformats.org/officeDocument/2006/relationships/hyperlink" Target="http://cs.wikipedia.org/wiki/Soubor:Hen_with_chickens_in_native_breeding.jpg" TargetMode="External"/><Relationship Id="rId4" Type="http://schemas.openxmlformats.org/officeDocument/2006/relationships/hyperlink" Target="http://cs.wikipedia.org/wiki/Soubor:Schwarzspecht.jpg" TargetMode="External"/><Relationship Id="rId9" Type="http://schemas.openxmlformats.org/officeDocument/2006/relationships/hyperlink" Target="http://cs.wikipedia.org/wiki/Soubor:Holubn%C3%ADk_Zoo-Babi%C4%8D%C4%8Din_dvore%C4%8Dek_(Vy%C5%A1kov-_czech_republic).JPG" TargetMode="External"/><Relationship Id="rId14" Type="http://schemas.openxmlformats.org/officeDocument/2006/relationships/hyperlink" Target="http://en.wikipedia.org/wiki/File:Living_turkey.jpg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Domácí ptáci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620688"/>
            <a:ext cx="4852960" cy="1296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67544" y="764704"/>
            <a:ext cx="31481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Calibri" pitchFamily="34" charset="0"/>
              </a:rPr>
              <a:t>VY_32_INOVACE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_ </a:t>
            </a:r>
            <a:r>
              <a:rPr lang="cs-CZ" i="1" smtClean="0">
                <a:solidFill>
                  <a:srgbClr val="FF0000"/>
                </a:solidFill>
                <a:latin typeface="Calibri" pitchFamily="34" charset="0"/>
              </a:rPr>
              <a:t>PRV.</a:t>
            </a:r>
            <a:r>
              <a:rPr lang="cs-CZ" b="1" i="1" smtClean="0">
                <a:solidFill>
                  <a:srgbClr val="FF0000"/>
                </a:solidFill>
                <a:latin typeface="Calibri" pitchFamily="34" charset="0"/>
              </a:rPr>
              <a:t>2R</a:t>
            </a:r>
            <a:r>
              <a:rPr lang="cs-CZ" i="1" smtClean="0">
                <a:solidFill>
                  <a:srgbClr val="FF0000"/>
                </a:solidFill>
                <a:latin typeface="Calibri" pitchFamily="34" charset="0"/>
              </a:rPr>
              <a:t>.1B.04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99669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60648"/>
            <a:ext cx="8183880" cy="6192688"/>
          </a:xfrm>
        </p:spPr>
        <p:txBody>
          <a:bodyPr>
            <a:normAutofit fontScale="25000" lnSpcReduction="20000"/>
          </a:bodyPr>
          <a:lstStyle/>
          <a:p>
            <a:r>
              <a:rPr lang="cs-CZ" sz="3600" b="1" i="1" dirty="0" smtClean="0"/>
              <a:t>Název aktivity</a:t>
            </a:r>
            <a:endParaRPr lang="cs-CZ" sz="3600" dirty="0" smtClean="0"/>
          </a:p>
          <a:p>
            <a:r>
              <a:rPr lang="cs-CZ" sz="3600" b="1" dirty="0" smtClean="0"/>
              <a:t>Domácí ptáci</a:t>
            </a:r>
            <a:endParaRPr lang="cs-CZ" sz="3600" dirty="0" smtClean="0"/>
          </a:p>
          <a:p>
            <a:r>
              <a:rPr lang="cs-CZ" sz="3600" i="1" dirty="0" smtClean="0"/>
              <a:t>Vzdělávací obory (předměty)</a:t>
            </a:r>
            <a:endParaRPr lang="cs-CZ" sz="3600" dirty="0" smtClean="0"/>
          </a:p>
          <a:p>
            <a:r>
              <a:rPr lang="cs-CZ" sz="3600" dirty="0" err="1" smtClean="0"/>
              <a:t>Prv</a:t>
            </a:r>
            <a:endParaRPr lang="cs-CZ" sz="3600" dirty="0" smtClean="0"/>
          </a:p>
          <a:p>
            <a:r>
              <a:rPr lang="cs-CZ" sz="3600" i="1" dirty="0" smtClean="0"/>
              <a:t>Ročník</a:t>
            </a:r>
            <a:endParaRPr lang="cs-CZ" sz="3600" dirty="0" smtClean="0"/>
          </a:p>
          <a:p>
            <a:r>
              <a:rPr lang="cs-CZ" sz="3600" dirty="0" smtClean="0"/>
              <a:t>2.</a:t>
            </a:r>
          </a:p>
          <a:p>
            <a:r>
              <a:rPr lang="cs-CZ" sz="3600" b="1" i="1" dirty="0" smtClean="0"/>
              <a:t>Metodický návod</a:t>
            </a:r>
            <a:endParaRPr lang="cs-CZ" sz="3600" dirty="0" smtClean="0"/>
          </a:p>
          <a:p>
            <a:r>
              <a:rPr lang="cs-CZ" sz="3600" dirty="0" smtClean="0"/>
              <a:t>Žáci se za pomocí prezentace naučí nové poznatky o domácích ptácích, stavbě jejich těla a o jejich rodinách a užitku, který nám přinášejí.</a:t>
            </a:r>
          </a:p>
          <a:p>
            <a:r>
              <a:rPr lang="cs-CZ" sz="3600" dirty="0" smtClean="0"/>
              <a:t>Dozví se také, kde tito živočichové žijí a čím se krmí.</a:t>
            </a:r>
          </a:p>
          <a:p>
            <a:r>
              <a:rPr lang="cs-CZ" sz="3600" i="1" dirty="0" smtClean="0"/>
              <a:t>Využité formy a metody práce</a:t>
            </a:r>
            <a:endParaRPr lang="cs-CZ" sz="3600" dirty="0" smtClean="0"/>
          </a:p>
          <a:p>
            <a:r>
              <a:rPr lang="cs-CZ" sz="3600" dirty="0" smtClean="0"/>
              <a:t>rozhovor</a:t>
            </a:r>
          </a:p>
          <a:p>
            <a:r>
              <a:rPr lang="cs-CZ" sz="3600" dirty="0" smtClean="0"/>
              <a:t>frontální forma výuky </a:t>
            </a:r>
          </a:p>
          <a:p>
            <a:r>
              <a:rPr lang="cs-CZ" sz="3600" dirty="0" smtClean="0"/>
              <a:t>prezentace</a:t>
            </a:r>
          </a:p>
          <a:p>
            <a:r>
              <a:rPr lang="cs-CZ" sz="3600" i="1" dirty="0" smtClean="0"/>
              <a:t>Pomůcky</a:t>
            </a:r>
            <a:endParaRPr lang="cs-CZ" sz="3600" dirty="0" smtClean="0"/>
          </a:p>
          <a:p>
            <a:r>
              <a:rPr lang="cs-CZ" sz="3600" dirty="0" smtClean="0"/>
              <a:t> Interaktivní tabule</a:t>
            </a:r>
          </a:p>
          <a:p>
            <a:r>
              <a:rPr lang="cs-CZ" sz="3600" i="1" dirty="0" smtClean="0"/>
              <a:t>Zdroj citací, informací, podkladů.</a:t>
            </a:r>
            <a:endParaRPr lang="cs-CZ" sz="3600" dirty="0" smtClean="0"/>
          </a:p>
          <a:p>
            <a:r>
              <a:rPr lang="cs-CZ" sz="3600" u="sng" dirty="0" smtClean="0">
                <a:hlinkClick r:id="rId2"/>
              </a:rPr>
              <a:t>http://en.wikipedia.org/wiki/File:Birdmorphology.svg</a:t>
            </a:r>
            <a:endParaRPr lang="cs-CZ" sz="3600" dirty="0" smtClean="0"/>
          </a:p>
          <a:p>
            <a:r>
              <a:rPr lang="cs-CZ" sz="3600" u="sng" dirty="0" smtClean="0">
                <a:hlinkClick r:id="rId3"/>
              </a:rPr>
              <a:t>http://cs.wikipedia.org/wiki/Soubor:Greylag-Goose.jpg</a:t>
            </a:r>
            <a:endParaRPr lang="cs-CZ" sz="3600" dirty="0" smtClean="0"/>
          </a:p>
          <a:p>
            <a:r>
              <a:rPr lang="cs-CZ" sz="3600" u="sng" dirty="0" smtClean="0">
                <a:hlinkClick r:id="rId4"/>
              </a:rPr>
              <a:t>http://cs.wikipedia.org/wiki/Soubor:Schwarzspecht.jpg</a:t>
            </a:r>
            <a:endParaRPr lang="cs-CZ" sz="3600" dirty="0" smtClean="0"/>
          </a:p>
          <a:p>
            <a:r>
              <a:rPr lang="cs-CZ" sz="3600" u="sng" dirty="0" smtClean="0">
                <a:hlinkClick r:id="rId5"/>
              </a:rPr>
              <a:t>http://cs.wikipedia.org/wiki/Soubor:Krocan_(zoo_vy%C5%A1kov_cz.).JPG</a:t>
            </a:r>
            <a:endParaRPr lang="cs-CZ" sz="3600" dirty="0" smtClean="0"/>
          </a:p>
          <a:p>
            <a:r>
              <a:rPr lang="cs-CZ" sz="3600" u="sng" dirty="0" smtClean="0">
                <a:hlinkClick r:id="rId6"/>
              </a:rPr>
              <a:t>http://cs.wikipedia.org/wiki/Soubor:CH_Hen_2.jpg</a:t>
            </a:r>
            <a:endParaRPr lang="cs-CZ" sz="3600" dirty="0" smtClean="0"/>
          </a:p>
          <a:p>
            <a:r>
              <a:rPr lang="cs-CZ" sz="3600" u="sng" dirty="0" smtClean="0">
                <a:hlinkClick r:id="rId7"/>
              </a:rPr>
              <a:t>http://cs.wikipedia.org/wiki/Soubor:Domestic_Goose.jpg</a:t>
            </a:r>
            <a:endParaRPr lang="cs-CZ" sz="3600" dirty="0" smtClean="0"/>
          </a:p>
          <a:p>
            <a:r>
              <a:rPr lang="cs-CZ" sz="3600" u="sng" dirty="0" smtClean="0">
                <a:hlinkClick r:id="rId8"/>
              </a:rPr>
              <a:t>http://cs.wikipedia.org/wiki/Soubor:Blue_Rock_Pigeon_I2_IMG_7877.jpg</a:t>
            </a:r>
            <a:endParaRPr lang="cs-CZ" sz="3600" dirty="0" smtClean="0"/>
          </a:p>
          <a:p>
            <a:r>
              <a:rPr lang="cs-CZ" sz="3600" u="sng" dirty="0" smtClean="0">
                <a:hlinkClick r:id="rId9"/>
              </a:rPr>
              <a:t>http://cs.wikipedia.org/wiki/Soubor:Holubn%C3%ADk_Zoo-Babi%C4%8D%C4%8Din_dvore%C4%8Dek_(Vy%C5%A1kov-_czech_republic).JPG</a:t>
            </a:r>
            <a:endParaRPr lang="cs-CZ" sz="3600" dirty="0" smtClean="0"/>
          </a:p>
          <a:p>
            <a:r>
              <a:rPr lang="cs-CZ" sz="3600" u="sng" dirty="0" smtClean="0">
                <a:hlinkClick r:id="rId10"/>
              </a:rPr>
              <a:t>http://cs.wikipedia.org/wiki/Soubor:Hen_with_chickens_in_native_breeding.jpg</a:t>
            </a:r>
            <a:endParaRPr lang="cs-CZ" sz="3600" dirty="0" smtClean="0"/>
          </a:p>
          <a:p>
            <a:r>
              <a:rPr lang="cs-CZ" sz="3600" u="sng" dirty="0" smtClean="0">
                <a:hlinkClick r:id="rId11"/>
              </a:rPr>
              <a:t>http://cs.wikipedia.org/wiki/Soubor:Rooster_portrait02_dec08.jpg</a:t>
            </a:r>
            <a:endParaRPr lang="cs-CZ" sz="3600" dirty="0" smtClean="0"/>
          </a:p>
          <a:p>
            <a:r>
              <a:rPr lang="cs-CZ" sz="3600" u="sng" dirty="0" smtClean="0">
                <a:hlinkClick r:id="rId12"/>
              </a:rPr>
              <a:t>http://cs.wikipedia.org/wiki/Soubor:Newberry_County,_South_Carolina._Flock_of_2_and_3_year_old_hens_used_as_breeders._A_flock_of_300_t_._._._-_NARA_-_522681.tif</a:t>
            </a:r>
            <a:endParaRPr lang="cs-CZ" sz="3600" dirty="0" smtClean="0"/>
          </a:p>
          <a:p>
            <a:r>
              <a:rPr lang="cs-CZ" sz="3600" u="sng" dirty="0" smtClean="0">
                <a:hlinkClick r:id="rId13"/>
              </a:rPr>
              <a:t>http://cs.wikipedia.org/wiki/Soubor:Gooses.jpg</a:t>
            </a:r>
            <a:endParaRPr lang="cs-CZ" sz="3600" dirty="0" smtClean="0"/>
          </a:p>
          <a:p>
            <a:r>
              <a:rPr lang="cs-CZ" sz="3600" u="sng" dirty="0" smtClean="0">
                <a:hlinkClick r:id="rId14"/>
              </a:rPr>
              <a:t>http://en.wikipedia.org/wiki/File:Living_turkey.jpg</a:t>
            </a:r>
            <a:endParaRPr lang="cs-CZ" sz="3600" dirty="0" smtClean="0"/>
          </a:p>
          <a:p>
            <a:r>
              <a:rPr lang="cs-CZ" sz="3600" u="sng" dirty="0" smtClean="0">
                <a:hlinkClick r:id="rId15"/>
              </a:rPr>
              <a:t>http://cs.wikipedia.org/wiki/Soubor:Hausente.jpg</a:t>
            </a:r>
            <a:endParaRPr lang="cs-CZ" sz="3600" dirty="0" smtClean="0"/>
          </a:p>
          <a:p>
            <a:r>
              <a:rPr lang="cs-CZ" sz="3600" i="1" dirty="0" smtClean="0"/>
              <a:t>Autor</a:t>
            </a:r>
            <a:r>
              <a:rPr lang="cs-CZ" sz="3600" b="1" dirty="0" smtClean="0"/>
              <a:t> </a:t>
            </a:r>
            <a:endParaRPr lang="cs-CZ" sz="3600" dirty="0" smtClean="0"/>
          </a:p>
          <a:p>
            <a:r>
              <a:rPr lang="cs-CZ" sz="3600" b="1" dirty="0" smtClean="0"/>
              <a:t>Mgr. Petra </a:t>
            </a:r>
            <a:r>
              <a:rPr lang="cs-CZ" sz="3600" b="1" dirty="0" err="1" smtClean="0"/>
              <a:t>Vérostová</a:t>
            </a:r>
            <a:endParaRPr lang="cs-CZ" sz="3600" dirty="0" smtClean="0"/>
          </a:p>
          <a:p>
            <a:r>
              <a:rPr lang="cs-CZ" sz="3600" b="1" dirty="0" smtClean="0"/>
              <a:t> </a:t>
            </a:r>
            <a:endParaRPr lang="cs-CZ" sz="3600" dirty="0" smtClean="0"/>
          </a:p>
          <a:p>
            <a:r>
              <a:rPr lang="cs-CZ" sz="3600" dirty="0" smtClean="0"/>
              <a:t>Metodická pomůcka může být používána pro účely vzdělávání.</a:t>
            </a:r>
          </a:p>
          <a:p>
            <a:r>
              <a:rPr lang="cs-CZ" sz="3600" dirty="0" smtClean="0"/>
              <a:t>29.4.2013</a:t>
            </a:r>
          </a:p>
          <a:p>
            <a:r>
              <a:rPr lang="cs-CZ" sz="3600" i="1" dirty="0" smtClean="0"/>
              <a:t>Kontakt</a:t>
            </a:r>
            <a:endParaRPr lang="cs-CZ" sz="3600" dirty="0" smtClean="0"/>
          </a:p>
          <a:p>
            <a:r>
              <a:rPr lang="cs-CZ" sz="3600" b="1" dirty="0" smtClean="0"/>
              <a:t>Mgr. Petra </a:t>
            </a:r>
            <a:r>
              <a:rPr lang="cs-CZ" sz="3600" b="1" dirty="0" err="1" smtClean="0"/>
              <a:t>Vérostová</a:t>
            </a:r>
            <a:r>
              <a:rPr lang="cs-CZ" sz="3600" dirty="0" smtClean="0"/>
              <a:t> </a:t>
            </a:r>
          </a:p>
          <a:p>
            <a:r>
              <a:rPr lang="cs-CZ" sz="3600" dirty="0" smtClean="0"/>
              <a:t>ZŠ </a:t>
            </a:r>
            <a:r>
              <a:rPr lang="cs-CZ" sz="3600" dirty="0" err="1" smtClean="0"/>
              <a:t>Bosonožská</a:t>
            </a:r>
            <a:r>
              <a:rPr lang="cs-CZ" sz="3600" dirty="0" smtClean="0"/>
              <a:t> 9, p. o.</a:t>
            </a:r>
          </a:p>
          <a:p>
            <a:r>
              <a:rPr lang="cs-CZ" sz="3600" dirty="0" smtClean="0"/>
              <a:t>62500 Brno</a:t>
            </a:r>
          </a:p>
          <a:p>
            <a:r>
              <a:rPr lang="cs-CZ" sz="3600" dirty="0" err="1" smtClean="0"/>
              <a:t>verostova</a:t>
            </a:r>
            <a:r>
              <a:rPr lang="cs-CZ" sz="3600" dirty="0" smtClean="0"/>
              <a:t>@zsbos9.cz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těla ptáka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Pojmenuješ části těla ptáka ?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obák					ocas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lava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rk						</a:t>
            </a:r>
          </a:p>
          <a:p>
            <a:pPr marL="0" indent="0">
              <a:buNone/>
            </a:pPr>
            <a:r>
              <a:rPr lang="cs-CZ" dirty="0" smtClean="0"/>
              <a:t>nohy</a:t>
            </a: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trup		</a:t>
            </a:r>
            <a:r>
              <a:rPr lang="cs-CZ" dirty="0"/>
              <a:t>				křídlo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lvl="8"/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3768" y="1196752"/>
            <a:ext cx="3611435" cy="3678137"/>
          </a:xfrm>
          <a:prstGeom prst="rect">
            <a:avLst/>
          </a:prstGeom>
        </p:spPr>
      </p:pic>
      <p:cxnSp>
        <p:nvCxnSpPr>
          <p:cNvPr id="13" name="Přímá spojnice se šipkou 12"/>
          <p:cNvCxnSpPr/>
          <p:nvPr/>
        </p:nvCxnSpPr>
        <p:spPr>
          <a:xfrm>
            <a:off x="1835696" y="1772816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1835696" y="1916832"/>
            <a:ext cx="108012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1403648" y="2096852"/>
            <a:ext cx="1656184" cy="6840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1619672" y="3212976"/>
            <a:ext cx="2448272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5652120" y="1844824"/>
            <a:ext cx="443083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 flipV="1">
            <a:off x="4788024" y="2636912"/>
            <a:ext cx="1307179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1619672" y="2780928"/>
            <a:ext cx="2088232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614805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95936" y="1294166"/>
            <a:ext cx="2438400" cy="1828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Domácí ptáci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Některé ptáky člověk chová pro užitek. Říká se jim drůbež. Víš, kteří to jsou ?</a:t>
            </a:r>
          </a:p>
          <a:p>
            <a:endParaRPr lang="cs-CZ" dirty="0"/>
          </a:p>
          <a:p>
            <a:r>
              <a:rPr lang="cs-CZ" dirty="0" smtClean="0"/>
              <a:t>Kur domácí</a:t>
            </a:r>
          </a:p>
          <a:p>
            <a:r>
              <a:rPr lang="cs-CZ" dirty="0" smtClean="0"/>
              <a:t>Husa domácí</a:t>
            </a:r>
          </a:p>
          <a:p>
            <a:r>
              <a:rPr lang="cs-CZ" dirty="0" smtClean="0"/>
              <a:t>Kachna domácí</a:t>
            </a:r>
          </a:p>
          <a:p>
            <a:r>
              <a:rPr lang="cs-CZ" dirty="0" smtClean="0"/>
              <a:t>Krocan</a:t>
            </a:r>
          </a:p>
          <a:p>
            <a:r>
              <a:rPr lang="cs-CZ" dirty="0" smtClean="0"/>
              <a:t>Holub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88224" y="1556792"/>
            <a:ext cx="2088232" cy="31323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0" y="3212976"/>
            <a:ext cx="1931268" cy="255454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00916" y="4869160"/>
            <a:ext cx="1940336" cy="12961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95736" y="3801290"/>
            <a:ext cx="2160240" cy="16201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762481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Kur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Samec</a:t>
            </a:r>
          </a:p>
          <a:p>
            <a:r>
              <a:rPr lang="cs-CZ" dirty="0" smtClean="0"/>
              <a:t>Samice</a:t>
            </a:r>
          </a:p>
          <a:p>
            <a:r>
              <a:rPr lang="cs-CZ" dirty="0" smtClean="0"/>
              <a:t>Mládě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Kuře</a:t>
            </a:r>
          </a:p>
          <a:p>
            <a:r>
              <a:rPr lang="cs-CZ" dirty="0" smtClean="0"/>
              <a:t>Slepice</a:t>
            </a:r>
          </a:p>
          <a:p>
            <a:r>
              <a:rPr lang="cs-CZ" dirty="0" smtClean="0"/>
              <a:t>Kohout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195736" y="1268760"/>
            <a:ext cx="2664296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267744" y="1700808"/>
            <a:ext cx="25922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051720" y="1340768"/>
            <a:ext cx="2808312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98315" y="2420888"/>
            <a:ext cx="3803915" cy="28529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71195" y="2564904"/>
            <a:ext cx="2112235" cy="31683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2679361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Kur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užitek z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něj 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máme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0" indent="0">
              <a:buNone/>
            </a:pP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Vejce</a:t>
            </a:r>
          </a:p>
          <a:p>
            <a:r>
              <a:rPr lang="cs-CZ" dirty="0" smtClean="0"/>
              <a:t>Maso</a:t>
            </a:r>
          </a:p>
          <a:p>
            <a:r>
              <a:rPr lang="cs-CZ" dirty="0" smtClean="0"/>
              <a:t>Peří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Čím se živí a kde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 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chováme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0" indent="0">
              <a:buNone/>
            </a:pP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/>
              <a:t>Ž</a:t>
            </a:r>
            <a:r>
              <a:rPr lang="cs-CZ" dirty="0" smtClean="0"/>
              <a:t>iví se trávou, semeny, zrním, hmyzem a červy.</a:t>
            </a:r>
          </a:p>
          <a:p>
            <a:endParaRPr lang="cs-CZ" dirty="0"/>
          </a:p>
          <a:p>
            <a:r>
              <a:rPr lang="cs-CZ" dirty="0" smtClean="0"/>
              <a:t>Chováme ho v kurníku, ve velkém potom v drůbežárnách.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99592" y="2490943"/>
            <a:ext cx="864096" cy="4154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2996952"/>
            <a:ext cx="3816424" cy="240343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409429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Husa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Samec</a:t>
            </a:r>
            <a:endParaRPr lang="cs-CZ" dirty="0"/>
          </a:p>
          <a:p>
            <a:r>
              <a:rPr lang="cs-CZ" dirty="0"/>
              <a:t>Samice</a:t>
            </a:r>
          </a:p>
          <a:p>
            <a:r>
              <a:rPr lang="cs-CZ" dirty="0"/>
              <a:t>Mládě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House</a:t>
            </a:r>
          </a:p>
          <a:p>
            <a:r>
              <a:rPr lang="cs-CZ" dirty="0" smtClean="0"/>
              <a:t>Houser</a:t>
            </a:r>
          </a:p>
          <a:p>
            <a:r>
              <a:rPr lang="cs-CZ" dirty="0" smtClean="0"/>
              <a:t>Husa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123728" y="1268760"/>
            <a:ext cx="2736304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267744" y="1700808"/>
            <a:ext cx="259228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123728" y="1340768"/>
            <a:ext cx="2736304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96136" y="2348880"/>
            <a:ext cx="2579340" cy="341176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7664" y="2492896"/>
            <a:ext cx="2794000" cy="279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3604614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Husa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užitek z něj máme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/>
              <a:t>Vejce</a:t>
            </a:r>
          </a:p>
          <a:p>
            <a:r>
              <a:rPr lang="cs-CZ" dirty="0"/>
              <a:t>Maso</a:t>
            </a:r>
          </a:p>
          <a:p>
            <a:r>
              <a:rPr lang="cs-CZ" dirty="0"/>
              <a:t>Peří</a:t>
            </a:r>
          </a:p>
          <a:p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Čím se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živí ?</a:t>
            </a:r>
          </a:p>
          <a:p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Živí se hlavně trávou.</a:t>
            </a:r>
            <a:endParaRPr lang="cs-CZ" dirty="0"/>
          </a:p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56176" y="2636912"/>
            <a:ext cx="2291308" cy="30307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49413" y="2903681"/>
            <a:ext cx="3672408" cy="249723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302711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Kachna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Samec</a:t>
            </a:r>
          </a:p>
          <a:p>
            <a:r>
              <a:rPr lang="cs-CZ" dirty="0"/>
              <a:t>Samice</a:t>
            </a:r>
          </a:p>
          <a:p>
            <a:r>
              <a:rPr lang="cs-CZ" dirty="0"/>
              <a:t>Mládě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Kačer</a:t>
            </a:r>
          </a:p>
          <a:p>
            <a:pPr marL="0" indent="0">
              <a:buNone/>
            </a:pPr>
            <a:r>
              <a:rPr lang="cs-CZ" dirty="0" smtClean="0"/>
              <a:t>Kachně</a:t>
            </a:r>
          </a:p>
          <a:p>
            <a:pPr marL="0" indent="0">
              <a:buNone/>
            </a:pPr>
            <a:r>
              <a:rPr lang="cs-CZ" dirty="0" smtClean="0"/>
              <a:t>Kachna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339752" y="1268760"/>
            <a:ext cx="24482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339752" y="1772816"/>
            <a:ext cx="244827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339752" y="1700808"/>
            <a:ext cx="244827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99992" y="2852936"/>
            <a:ext cx="3888432" cy="259747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3794159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Kachna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užitek z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ní 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máme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0" indent="0">
              <a:buNone/>
            </a:pP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/>
              <a:t>Vejce</a:t>
            </a:r>
          </a:p>
          <a:p>
            <a:r>
              <a:rPr lang="cs-CZ" dirty="0"/>
              <a:t>Maso</a:t>
            </a:r>
          </a:p>
          <a:p>
            <a:r>
              <a:rPr lang="cs-CZ" dirty="0"/>
              <a:t>Peří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Čím se živí 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Živí se drobnými vodními rostlinami a živočichy.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2040" y="3284984"/>
            <a:ext cx="3481536" cy="232566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Obdélník 5"/>
          <p:cNvSpPr/>
          <p:nvPr/>
        </p:nvSpPr>
        <p:spPr>
          <a:xfrm>
            <a:off x="899592" y="1916832"/>
            <a:ext cx="108012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7987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Krocan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Samec</a:t>
            </a:r>
          </a:p>
          <a:p>
            <a:r>
              <a:rPr lang="cs-CZ" dirty="0"/>
              <a:t>Samice</a:t>
            </a:r>
          </a:p>
          <a:p>
            <a:r>
              <a:rPr lang="cs-CZ" dirty="0"/>
              <a:t>Mládě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Krůtě</a:t>
            </a:r>
          </a:p>
          <a:p>
            <a:pPr marL="0" indent="0">
              <a:buNone/>
            </a:pPr>
            <a:r>
              <a:rPr lang="cs-CZ" dirty="0" smtClean="0"/>
              <a:t>Krocan</a:t>
            </a:r>
          </a:p>
          <a:p>
            <a:pPr marL="0" indent="0">
              <a:buNone/>
            </a:pPr>
            <a:r>
              <a:rPr lang="cs-CZ" dirty="0" smtClean="0"/>
              <a:t>Krůta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195736" y="1268760"/>
            <a:ext cx="266429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267744" y="1700808"/>
            <a:ext cx="259228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195736" y="1268760"/>
            <a:ext cx="2664296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4" y="2708920"/>
            <a:ext cx="4027512" cy="302063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202122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Krocan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užitek z něj máme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0" indent="0">
              <a:buNone/>
            </a:pP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/>
              <a:t>Vejce</a:t>
            </a:r>
          </a:p>
          <a:p>
            <a:r>
              <a:rPr lang="cs-CZ" dirty="0"/>
              <a:t>Maso</a:t>
            </a:r>
          </a:p>
          <a:p>
            <a:r>
              <a:rPr lang="cs-CZ" dirty="0"/>
              <a:t>Peří</a:t>
            </a:r>
          </a:p>
          <a:p>
            <a:pPr marL="0" indent="0">
              <a:buNone/>
            </a:pP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Čím se živí ?</a:t>
            </a:r>
          </a:p>
          <a:p>
            <a:endParaRPr lang="cs-CZ" dirty="0" smtClean="0"/>
          </a:p>
          <a:p>
            <a:r>
              <a:rPr lang="cs-CZ" dirty="0" smtClean="0"/>
              <a:t>Živí se </a:t>
            </a:r>
            <a:r>
              <a:rPr lang="cs-CZ" dirty="0"/>
              <a:t>trávou, semeny, zním, hmyzem a </a:t>
            </a:r>
            <a:r>
              <a:rPr lang="cs-CZ" dirty="0" smtClean="0"/>
              <a:t>červy.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99992" y="2924944"/>
            <a:ext cx="4072086" cy="272089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Obdélník 5"/>
          <p:cNvSpPr/>
          <p:nvPr/>
        </p:nvSpPr>
        <p:spPr>
          <a:xfrm>
            <a:off x="899592" y="1916832"/>
            <a:ext cx="108012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99592" y="2780928"/>
            <a:ext cx="108012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9025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Holub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Samec</a:t>
            </a:r>
          </a:p>
          <a:p>
            <a:r>
              <a:rPr lang="cs-CZ" dirty="0"/>
              <a:t>Samice</a:t>
            </a:r>
          </a:p>
          <a:p>
            <a:r>
              <a:rPr lang="cs-CZ" dirty="0"/>
              <a:t>Mládě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Holubice</a:t>
            </a:r>
          </a:p>
          <a:p>
            <a:r>
              <a:rPr lang="cs-CZ" dirty="0" smtClean="0"/>
              <a:t>Holoubě</a:t>
            </a:r>
          </a:p>
          <a:p>
            <a:r>
              <a:rPr lang="cs-CZ" dirty="0" smtClean="0"/>
              <a:t>Holub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195736" y="1268760"/>
            <a:ext cx="2664296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2339752" y="1340768"/>
            <a:ext cx="252028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123728" y="1700808"/>
            <a:ext cx="2736304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55976" y="2492896"/>
            <a:ext cx="4187957" cy="31409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2916519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Holub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4273672" cy="48428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užitek z něj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máme?</a:t>
            </a:r>
            <a:endParaRPr lang="cs-CZ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/>
              <a:t>Vejce</a:t>
            </a:r>
          </a:p>
          <a:p>
            <a:r>
              <a:rPr lang="cs-CZ" dirty="0" smtClean="0"/>
              <a:t>Maso – spíše dříve</a:t>
            </a:r>
            <a:endParaRPr lang="cs-CZ" dirty="0"/>
          </a:p>
          <a:p>
            <a:r>
              <a:rPr lang="cs-CZ" dirty="0" smtClean="0"/>
              <a:t>Peří</a:t>
            </a:r>
          </a:p>
          <a:p>
            <a:endParaRPr lang="cs-CZ" dirty="0" smtClean="0"/>
          </a:p>
          <a:p>
            <a:r>
              <a:rPr lang="cs-CZ" dirty="0" smtClean="0"/>
              <a:t>Dříve holub doručoval poštovní zprávy</a:t>
            </a:r>
          </a:p>
          <a:p>
            <a:endParaRPr lang="cs-CZ" dirty="0"/>
          </a:p>
          <a:p>
            <a:r>
              <a:rPr lang="cs-CZ" dirty="0" smtClean="0"/>
              <a:t>Nyní chováme pro okrasu.</a:t>
            </a:r>
            <a:endParaRPr lang="cs-CZ" dirty="0"/>
          </a:p>
          <a:p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Čím se živí ?</a:t>
            </a:r>
          </a:p>
          <a:p>
            <a:endParaRPr lang="cs-CZ" dirty="0" smtClean="0"/>
          </a:p>
          <a:p>
            <a:r>
              <a:rPr lang="cs-CZ" dirty="0" smtClean="0"/>
              <a:t>Živí se zrním.</a:t>
            </a:r>
          </a:p>
          <a:p>
            <a:endParaRPr lang="cs-CZ" dirty="0"/>
          </a:p>
          <a:p>
            <a:r>
              <a:rPr lang="cs-CZ" dirty="0" smtClean="0"/>
              <a:t>Chovají se v holubnících.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99592" y="1700808"/>
            <a:ext cx="1080120" cy="3963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99592" y="2564904"/>
            <a:ext cx="108012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84168" y="3062858"/>
            <a:ext cx="2160240" cy="24146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3162418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1077</TotalTime>
  <Words>370</Words>
  <Application>Microsoft Office PowerPoint</Application>
  <PresentationFormat>Předvádění na obrazovce (4:3)</PresentationFormat>
  <Paragraphs>160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Aspekt</vt:lpstr>
      <vt:lpstr>Domácí ptáci</vt:lpstr>
      <vt:lpstr>Snímek 2</vt:lpstr>
      <vt:lpstr>Stavba těla ptáka</vt:lpstr>
      <vt:lpstr>Domácí ptáci</vt:lpstr>
      <vt:lpstr>Kur domácí</vt:lpstr>
      <vt:lpstr>Kur domácí</vt:lpstr>
      <vt:lpstr>Husa domácí</vt:lpstr>
      <vt:lpstr>Husa domácí</vt:lpstr>
      <vt:lpstr>Kachna domácí</vt:lpstr>
      <vt:lpstr>Kachna domácí</vt:lpstr>
      <vt:lpstr>Krocan domácí</vt:lpstr>
      <vt:lpstr>Krocan domácí</vt:lpstr>
      <vt:lpstr>Holub domácí</vt:lpstr>
      <vt:lpstr>Holub domácí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Domácí ptáci</dc:title>
  <dc:creator>Admin</dc:creator>
  <cp:lastModifiedBy>Dum</cp:lastModifiedBy>
  <cp:revision>24</cp:revision>
  <dcterms:created xsi:type="dcterms:W3CDTF">2013-05-08T13:54:57Z</dcterms:created>
  <dcterms:modified xsi:type="dcterms:W3CDTF">2013-12-29T10:55:07Z</dcterms:modified>
</cp:coreProperties>
</file>