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62" r:id="rId2"/>
    <p:sldId id="269" r:id="rId3"/>
    <p:sldId id="263" r:id="rId4"/>
    <p:sldId id="265" r:id="rId5"/>
    <p:sldId id="267" r:id="rId6"/>
    <p:sldId id="266" r:id="rId7"/>
    <p:sldId id="257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C9BBC7-F71E-4133-B093-774E3F1E6A2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AED08C-FE94-490F-AA85-0AFF18985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024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E65CA-C60F-401B-82D1-F9F3B24BC9A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69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3. Motivační stránka. Po kliknutí proběhne animace.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7871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4. Výkladová stránka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2900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5. Opakovací stránka.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2900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6. list - Opakovací stránka.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9748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2. Kliknutím přejdeš na 3. list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AED08C-FE94-490F-AA85-0AFF1898559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80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B569CCD-EB86-45CE-8ABF-3E174C00C951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38B5224-2123-4C35-88FC-82EBB8644C6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4" name="chimes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audio" Target="../media/audio1.wav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audio" Target="../media/audio1.wav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484784"/>
            <a:ext cx="7918648" cy="266429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Název školy: ZŠ Karla Klíče, Hostinné</a:t>
            </a:r>
            <a:br>
              <a:rPr lang="cs-CZ" sz="3200" dirty="0" smtClean="0"/>
            </a:br>
            <a:r>
              <a:rPr lang="cs-CZ" sz="3200" dirty="0" smtClean="0"/>
              <a:t>Autor: Mgr. Ludmila </a:t>
            </a:r>
            <a:r>
              <a:rPr lang="cs-CZ" sz="3200" dirty="0" err="1" smtClean="0"/>
              <a:t>Eisová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3200" dirty="0" smtClean="0"/>
              <a:t>Název: VY_32_INOVACE_10_C_6_ Houby 2.</a:t>
            </a:r>
            <a:br>
              <a:rPr lang="cs-CZ" sz="3200" dirty="0" smtClean="0"/>
            </a:br>
            <a:r>
              <a:rPr lang="cs-CZ" sz="3200" dirty="0" smtClean="0"/>
              <a:t>Téma: Živá a neživá příroda</a:t>
            </a:r>
            <a:br>
              <a:rPr lang="cs-CZ" sz="3200" dirty="0" smtClean="0"/>
            </a:br>
            <a:r>
              <a:rPr lang="cs-CZ" sz="3200" dirty="0" smtClean="0"/>
              <a:t>Číslo projektu</a:t>
            </a:r>
            <a:r>
              <a:rPr lang="cs-CZ" sz="3200" dirty="0"/>
              <a:t>: CZ.1.07./1.4.00/21.2131 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7304856" cy="1752600"/>
          </a:xfrm>
        </p:spPr>
        <p:txBody>
          <a:bodyPr>
            <a:normAutofit/>
          </a:bodyPr>
          <a:lstStyle/>
          <a:p>
            <a:pPr algn="l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45649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2678299"/>
              </p:ext>
            </p:extLst>
          </p:nvPr>
        </p:nvGraphicFramePr>
        <p:xfrm>
          <a:off x="1187624" y="2060848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15.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 února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neživá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Houby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stavba těla houby, plodnice, klobouk, výtrusy, třeň, podhoubí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464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476672"/>
            <a:ext cx="1827744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HOUBY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196752"/>
            <a:ext cx="2807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Oldřich Syrovátka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988840"/>
            <a:ext cx="384554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 dešti v lese, v doubí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bíráme zrána houby.</a:t>
            </a:r>
          </a:p>
          <a:p>
            <a:endParaRPr lang="cs-CZ" sz="2800" dirty="0"/>
          </a:p>
          <a:p>
            <a:r>
              <a:rPr lang="cs-CZ" sz="2800" dirty="0" smtClean="0"/>
              <a:t>Hřiby, lišky, holubinky,</a:t>
            </a:r>
          </a:p>
          <a:p>
            <a:r>
              <a:rPr lang="cs-CZ" sz="2800" dirty="0"/>
              <a:t>k</a:t>
            </a:r>
            <a:r>
              <a:rPr lang="cs-CZ" sz="2800" dirty="0" smtClean="0"/>
              <a:t>řemenáče, syrovinky.</a:t>
            </a:r>
          </a:p>
          <a:p>
            <a:endParaRPr lang="cs-CZ" sz="2800" dirty="0"/>
          </a:p>
          <a:p>
            <a:r>
              <a:rPr lang="cs-CZ" sz="2800" dirty="0" smtClean="0"/>
              <a:t>Jen muchomůrce červené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iž zdaleka se vyhneme.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5373216"/>
            <a:ext cx="436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(1)</a:t>
            </a:r>
            <a:endParaRPr lang="cs-CZ" dirty="0"/>
          </a:p>
        </p:txBody>
      </p:sp>
      <p:pic>
        <p:nvPicPr>
          <p:cNvPr id="1026" name="Picture 2" descr="C:\Users\Ludmila Eisová\AppData\Local\Microsoft\Windows\Temporary Internet Files\Content.IE5\UZTM5EZ0\MC9001933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2656"/>
            <a:ext cx="1651747" cy="1396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052736"/>
            <a:ext cx="2131519" cy="1412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76256" y="2420888"/>
            <a:ext cx="436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(2)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04864"/>
            <a:ext cx="2059489" cy="1349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644008" y="3573016"/>
            <a:ext cx="436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(3)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890348"/>
            <a:ext cx="1584176" cy="1362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164288" y="4221088"/>
            <a:ext cx="436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(4)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322" y="4077072"/>
            <a:ext cx="143521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076056" y="5373216"/>
            <a:ext cx="436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(5)</a:t>
            </a:r>
            <a:endParaRPr lang="cs-CZ" dirty="0"/>
          </a:p>
        </p:txBody>
      </p:sp>
      <p:pic>
        <p:nvPicPr>
          <p:cNvPr id="1031" name="Picture 7" descr="C:\Users\Ludmila Eisová\AppData\Local\Microsoft\Windows\Temporary Internet Files\Content.IE5\4VJN298M\MC9001932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25144"/>
            <a:ext cx="1562848" cy="179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5795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10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8" presetClass="emph" presetSubtype="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6" presetID="8" presetClass="emph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Rot by="21600000">
                                      <p:cBhvr>
                                        <p:cTn id="1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" presetID="8" presetClass="emph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500"/>
                            </p:stCondLst>
                            <p:childTnLst>
                              <p:par>
                                <p:cTn id="21" presetID="8" presetClass="emph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404664"/>
            <a:ext cx="3357009" cy="584775"/>
          </a:xfrm>
          <a:prstGeom prst="rect">
            <a:avLst/>
          </a:prstGeom>
          <a:solidFill>
            <a:srgbClr val="FFC000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STAVBA TĚLA HUB</a:t>
            </a:r>
            <a:endParaRPr lang="cs-CZ" sz="3200" b="1" dirty="0"/>
          </a:p>
        </p:txBody>
      </p:sp>
      <p:pic>
        <p:nvPicPr>
          <p:cNvPr id="2050" name="Picture 2" descr="C:\Users\Ludmila Eisová\AppData\Local\Microsoft\Windows\Temporary Internet Files\Content.IE5\DU3WXRX5\MC9003513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628800"/>
            <a:ext cx="2589408" cy="4023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32040" y="3068960"/>
            <a:ext cx="54053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 .</a:t>
            </a:r>
          </a:p>
          <a:p>
            <a:r>
              <a:rPr lang="cs-CZ" sz="2800" dirty="0" smtClean="0"/>
              <a:t>.  .</a:t>
            </a:r>
          </a:p>
          <a:p>
            <a:r>
              <a:rPr lang="cs-CZ" sz="2800" dirty="0" smtClean="0"/>
              <a:t>. 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2780928"/>
            <a:ext cx="61908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.. ..</a:t>
            </a:r>
          </a:p>
          <a:p>
            <a:r>
              <a:rPr lang="cs-CZ" sz="2800" dirty="0" smtClean="0"/>
              <a:t>. . .</a:t>
            </a:r>
          </a:p>
          <a:p>
            <a:r>
              <a:rPr lang="cs-CZ" sz="2800" dirty="0" smtClean="0"/>
              <a:t>.  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..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4437112"/>
            <a:ext cx="5851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 .</a:t>
            </a:r>
          </a:p>
          <a:p>
            <a:endParaRPr lang="cs-CZ" sz="2800" dirty="0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1907704" y="1628800"/>
            <a:ext cx="1080120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907704" y="1628800"/>
            <a:ext cx="0" cy="3384376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4" name="Přímá spojnice se šipkou 2053"/>
          <p:cNvCxnSpPr/>
          <p:nvPr/>
        </p:nvCxnSpPr>
        <p:spPr>
          <a:xfrm>
            <a:off x="1907704" y="5013176"/>
            <a:ext cx="1296144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 flipH="1">
            <a:off x="5364088" y="1916832"/>
            <a:ext cx="1368152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7" name="Přímá spojnice se šipkou 2066"/>
          <p:cNvCxnSpPr/>
          <p:nvPr/>
        </p:nvCxnSpPr>
        <p:spPr>
          <a:xfrm flipH="1">
            <a:off x="5364088" y="3140968"/>
            <a:ext cx="936104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5" name="Přímá spojnice se šipkou 2074"/>
          <p:cNvCxnSpPr/>
          <p:nvPr/>
        </p:nvCxnSpPr>
        <p:spPr>
          <a:xfrm flipH="1">
            <a:off x="4932040" y="4149080"/>
            <a:ext cx="1584176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0" name="Přímá spojnice se šipkou 2079"/>
          <p:cNvCxnSpPr/>
          <p:nvPr/>
        </p:nvCxnSpPr>
        <p:spPr>
          <a:xfrm flipH="1">
            <a:off x="4644008" y="5229200"/>
            <a:ext cx="1368152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85" name="TextovéPole 2084"/>
          <p:cNvSpPr txBox="1"/>
          <p:nvPr/>
        </p:nvSpPr>
        <p:spPr>
          <a:xfrm>
            <a:off x="179512" y="2564904"/>
            <a:ext cx="1662635" cy="954107"/>
          </a:xfrm>
          <a:prstGeom prst="rect">
            <a:avLst/>
          </a:prstGeom>
          <a:solidFill>
            <a:srgbClr val="FFFF66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lodnice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houby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86" name="TextovéPole 2085"/>
          <p:cNvSpPr txBox="1"/>
          <p:nvPr/>
        </p:nvSpPr>
        <p:spPr>
          <a:xfrm>
            <a:off x="6804248" y="1556792"/>
            <a:ext cx="1593452" cy="523220"/>
          </a:xfrm>
          <a:prstGeom prst="rect">
            <a:avLst/>
          </a:prstGeom>
          <a:solidFill>
            <a:srgbClr val="FFFF66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klobouk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87" name="TextovéPole 2086"/>
          <p:cNvSpPr txBox="1"/>
          <p:nvPr/>
        </p:nvSpPr>
        <p:spPr>
          <a:xfrm>
            <a:off x="6444208" y="2780928"/>
            <a:ext cx="1465466" cy="523220"/>
          </a:xfrm>
          <a:prstGeom prst="rect">
            <a:avLst/>
          </a:prstGeom>
          <a:solidFill>
            <a:srgbClr val="FFFF66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výtrusy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88" name="TextovéPole 2087"/>
          <p:cNvSpPr txBox="1"/>
          <p:nvPr/>
        </p:nvSpPr>
        <p:spPr>
          <a:xfrm>
            <a:off x="6660232" y="3789040"/>
            <a:ext cx="864339" cy="523220"/>
          </a:xfrm>
          <a:prstGeom prst="rect">
            <a:avLst/>
          </a:prstGeom>
          <a:solidFill>
            <a:srgbClr val="FFFF66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třeň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89" name="TextovéPole 2088"/>
          <p:cNvSpPr txBox="1"/>
          <p:nvPr/>
        </p:nvSpPr>
        <p:spPr>
          <a:xfrm>
            <a:off x="6156176" y="4869160"/>
            <a:ext cx="1821332" cy="523220"/>
          </a:xfrm>
          <a:prstGeom prst="rect">
            <a:avLst/>
          </a:prstGeom>
          <a:solidFill>
            <a:srgbClr val="FFFF66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podhoubí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93" name="TextovéPole 2092"/>
          <p:cNvSpPr txBox="1"/>
          <p:nvPr/>
        </p:nvSpPr>
        <p:spPr>
          <a:xfrm>
            <a:off x="22366" y="5805264"/>
            <a:ext cx="875489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Houby nemají kořeny. Mají podhoubí, z něhož vyrůstá</a:t>
            </a:r>
          </a:p>
          <a:p>
            <a:r>
              <a:rPr lang="cs-CZ" sz="2800" u="sng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plodnice houby. Rozmnožují se výtrusy.</a:t>
            </a:r>
          </a:p>
          <a:p>
            <a:endParaRPr lang="cs-CZ" sz="2800" u="sng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u="sng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9056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udmila Eisová\AppData\Local\Microsoft\Windows\Temporary Internet Files\Content.IE5\DU3WXRX5\MC9003513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628800"/>
            <a:ext cx="2589408" cy="4023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32040" y="3068960"/>
            <a:ext cx="54053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. .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.  .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. 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2780928"/>
            <a:ext cx="61908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.. ..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. . .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.  .</a:t>
            </a:r>
          </a:p>
          <a:p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..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32040" y="4437112"/>
            <a:ext cx="5851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. .</a:t>
            </a:r>
          </a:p>
          <a:p>
            <a:endParaRPr lang="cs-CZ" sz="2800" dirty="0">
              <a:solidFill>
                <a:prstClr val="black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2267744" y="1628800"/>
            <a:ext cx="792088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267744" y="1628800"/>
            <a:ext cx="0" cy="3384376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4" name="Přímá spojnice se šipkou 2053"/>
          <p:cNvCxnSpPr/>
          <p:nvPr/>
        </p:nvCxnSpPr>
        <p:spPr>
          <a:xfrm>
            <a:off x="2267744" y="5013176"/>
            <a:ext cx="1080120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9" name="Přímá spojnice se šipkou 2058"/>
          <p:cNvCxnSpPr/>
          <p:nvPr/>
        </p:nvCxnSpPr>
        <p:spPr>
          <a:xfrm flipH="1">
            <a:off x="5364088" y="1916832"/>
            <a:ext cx="1368152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7" name="Přímá spojnice se šipkou 2066"/>
          <p:cNvCxnSpPr/>
          <p:nvPr/>
        </p:nvCxnSpPr>
        <p:spPr>
          <a:xfrm flipH="1">
            <a:off x="5364088" y="3140968"/>
            <a:ext cx="936104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5" name="Přímá spojnice se šipkou 2074"/>
          <p:cNvCxnSpPr/>
          <p:nvPr/>
        </p:nvCxnSpPr>
        <p:spPr>
          <a:xfrm flipH="1">
            <a:off x="4932040" y="4149080"/>
            <a:ext cx="1584176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0" name="Přímá spojnice se šipkou 2079"/>
          <p:cNvCxnSpPr/>
          <p:nvPr/>
        </p:nvCxnSpPr>
        <p:spPr>
          <a:xfrm flipH="1">
            <a:off x="4644008" y="5229200"/>
            <a:ext cx="1368152" cy="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85" name="TextovéPole 2084"/>
          <p:cNvSpPr txBox="1"/>
          <p:nvPr/>
        </p:nvSpPr>
        <p:spPr>
          <a:xfrm>
            <a:off x="107504" y="2780928"/>
            <a:ext cx="2051720" cy="954107"/>
          </a:xfrm>
          <a:prstGeom prst="rect">
            <a:avLst/>
          </a:prstGeom>
          <a:solidFill>
            <a:srgbClr val="FFFF66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86" name="TextovéPole 2085"/>
          <p:cNvSpPr txBox="1"/>
          <p:nvPr/>
        </p:nvSpPr>
        <p:spPr>
          <a:xfrm>
            <a:off x="6804248" y="1628800"/>
            <a:ext cx="1944216" cy="523220"/>
          </a:xfrm>
          <a:prstGeom prst="rect">
            <a:avLst/>
          </a:prstGeom>
          <a:solidFill>
            <a:srgbClr val="FFFF66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87" name="TextovéPole 2086"/>
          <p:cNvSpPr txBox="1"/>
          <p:nvPr/>
        </p:nvSpPr>
        <p:spPr>
          <a:xfrm>
            <a:off x="6444208" y="2780928"/>
            <a:ext cx="2304256" cy="523220"/>
          </a:xfrm>
          <a:prstGeom prst="rect">
            <a:avLst/>
          </a:prstGeom>
          <a:solidFill>
            <a:srgbClr val="FFFF66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88" name="TextovéPole 2087"/>
          <p:cNvSpPr txBox="1"/>
          <p:nvPr/>
        </p:nvSpPr>
        <p:spPr>
          <a:xfrm>
            <a:off x="6660232" y="3861048"/>
            <a:ext cx="2160240" cy="523220"/>
          </a:xfrm>
          <a:prstGeom prst="rect">
            <a:avLst/>
          </a:prstGeom>
          <a:solidFill>
            <a:srgbClr val="FFFF66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89" name="TextovéPole 2088"/>
          <p:cNvSpPr txBox="1"/>
          <p:nvPr/>
        </p:nvSpPr>
        <p:spPr>
          <a:xfrm>
            <a:off x="6156176" y="4941168"/>
            <a:ext cx="2592288" cy="523220"/>
          </a:xfrm>
          <a:prstGeom prst="rect">
            <a:avLst/>
          </a:prstGeom>
          <a:solidFill>
            <a:srgbClr val="FFFF66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260648"/>
            <a:ext cx="4230645" cy="58477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Zapiš části těla houby.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36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Ludmila Eisová\AppData\Local\Microsoft\Windows\Temporary Internet Files\Content.IE5\4VJN298M\MP90040753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17305"/>
            <a:ext cx="8928992" cy="59526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76200">
            <a:solidFill>
              <a:srgbClr val="FFC000"/>
            </a:solidFill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TextovéPole 1"/>
          <p:cNvSpPr txBox="1"/>
          <p:nvPr/>
        </p:nvSpPr>
        <p:spPr>
          <a:xfrm>
            <a:off x="539552" y="1124744"/>
            <a:ext cx="5742278" cy="58477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Houby obsahují zeleň listovou.</a:t>
            </a:r>
            <a:endParaRPr lang="cs-CZ" sz="3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420888"/>
            <a:ext cx="7396577" cy="58477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Části těla houby jsou plodnice a kořeny.</a:t>
            </a:r>
            <a:endParaRPr lang="cs-CZ" sz="3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789040"/>
            <a:ext cx="5080237" cy="58477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Plodnice má třeň a korunu.</a:t>
            </a:r>
            <a:endParaRPr lang="cs-CZ" sz="3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5157192"/>
            <a:ext cx="5665333" cy="584775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Houby se rozmnožují semeny.</a:t>
            </a:r>
            <a:endParaRPr lang="cs-CZ" sz="32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5110"/>
            <a:ext cx="34772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Opravujte chyby.</a:t>
            </a:r>
            <a:endParaRPr lang="cs-CZ" sz="32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1771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836712"/>
            <a:ext cx="8363272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Anotace</a:t>
            </a:r>
            <a:endParaRPr lang="cs-CZ" dirty="0" smtClean="0"/>
          </a:p>
          <a:p>
            <a:r>
              <a:rPr lang="cs-CZ" dirty="0" smtClean="0"/>
              <a:t>3. list</a:t>
            </a:r>
            <a:r>
              <a:rPr lang="cs-CZ" sz="2800" b="1" dirty="0" smtClean="0"/>
              <a:t> </a:t>
            </a:r>
            <a:r>
              <a:rPr lang="cs-CZ" sz="2800" dirty="0"/>
              <a:t>-</a:t>
            </a:r>
            <a:r>
              <a:rPr lang="cs-CZ" dirty="0" smtClean="0"/>
              <a:t> Motivační stránka</a:t>
            </a:r>
          </a:p>
          <a:p>
            <a:r>
              <a:rPr lang="cs-CZ" dirty="0"/>
              <a:t>4</a:t>
            </a:r>
            <a:r>
              <a:rPr lang="cs-CZ" dirty="0" smtClean="0"/>
              <a:t>. list – Výkladová stránka</a:t>
            </a:r>
          </a:p>
          <a:p>
            <a:r>
              <a:rPr lang="cs-CZ" dirty="0"/>
              <a:t>5</a:t>
            </a:r>
            <a:r>
              <a:rPr lang="cs-CZ" dirty="0" smtClean="0"/>
              <a:t>. a 6. list – Opakovací stránky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3140968"/>
            <a:ext cx="5261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Určeno pro výuku ve 3. ročníku.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709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556792"/>
            <a:ext cx="85689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http://upload.wikimedia.org/wikipedia/commons/thumb/6/62/Cantharellus.cibarius.-.lindsey.jpg/258px-Cantharellus.cibarius.-.lindsey.jpg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504" y="1196752"/>
            <a:ext cx="61378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1. Mgr. Zita Janáčková, Čítanka pro 3. ročník ZŠ, Nová škola, Brno 2002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628800"/>
            <a:ext cx="3433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2.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395536" y="2204864"/>
            <a:ext cx="892899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http://upload.wikimedia.org/wikipedia/commons/thumb/f/fe/Russ.ves.jpg/258px-Russ.ves.jpg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7504" y="2204864"/>
            <a:ext cx="3433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3.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395536" y="2564904"/>
            <a:ext cx="921702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http://upload.wikimedia.org/wikipedia/commons/thumb/d/d8/Leccinum_versipelle_3.jpg/250px-Leccinum_versipelle_3.jpg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7504" y="256490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95536" y="3140968"/>
            <a:ext cx="799288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http://upload.wikimedia.org/wikipedia/commons/thumb/b/ba/Lactarius_volemus_var._flavus_100925.jpg/258px-Lactarius_volemus_var._flavus_100925.jpg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7504" y="3140968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404664"/>
            <a:ext cx="19763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zdroje: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836712"/>
            <a:ext cx="3195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Otevřená galerie Microsoftu.com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1358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653</TotalTime>
  <Words>326</Words>
  <Application>Microsoft Office PowerPoint</Application>
  <PresentationFormat>Předvádění na obrazovce (4:3)</PresentationFormat>
  <Paragraphs>93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Název školy: ZŠ Karla Klíče, Hostinné Autor: Mgr. Ludmila Eisová  Název: VY_32_INOVACE_10_C_6_ Houby 2. Téma: Živá a neživá příroda Číslo projektu: CZ.1.07./1.4.00/21.2131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Karla Klíče, Hostinné Autor: Mgr. Ludmila Eisová</dc:title>
  <dc:creator>Ludmila Eisová</dc:creator>
  <cp:lastModifiedBy>Ludmila Eisová</cp:lastModifiedBy>
  <cp:revision>59</cp:revision>
  <dcterms:created xsi:type="dcterms:W3CDTF">2012-01-21T17:33:51Z</dcterms:created>
  <dcterms:modified xsi:type="dcterms:W3CDTF">2012-03-06T18:17:01Z</dcterms:modified>
</cp:coreProperties>
</file>