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9"/>
  </p:notesMasterIdLst>
  <p:sldIdLst>
    <p:sldId id="256" r:id="rId2"/>
    <p:sldId id="262" r:id="rId3"/>
    <p:sldId id="261" r:id="rId4"/>
    <p:sldId id="263" r:id="rId5"/>
    <p:sldId id="264" r:id="rId6"/>
    <p:sldId id="267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648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</a:t>
          </a:r>
          <a:r>
            <a:rPr lang="cs-CZ" sz="2000" b="1" dirty="0" err="1" smtClean="0"/>
            <a:t>Tenses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VY_32_INOVACE_Modal verb - </a:t>
          </a:r>
          <a:r>
            <a:rPr lang="cs-CZ" sz="2000" b="0" dirty="0" err="1" smtClean="0"/>
            <a:t>must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Jana Kňourková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leden 2014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Jana Kňourková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leden 2014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</a:t>
          </a:r>
          <a:r>
            <a:rPr lang="cs-CZ" sz="2000" b="1" kern="1200" dirty="0" err="1" smtClean="0"/>
            <a:t>Tenses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VY_32_INOVACE_Modal verb - </a:t>
          </a:r>
          <a:r>
            <a:rPr lang="cs-CZ" sz="2000" b="0" kern="1200" dirty="0" err="1" smtClean="0"/>
            <a:t>must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29.12.2013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29.12.2013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29.12.2013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29.12.2013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29.12.2013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29.12.2013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29.12.2013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29.12.2013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29.12.2013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29.12.2013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29.12.2013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29.12.2013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29.12.2013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053619171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412776"/>
            <a:ext cx="7408333" cy="471338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/>
              <a:t>Předmět – Anglický jazyk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Věková skupina - </a:t>
            </a:r>
            <a:r>
              <a:rPr lang="cs-CZ" dirty="0" smtClean="0"/>
              <a:t>9. </a:t>
            </a:r>
            <a:r>
              <a:rPr lang="cs-CZ" dirty="0"/>
              <a:t>ročník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Časový fond – 45 minut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Popis – Materiál slouží k </a:t>
            </a:r>
            <a:r>
              <a:rPr lang="cs-CZ" dirty="0" smtClean="0"/>
              <a:t>naučení a procvičení způsobového slovesa </a:t>
            </a:r>
            <a:r>
              <a:rPr lang="cs-CZ" dirty="0" smtClean="0"/>
              <a:t>MUST</a:t>
            </a:r>
            <a:r>
              <a:rPr lang="cs-CZ" dirty="0" smtClean="0"/>
              <a:t>, </a:t>
            </a:r>
            <a:r>
              <a:rPr lang="cs-CZ" dirty="0" smtClean="0"/>
              <a:t>jeho záporu a opisného tvaru.</a:t>
            </a: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Snímek č. </a:t>
            </a:r>
            <a:r>
              <a:rPr lang="cs-CZ" dirty="0" smtClean="0"/>
              <a:t>3, 4, 5 – Na těchto snímcích je vysvětleno a pomocí příkladů procvičeno použití slovesa </a:t>
            </a:r>
            <a:r>
              <a:rPr lang="cs-CZ" dirty="0" smtClean="0"/>
              <a:t>MUST</a:t>
            </a:r>
            <a:r>
              <a:rPr lang="cs-CZ" dirty="0" smtClean="0"/>
              <a:t> </a:t>
            </a:r>
            <a:r>
              <a:rPr lang="cs-CZ" dirty="0" smtClean="0"/>
              <a:t>v přítomnosti, minulosti i budoucnosti i za pomocí opisného tvaru slovesa.</a:t>
            </a: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Snímek </a:t>
            </a:r>
            <a:r>
              <a:rPr lang="cs-CZ" dirty="0"/>
              <a:t>č. </a:t>
            </a:r>
            <a:r>
              <a:rPr lang="cs-CZ" dirty="0"/>
              <a:t>6</a:t>
            </a:r>
            <a:r>
              <a:rPr lang="cs-CZ" dirty="0" smtClean="0"/>
              <a:t> </a:t>
            </a:r>
            <a:r>
              <a:rPr lang="cs-CZ" dirty="0" smtClean="0"/>
              <a:t>– Na tomto snímku se pomocí kliknutí na šipku zobrazí </a:t>
            </a:r>
            <a:r>
              <a:rPr lang="cs-CZ" dirty="0" smtClean="0"/>
              <a:t>zadání a </a:t>
            </a:r>
            <a:r>
              <a:rPr lang="cs-CZ" dirty="0" smtClean="0"/>
              <a:t>podle </a:t>
            </a:r>
            <a:r>
              <a:rPr lang="cs-CZ" dirty="0" err="1" smtClean="0"/>
              <a:t>indície</a:t>
            </a:r>
            <a:r>
              <a:rPr lang="cs-CZ" dirty="0" smtClean="0"/>
              <a:t> žáci </a:t>
            </a:r>
            <a:r>
              <a:rPr lang="cs-CZ" dirty="0" smtClean="0"/>
              <a:t>tvoří daný tvar slovesa, který se zobrazí pod dalším kliknutí na šipku.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 Materiál </a:t>
            </a:r>
            <a:r>
              <a:rPr lang="cs-CZ" dirty="0"/>
              <a:t>je určen k interaktivní výuce.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163455" y="1628800"/>
            <a:ext cx="2952327" cy="4248472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I </a:t>
            </a:r>
            <a:r>
              <a:rPr lang="cs-CZ" dirty="0" err="1" smtClean="0"/>
              <a:t>needn´t</a:t>
            </a:r>
            <a:r>
              <a:rPr lang="cs-CZ" dirty="0" smtClean="0"/>
              <a:t> go </a:t>
            </a:r>
            <a:r>
              <a:rPr lang="cs-CZ" dirty="0" err="1" smtClean="0"/>
              <a:t>there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needn´t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a </a:t>
            </a:r>
            <a:r>
              <a:rPr lang="cs-CZ" dirty="0" err="1" smtClean="0"/>
              <a:t>passport</a:t>
            </a:r>
            <a:r>
              <a:rPr lang="cs-CZ" dirty="0" smtClean="0"/>
              <a:t> to </a:t>
            </a:r>
            <a:r>
              <a:rPr lang="cs-CZ" dirty="0" err="1" smtClean="0"/>
              <a:t>travel</a:t>
            </a:r>
            <a:r>
              <a:rPr lang="cs-CZ" dirty="0" smtClean="0"/>
              <a:t> to UK.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needn´t</a:t>
            </a:r>
            <a:r>
              <a:rPr lang="cs-CZ" dirty="0" smtClean="0"/>
              <a:t> </a:t>
            </a:r>
            <a:r>
              <a:rPr lang="cs-CZ" dirty="0"/>
              <a:t>g</a:t>
            </a:r>
            <a:r>
              <a:rPr lang="cs-CZ" dirty="0" smtClean="0"/>
              <a:t>o to </a:t>
            </a:r>
            <a:r>
              <a:rPr lang="cs-CZ" dirty="0" err="1" smtClean="0"/>
              <a:t>school</a:t>
            </a:r>
            <a:r>
              <a:rPr lang="cs-CZ" dirty="0" smtClean="0"/>
              <a:t> </a:t>
            </a:r>
            <a:r>
              <a:rPr lang="cs-CZ" dirty="0" err="1" smtClean="0"/>
              <a:t>during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weekend</a:t>
            </a:r>
            <a:r>
              <a:rPr lang="cs-CZ" dirty="0" smtClean="0"/>
              <a:t>.</a:t>
            </a:r>
            <a:endParaRPr lang="cs-CZ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6012160" y="1628800"/>
            <a:ext cx="2952327" cy="424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doctor</a:t>
            </a:r>
            <a:r>
              <a:rPr lang="cs-CZ" dirty="0" smtClean="0"/>
              <a:t> </a:t>
            </a:r>
            <a:r>
              <a:rPr lang="cs-CZ" dirty="0" err="1" smtClean="0"/>
              <a:t>says</a:t>
            </a:r>
            <a:r>
              <a:rPr lang="cs-CZ" dirty="0" smtClean="0"/>
              <a:t> I </a:t>
            </a:r>
            <a:r>
              <a:rPr lang="cs-CZ" dirty="0" err="1" smtClean="0"/>
              <a:t>have</a:t>
            </a:r>
            <a:r>
              <a:rPr lang="cs-CZ" dirty="0" smtClean="0"/>
              <a:t> to </a:t>
            </a:r>
            <a:r>
              <a:rPr lang="cs-CZ" dirty="0" err="1" smtClean="0"/>
              <a:t>exercise</a:t>
            </a:r>
            <a:r>
              <a:rPr lang="cs-CZ" dirty="0" smtClean="0"/>
              <a:t> more.</a:t>
            </a:r>
          </a:p>
          <a:p>
            <a:r>
              <a:rPr lang="cs-CZ" dirty="0" err="1" smtClean="0"/>
              <a:t>Does</a:t>
            </a:r>
            <a:r>
              <a:rPr lang="cs-CZ" dirty="0" smtClean="0"/>
              <a:t> he </a:t>
            </a:r>
            <a:r>
              <a:rPr lang="cs-CZ" dirty="0" err="1" smtClean="0"/>
              <a:t>have</a:t>
            </a:r>
            <a:r>
              <a:rPr lang="cs-CZ" dirty="0" smtClean="0"/>
              <a:t> to </a:t>
            </a:r>
            <a:r>
              <a:rPr lang="cs-CZ" dirty="0" err="1" smtClean="0"/>
              <a:t>wear</a:t>
            </a:r>
            <a:r>
              <a:rPr lang="cs-CZ" dirty="0" smtClean="0"/>
              <a:t> a suit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work</a:t>
            </a:r>
            <a:r>
              <a:rPr lang="cs-CZ" dirty="0" smtClean="0"/>
              <a:t>?</a:t>
            </a:r>
          </a:p>
          <a:p>
            <a:endParaRPr lang="cs-CZ" dirty="0" smtClean="0"/>
          </a:p>
        </p:txBody>
      </p:sp>
      <p:sp>
        <p:nvSpPr>
          <p:cNvPr id="10" name="Zástupný symbol pro obsah 1"/>
          <p:cNvSpPr txBox="1">
            <a:spLocks/>
          </p:cNvSpPr>
          <p:nvPr/>
        </p:nvSpPr>
        <p:spPr>
          <a:xfrm>
            <a:off x="179513" y="1628800"/>
            <a:ext cx="2952327" cy="424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u="sng" dirty="0" smtClean="0"/>
          </a:p>
          <a:p>
            <a:endParaRPr lang="cs-CZ" u="sng" dirty="0" smtClean="0"/>
          </a:p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must</a:t>
            </a:r>
            <a:r>
              <a:rPr lang="cs-CZ" dirty="0" smtClean="0"/>
              <a:t> stop smoking.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must</a:t>
            </a:r>
            <a:r>
              <a:rPr lang="cs-CZ" dirty="0" smtClean="0"/>
              <a:t> </a:t>
            </a:r>
            <a:r>
              <a:rPr lang="cs-CZ" dirty="0" err="1" smtClean="0"/>
              <a:t>see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film.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must</a:t>
            </a:r>
            <a:r>
              <a:rPr lang="cs-CZ" dirty="0" smtClean="0"/>
              <a:t> </a:t>
            </a:r>
            <a:r>
              <a:rPr lang="cs-CZ" dirty="0" err="1" smtClean="0"/>
              <a:t>write</a:t>
            </a:r>
            <a:r>
              <a:rPr lang="cs-CZ" dirty="0" smtClean="0"/>
              <a:t> my </a:t>
            </a:r>
            <a:r>
              <a:rPr lang="cs-CZ" dirty="0" err="1" smtClean="0"/>
              <a:t>mother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/>
              <a:t> </a:t>
            </a:r>
            <a:r>
              <a:rPr lang="cs-CZ" dirty="0" err="1" smtClean="0"/>
              <a:t>must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sister</a:t>
            </a:r>
            <a:r>
              <a:rPr lang="cs-CZ" dirty="0" smtClean="0"/>
              <a:t>.</a:t>
            </a:r>
            <a:endParaRPr lang="cs-CZ" dirty="0" smtClean="0"/>
          </a:p>
        </p:txBody>
      </p:sp>
      <p:sp>
        <p:nvSpPr>
          <p:cNvPr id="12" name="Mrak 11"/>
          <p:cNvSpPr/>
          <p:nvPr/>
        </p:nvSpPr>
        <p:spPr>
          <a:xfrm>
            <a:off x="1295984" y="260648"/>
            <a:ext cx="6732399" cy="1224136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Modal</a:t>
            </a:r>
            <a:r>
              <a:rPr lang="cs-CZ" sz="2800" b="1" dirty="0" smtClean="0"/>
              <a:t> verb- </a:t>
            </a:r>
            <a:r>
              <a:rPr lang="cs-CZ" sz="2800" b="1" dirty="0" smtClean="0"/>
              <a:t>MUST</a:t>
            </a:r>
            <a:endParaRPr lang="cs-CZ" sz="2800" b="1" dirty="0"/>
          </a:p>
        </p:txBody>
      </p:sp>
      <p:sp>
        <p:nvSpPr>
          <p:cNvPr id="13" name="Mrak 12"/>
          <p:cNvSpPr/>
          <p:nvPr/>
        </p:nvSpPr>
        <p:spPr>
          <a:xfrm>
            <a:off x="173750" y="1445915"/>
            <a:ext cx="3600399" cy="1152128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Must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smtClean="0">
                <a:solidFill>
                  <a:schemeClr val="tx1"/>
                </a:solidFill>
              </a:rPr>
              <a:t>– </a:t>
            </a:r>
            <a:r>
              <a:rPr lang="cs-CZ" b="1" dirty="0" smtClean="0">
                <a:solidFill>
                  <a:schemeClr val="tx1"/>
                </a:solidFill>
              </a:rPr>
              <a:t>musím, cítím to tak, doporučení, úsudek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Mrak 13"/>
          <p:cNvSpPr/>
          <p:nvPr/>
        </p:nvSpPr>
        <p:spPr>
          <a:xfrm>
            <a:off x="2699792" y="1448780"/>
            <a:ext cx="3672408" cy="1152128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u="sng" dirty="0" err="1" smtClean="0">
                <a:solidFill>
                  <a:schemeClr val="tx1"/>
                </a:solidFill>
              </a:rPr>
              <a:t>Needn´t</a:t>
            </a:r>
            <a:r>
              <a:rPr lang="cs-CZ" sz="2000" b="1" u="sng" dirty="0" smtClean="0">
                <a:solidFill>
                  <a:schemeClr val="tx1"/>
                </a:solidFill>
              </a:rPr>
              <a:t> – nemusím</a:t>
            </a:r>
          </a:p>
          <a:p>
            <a:r>
              <a:rPr lang="cs-CZ" sz="2000" b="1" u="sng" dirty="0" err="1" smtClean="0">
                <a:solidFill>
                  <a:schemeClr val="tx1"/>
                </a:solidFill>
              </a:rPr>
              <a:t>Musn´t</a:t>
            </a:r>
            <a:r>
              <a:rPr lang="cs-CZ" sz="2000" b="1" u="sng" dirty="0" smtClean="0">
                <a:solidFill>
                  <a:schemeClr val="tx1"/>
                </a:solidFill>
              </a:rPr>
              <a:t> – nesmím </a:t>
            </a:r>
            <a:r>
              <a:rPr lang="cs-CZ" sz="2000" b="1" u="sng" dirty="0" smtClean="0">
                <a:solidFill>
                  <a:srgbClr val="FF0000"/>
                </a:solidFill>
              </a:rPr>
              <a:t>!!!</a:t>
            </a:r>
            <a:endParaRPr lang="cs-CZ" sz="2000" b="1" u="sng" dirty="0">
              <a:solidFill>
                <a:srgbClr val="FF0000"/>
              </a:solidFill>
            </a:endParaRPr>
          </a:p>
        </p:txBody>
      </p:sp>
      <p:sp>
        <p:nvSpPr>
          <p:cNvPr id="15" name="Mrak 14"/>
          <p:cNvSpPr/>
          <p:nvPr/>
        </p:nvSpPr>
        <p:spPr>
          <a:xfrm>
            <a:off x="5580112" y="1268760"/>
            <a:ext cx="3384375" cy="1332148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b="1" u="sng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      </a:t>
            </a:r>
            <a:r>
              <a:rPr lang="cs-CZ" b="1" u="sng" dirty="0" smtClean="0">
                <a:solidFill>
                  <a:schemeClr val="tx1"/>
                </a:solidFill>
              </a:rPr>
              <a:t> </a:t>
            </a:r>
            <a:r>
              <a:rPr lang="cs-CZ" b="1" u="sng" dirty="0" err="1" smtClean="0">
                <a:solidFill>
                  <a:schemeClr val="tx1"/>
                </a:solidFill>
              </a:rPr>
              <a:t>Have</a:t>
            </a:r>
            <a:r>
              <a:rPr lang="cs-CZ" b="1" u="sng" dirty="0" smtClean="0">
                <a:solidFill>
                  <a:schemeClr val="tx1"/>
                </a:solidFill>
              </a:rPr>
              <a:t> to– </a:t>
            </a:r>
            <a:r>
              <a:rPr lang="cs-CZ" b="1" u="sng" dirty="0">
                <a:solidFill>
                  <a:schemeClr val="tx1"/>
                </a:solidFill>
              </a:rPr>
              <a:t>(opisný </a:t>
            </a:r>
            <a:r>
              <a:rPr lang="cs-CZ" b="1" u="sng" dirty="0" smtClean="0">
                <a:solidFill>
                  <a:schemeClr val="tx1"/>
                </a:solidFill>
              </a:rPr>
              <a:t>tvar)musím-povinnost ovlivněná okolím</a:t>
            </a:r>
            <a:endParaRPr lang="cs-CZ" b="1" u="sng" dirty="0">
              <a:solidFill>
                <a:schemeClr val="tx1"/>
              </a:solidFill>
            </a:endParaRPr>
          </a:p>
          <a:p>
            <a:endParaRPr lang="cs-CZ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13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 build="p"/>
      <p:bldP spid="1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903956" y="3645024"/>
            <a:ext cx="2520279" cy="2816893"/>
          </a:xfrm>
        </p:spPr>
        <p:txBody>
          <a:bodyPr>
            <a:normAutofit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>Had to</a:t>
            </a:r>
          </a:p>
          <a:p>
            <a:r>
              <a:rPr lang="cs-CZ" dirty="0" smtClean="0"/>
              <a:t>I had to </a:t>
            </a:r>
            <a:r>
              <a:rPr lang="cs-CZ" dirty="0" err="1" smtClean="0"/>
              <a:t>repair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car.</a:t>
            </a:r>
          </a:p>
          <a:p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 </a:t>
            </a:r>
            <a:r>
              <a:rPr lang="cs-CZ" dirty="0" err="1" smtClean="0"/>
              <a:t>repair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car?</a:t>
            </a:r>
            <a:endParaRPr lang="cs-CZ" dirty="0"/>
          </a:p>
          <a:p>
            <a:endParaRPr lang="cs-CZ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3131840" y="1700808"/>
            <a:ext cx="1728192" cy="115212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Přítomnost</a:t>
            </a:r>
          </a:p>
          <a:p>
            <a:pPr algn="ctr"/>
            <a:r>
              <a:rPr lang="cs-CZ" b="1" dirty="0">
                <a:solidFill>
                  <a:schemeClr val="tx1"/>
                </a:solidFill>
              </a:rPr>
              <a:t>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179513" y="3356992"/>
            <a:ext cx="1724443" cy="133075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Minulost</a:t>
            </a:r>
          </a:p>
          <a:p>
            <a:pPr algn="ctr"/>
            <a:r>
              <a:rPr lang="cs-CZ" b="1" dirty="0">
                <a:solidFill>
                  <a:schemeClr val="tx1"/>
                </a:solidFill>
              </a:rPr>
              <a:t>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Zástupný symbol pro obsah 1"/>
          <p:cNvSpPr txBox="1">
            <a:spLocks/>
          </p:cNvSpPr>
          <p:nvPr/>
        </p:nvSpPr>
        <p:spPr>
          <a:xfrm>
            <a:off x="5042981" y="1781200"/>
            <a:ext cx="2952327" cy="42484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err="1" smtClean="0">
                <a:solidFill>
                  <a:srgbClr val="FF0000"/>
                </a:solidFill>
              </a:rPr>
              <a:t>Have</a:t>
            </a:r>
            <a:r>
              <a:rPr lang="cs-CZ" b="1" u="sng" dirty="0" smtClean="0">
                <a:solidFill>
                  <a:srgbClr val="FF0000"/>
                </a:solidFill>
              </a:rPr>
              <a:t> to</a:t>
            </a:r>
            <a:endParaRPr lang="cs-CZ" b="1" u="sng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to go </a:t>
            </a:r>
            <a:r>
              <a:rPr lang="cs-CZ" dirty="0" err="1" smtClean="0"/>
              <a:t>home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eleven</a:t>
            </a:r>
            <a:r>
              <a:rPr lang="cs-CZ" dirty="0" smtClean="0"/>
              <a:t> </a:t>
            </a:r>
            <a:r>
              <a:rPr lang="cs-CZ" dirty="0" err="1" smtClean="0"/>
              <a:t>o´clock</a:t>
            </a:r>
            <a:r>
              <a:rPr lang="cs-CZ" dirty="0" smtClean="0"/>
              <a:t>.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 go </a:t>
            </a:r>
            <a:r>
              <a:rPr lang="cs-CZ" dirty="0" err="1" smtClean="0"/>
              <a:t>home</a:t>
            </a:r>
            <a:r>
              <a:rPr lang="cs-CZ" dirty="0" smtClean="0"/>
              <a:t> et </a:t>
            </a:r>
            <a:r>
              <a:rPr lang="cs-CZ" dirty="0" err="1" smtClean="0"/>
              <a:t>eleven</a:t>
            </a:r>
            <a:r>
              <a:rPr lang="cs-CZ" dirty="0" smtClean="0"/>
              <a:t> </a:t>
            </a:r>
            <a:r>
              <a:rPr lang="cs-CZ" dirty="0" err="1" smtClean="0"/>
              <a:t>o´clock</a:t>
            </a:r>
            <a:r>
              <a:rPr lang="cs-CZ" dirty="0" smtClean="0"/>
              <a:t>?</a:t>
            </a:r>
            <a:endParaRPr lang="cs-CZ" dirty="0" smtClean="0"/>
          </a:p>
          <a:p>
            <a:r>
              <a:rPr lang="cs-CZ" dirty="0" smtClean="0"/>
              <a:t>He has to </a:t>
            </a:r>
            <a:r>
              <a:rPr lang="cs-CZ" dirty="0" err="1" smtClean="0"/>
              <a:t>get</a:t>
            </a:r>
            <a:r>
              <a:rPr lang="cs-CZ" dirty="0" smtClean="0"/>
              <a:t> up early.</a:t>
            </a:r>
          </a:p>
          <a:p>
            <a:r>
              <a:rPr lang="cs-CZ" dirty="0" err="1" smtClean="0"/>
              <a:t>Does</a:t>
            </a:r>
            <a:r>
              <a:rPr lang="cs-CZ" dirty="0" smtClean="0"/>
              <a:t> he </a:t>
            </a:r>
            <a:r>
              <a:rPr lang="cs-CZ" dirty="0" err="1" smtClean="0"/>
              <a:t>have</a:t>
            </a:r>
            <a:r>
              <a:rPr lang="cs-CZ" dirty="0" smtClean="0"/>
              <a:t> to </a:t>
            </a:r>
            <a:r>
              <a:rPr lang="cs-CZ" dirty="0" err="1" smtClean="0"/>
              <a:t>get</a:t>
            </a:r>
            <a:r>
              <a:rPr lang="cs-CZ" dirty="0" smtClean="0"/>
              <a:t> up early?</a:t>
            </a:r>
          </a:p>
          <a:p>
            <a:r>
              <a:rPr lang="cs-CZ" u="sng" dirty="0" smtClean="0"/>
              <a:t> </a:t>
            </a:r>
            <a:endParaRPr lang="cs-CZ" dirty="0" smtClean="0"/>
          </a:p>
        </p:txBody>
      </p:sp>
      <p:sp>
        <p:nvSpPr>
          <p:cNvPr id="6" name="Ovál 5"/>
          <p:cNvSpPr/>
          <p:nvPr/>
        </p:nvSpPr>
        <p:spPr>
          <a:xfrm>
            <a:off x="323528" y="1307806"/>
            <a:ext cx="2376264" cy="161159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Opisný tvar slovesa MUST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Mrak 11"/>
          <p:cNvSpPr/>
          <p:nvPr/>
        </p:nvSpPr>
        <p:spPr>
          <a:xfrm>
            <a:off x="1295985" y="260648"/>
            <a:ext cx="6588384" cy="1059438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Modal</a:t>
            </a:r>
            <a:r>
              <a:rPr lang="cs-CZ" sz="2800" b="1" dirty="0" smtClean="0"/>
              <a:t> verb- </a:t>
            </a:r>
            <a:r>
              <a:rPr lang="cs-CZ" sz="2800" b="1" dirty="0" err="1" smtClean="0"/>
              <a:t>must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47338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 animBg="1"/>
      <p:bldP spid="8" grpId="0" build="p" animBg="1"/>
      <p:bldP spid="1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907705" y="3212779"/>
            <a:ext cx="2952327" cy="2816893"/>
          </a:xfrm>
        </p:spPr>
        <p:txBody>
          <a:bodyPr>
            <a:noAutofit/>
          </a:bodyPr>
          <a:lstStyle/>
          <a:p>
            <a:r>
              <a:rPr lang="cs-CZ" b="1" u="sng" dirty="0" err="1" smtClean="0">
                <a:solidFill>
                  <a:srgbClr val="FF0000"/>
                </a:solidFill>
              </a:rPr>
              <a:t>Will</a:t>
            </a:r>
            <a:r>
              <a:rPr lang="cs-CZ" b="1" u="sng" dirty="0" smtClean="0">
                <a:solidFill>
                  <a:srgbClr val="FF0000"/>
                </a:solidFill>
              </a:rPr>
              <a:t> not/</a:t>
            </a:r>
            <a:r>
              <a:rPr lang="cs-CZ" b="1" u="sng" dirty="0" err="1" smtClean="0">
                <a:solidFill>
                  <a:srgbClr val="FF0000"/>
                </a:solidFill>
              </a:rPr>
              <a:t>won´t</a:t>
            </a:r>
            <a:r>
              <a:rPr lang="cs-CZ" b="1" u="sng" dirty="0" smtClean="0">
                <a:solidFill>
                  <a:srgbClr val="FF0000"/>
                </a:solidFill>
              </a:rPr>
              <a:t> </a:t>
            </a:r>
            <a:r>
              <a:rPr lang="cs-CZ" b="1" u="sng" dirty="0" err="1" smtClean="0">
                <a:solidFill>
                  <a:srgbClr val="FF0000"/>
                </a:solidFill>
              </a:rPr>
              <a:t>have</a:t>
            </a:r>
            <a:r>
              <a:rPr lang="cs-CZ" b="1" u="sng" dirty="0" smtClean="0">
                <a:solidFill>
                  <a:srgbClr val="FF0000"/>
                </a:solidFill>
              </a:rPr>
              <a:t> </a:t>
            </a:r>
            <a:r>
              <a:rPr lang="cs-CZ" b="1" u="sng" dirty="0" smtClean="0">
                <a:solidFill>
                  <a:srgbClr val="FF0000"/>
                </a:solidFill>
              </a:rPr>
              <a:t>to</a:t>
            </a:r>
            <a:r>
              <a:rPr lang="cs-CZ" b="1" u="sng" dirty="0" smtClean="0"/>
              <a:t> – </a:t>
            </a:r>
            <a:r>
              <a:rPr lang="cs-CZ" u="sng" dirty="0" smtClean="0"/>
              <a:t>nebudu muset</a:t>
            </a:r>
            <a:endParaRPr lang="cs-CZ" u="sng" dirty="0" smtClean="0"/>
          </a:p>
          <a:p>
            <a:r>
              <a:rPr lang="cs-CZ" dirty="0" smtClean="0"/>
              <a:t>I </a:t>
            </a:r>
            <a:r>
              <a:rPr lang="cs-CZ" dirty="0" err="1" smtClean="0"/>
              <a:t>won´t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 </a:t>
            </a:r>
            <a:r>
              <a:rPr lang="cs-CZ" dirty="0" err="1" smtClean="0"/>
              <a:t>cook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weekend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won´t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 </a:t>
            </a:r>
            <a:r>
              <a:rPr lang="cs-CZ" dirty="0" err="1" smtClean="0"/>
              <a:t>pay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.</a:t>
            </a:r>
            <a:endParaRPr lang="cs-CZ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sp>
        <p:nvSpPr>
          <p:cNvPr id="11" name="Zástupný symbol pro obsah 1"/>
          <p:cNvSpPr txBox="1">
            <a:spLocks/>
          </p:cNvSpPr>
          <p:nvPr/>
        </p:nvSpPr>
        <p:spPr>
          <a:xfrm>
            <a:off x="5042981" y="1781200"/>
            <a:ext cx="2952327" cy="424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err="1" smtClean="0">
                <a:solidFill>
                  <a:srgbClr val="FF0000"/>
                </a:solidFill>
              </a:rPr>
              <a:t>Will</a:t>
            </a:r>
            <a:r>
              <a:rPr lang="cs-CZ" b="1" u="sng" dirty="0" smtClean="0">
                <a:solidFill>
                  <a:srgbClr val="FF0000"/>
                </a:solidFill>
              </a:rPr>
              <a:t> </a:t>
            </a:r>
            <a:r>
              <a:rPr lang="cs-CZ" b="1" u="sng" dirty="0" err="1" smtClean="0">
                <a:solidFill>
                  <a:srgbClr val="FF0000"/>
                </a:solidFill>
              </a:rPr>
              <a:t>have</a:t>
            </a:r>
            <a:r>
              <a:rPr lang="cs-CZ" b="1" u="sng" dirty="0" smtClean="0">
                <a:solidFill>
                  <a:srgbClr val="FF0000"/>
                </a:solidFill>
              </a:rPr>
              <a:t> to– </a:t>
            </a:r>
            <a:r>
              <a:rPr lang="cs-CZ" u="sng" dirty="0" smtClean="0"/>
              <a:t>budu </a:t>
            </a:r>
            <a:r>
              <a:rPr lang="cs-CZ" u="sng" dirty="0" smtClean="0"/>
              <a:t>muset</a:t>
            </a:r>
            <a:endParaRPr lang="cs-CZ" u="sng" dirty="0" smtClean="0"/>
          </a:p>
          <a:p>
            <a:r>
              <a:rPr lang="cs-CZ" dirty="0" smtClean="0"/>
              <a:t>My </a:t>
            </a:r>
            <a:r>
              <a:rPr lang="cs-CZ" dirty="0" err="1" smtClean="0"/>
              <a:t>mother</a:t>
            </a:r>
            <a:r>
              <a:rPr lang="cs-CZ" dirty="0" smtClean="0"/>
              <a:t> </a:t>
            </a:r>
            <a:r>
              <a:rPr lang="cs-CZ" dirty="0" err="1" smtClean="0"/>
              <a:t>said</a:t>
            </a:r>
            <a:r>
              <a:rPr lang="cs-CZ" dirty="0" smtClean="0"/>
              <a:t>, I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 </a:t>
            </a:r>
            <a:r>
              <a:rPr lang="cs-CZ" dirty="0" err="1" smtClean="0"/>
              <a:t>clean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whole</a:t>
            </a:r>
            <a:r>
              <a:rPr lang="cs-CZ" dirty="0" smtClean="0"/>
              <a:t> house.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/>
              <a:t>w</a:t>
            </a:r>
            <a:r>
              <a:rPr lang="cs-CZ" dirty="0" err="1" smtClean="0"/>
              <a:t>ill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 go to </a:t>
            </a:r>
            <a:r>
              <a:rPr lang="cs-CZ" dirty="0" err="1" smtClean="0"/>
              <a:t>the</a:t>
            </a:r>
            <a:r>
              <a:rPr lang="cs-CZ" dirty="0" smtClean="0"/>
              <a:t> city </a:t>
            </a:r>
            <a:r>
              <a:rPr lang="cs-CZ" dirty="0" err="1" smtClean="0"/>
              <a:t>tomorow</a:t>
            </a:r>
            <a:r>
              <a:rPr lang="cs-CZ" dirty="0" smtClean="0"/>
              <a:t>.</a:t>
            </a:r>
            <a:endParaRPr lang="cs-CZ" dirty="0" smtClean="0"/>
          </a:p>
        </p:txBody>
      </p:sp>
      <p:grpSp>
        <p:nvGrpSpPr>
          <p:cNvPr id="9" name="Skupina 8"/>
          <p:cNvGrpSpPr/>
          <p:nvPr/>
        </p:nvGrpSpPr>
        <p:grpSpPr>
          <a:xfrm>
            <a:off x="3131840" y="1700808"/>
            <a:ext cx="1728192" cy="1152128"/>
            <a:chOff x="3131840" y="1700808"/>
            <a:chExt cx="1728192" cy="1152128"/>
          </a:xfrm>
        </p:grpSpPr>
        <p:sp>
          <p:nvSpPr>
            <p:cNvPr id="5" name="Šipka doprava 4"/>
            <p:cNvSpPr/>
            <p:nvPr/>
          </p:nvSpPr>
          <p:spPr>
            <a:xfrm>
              <a:off x="3131840" y="1700808"/>
              <a:ext cx="1728192" cy="1152128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b="1" dirty="0" smtClean="0">
                  <a:solidFill>
                    <a:schemeClr val="tx1"/>
                  </a:solidFill>
                </a:rPr>
                <a:t>Budoucnost</a:t>
              </a:r>
            </a:p>
            <a:p>
              <a:pPr algn="ctr"/>
              <a:endParaRPr lang="cs-CZ" b="1" dirty="0">
                <a:solidFill>
                  <a:schemeClr val="tx1"/>
                </a:solidFill>
              </a:endParaRPr>
            </a:p>
          </p:txBody>
        </p:sp>
        <p:sp>
          <p:nvSpPr>
            <p:cNvPr id="6" name="Plus 5"/>
            <p:cNvSpPr/>
            <p:nvPr/>
          </p:nvSpPr>
          <p:spPr>
            <a:xfrm>
              <a:off x="3635896" y="2246524"/>
              <a:ext cx="360040" cy="288032"/>
            </a:xfrm>
            <a:prstGeom prst="mathPlus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00B050"/>
                </a:solidFill>
              </a:endParaRPr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251520" y="3482460"/>
            <a:ext cx="1728192" cy="1152128"/>
            <a:chOff x="251520" y="2868760"/>
            <a:chExt cx="1728192" cy="1152128"/>
          </a:xfrm>
          <a:solidFill>
            <a:srgbClr val="FFFF00"/>
          </a:solidFill>
        </p:grpSpPr>
        <p:sp>
          <p:nvSpPr>
            <p:cNvPr id="12" name="Šipka doprava 11"/>
            <p:cNvSpPr/>
            <p:nvPr/>
          </p:nvSpPr>
          <p:spPr>
            <a:xfrm>
              <a:off x="251520" y="2868760"/>
              <a:ext cx="1728192" cy="1152128"/>
            </a:xfrm>
            <a:prstGeom prst="right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b="1" dirty="0" smtClean="0">
                  <a:solidFill>
                    <a:schemeClr val="tx1"/>
                  </a:solidFill>
                </a:rPr>
                <a:t>Budoucnost</a:t>
              </a:r>
            </a:p>
            <a:p>
              <a:pPr algn="ctr"/>
              <a:endParaRPr lang="cs-CZ" b="1" dirty="0">
                <a:solidFill>
                  <a:schemeClr val="tx1"/>
                </a:solidFill>
              </a:endParaRPr>
            </a:p>
          </p:txBody>
        </p:sp>
        <p:sp>
          <p:nvSpPr>
            <p:cNvPr id="7" name="Minus 6"/>
            <p:cNvSpPr/>
            <p:nvPr/>
          </p:nvSpPr>
          <p:spPr>
            <a:xfrm>
              <a:off x="827584" y="3444824"/>
              <a:ext cx="288032" cy="200200"/>
            </a:xfrm>
            <a:prstGeom prst="mathMinus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6" name="Mrak 15"/>
          <p:cNvSpPr/>
          <p:nvPr/>
        </p:nvSpPr>
        <p:spPr>
          <a:xfrm>
            <a:off x="1295985" y="260648"/>
            <a:ext cx="6588384" cy="1059438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Modal</a:t>
            </a:r>
            <a:r>
              <a:rPr lang="cs-CZ" sz="2800" b="1" dirty="0" smtClean="0"/>
              <a:t> verb- </a:t>
            </a:r>
            <a:r>
              <a:rPr lang="cs-CZ" sz="2800" b="1" dirty="0" err="1"/>
              <a:t>can</a:t>
            </a:r>
            <a:endParaRPr lang="cs-CZ" sz="2800" b="1" dirty="0"/>
          </a:p>
        </p:txBody>
      </p:sp>
      <p:sp>
        <p:nvSpPr>
          <p:cNvPr id="17" name="Ovál 16"/>
          <p:cNvSpPr/>
          <p:nvPr/>
        </p:nvSpPr>
        <p:spPr>
          <a:xfrm>
            <a:off x="194694" y="1052736"/>
            <a:ext cx="2736304" cy="24297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u="sng" dirty="0" err="1" smtClean="0">
                <a:solidFill>
                  <a:srgbClr val="FF0000"/>
                </a:solidFill>
              </a:rPr>
              <a:t>Hav</a:t>
            </a:r>
            <a:r>
              <a:rPr lang="cs-CZ" sz="2000" b="1" u="sng" dirty="0" err="1" smtClean="0">
                <a:solidFill>
                  <a:srgbClr val="FF0000"/>
                </a:solidFill>
              </a:rPr>
              <a:t>e</a:t>
            </a:r>
            <a:r>
              <a:rPr lang="cs-CZ" sz="2000" b="1" u="sng" dirty="0" smtClean="0">
                <a:solidFill>
                  <a:srgbClr val="FF0000"/>
                </a:solidFill>
              </a:rPr>
              <a:t> to - </a:t>
            </a:r>
            <a:r>
              <a:rPr lang="cs-CZ" sz="2000" b="1" u="sng" dirty="0" smtClean="0">
                <a:solidFill>
                  <a:schemeClr val="tx1"/>
                </a:solidFill>
              </a:rPr>
              <a:t>použití </a:t>
            </a:r>
            <a:r>
              <a:rPr lang="cs-CZ" sz="2000" b="1" u="sng" dirty="0">
                <a:solidFill>
                  <a:schemeClr val="tx1"/>
                </a:solidFill>
              </a:rPr>
              <a:t>opisného tvaru pro vyjádření budoucnosti.</a:t>
            </a:r>
            <a:endParaRPr lang="cs-CZ" sz="2000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62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4" name="Mrak 3"/>
          <p:cNvSpPr/>
          <p:nvPr/>
        </p:nvSpPr>
        <p:spPr>
          <a:xfrm>
            <a:off x="1295985" y="260648"/>
            <a:ext cx="6588384" cy="1059438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/>
              <a:t>Practising</a:t>
            </a:r>
            <a:r>
              <a:rPr lang="cs-CZ" sz="3200" b="1" dirty="0"/>
              <a:t>  - </a:t>
            </a:r>
            <a:r>
              <a:rPr lang="cs-CZ" sz="3200" b="1" dirty="0" err="1" smtClean="0"/>
              <a:t>must</a:t>
            </a:r>
            <a:endParaRPr lang="cs-CZ" sz="3200" b="1" dirty="0" smtClean="0"/>
          </a:p>
        </p:txBody>
      </p:sp>
      <p:sp>
        <p:nvSpPr>
          <p:cNvPr id="5" name="Zaoblený obdélník 4"/>
          <p:cNvSpPr/>
          <p:nvPr/>
        </p:nvSpPr>
        <p:spPr>
          <a:xfrm>
            <a:off x="5148064" y="1700808"/>
            <a:ext cx="2880320" cy="10081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Přítomnost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must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+,-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6" name="Mrak 5"/>
          <p:cNvSpPr/>
          <p:nvPr/>
        </p:nvSpPr>
        <p:spPr>
          <a:xfrm>
            <a:off x="3131840" y="3356992"/>
            <a:ext cx="5832648" cy="2736304"/>
          </a:xfrm>
          <a:prstGeom prst="cloud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He </a:t>
            </a:r>
            <a:r>
              <a:rPr lang="cs-CZ" sz="3200" dirty="0" err="1" smtClean="0"/>
              <a:t>must</a:t>
            </a:r>
            <a:r>
              <a:rPr lang="cs-CZ" sz="3200" dirty="0" smtClean="0"/>
              <a:t> </a:t>
            </a:r>
            <a:r>
              <a:rPr lang="cs-CZ" sz="3200" dirty="0" err="1" smtClean="0"/>
              <a:t>be</a:t>
            </a:r>
            <a:r>
              <a:rPr lang="cs-CZ" sz="3200" dirty="0" smtClean="0"/>
              <a:t> </a:t>
            </a:r>
            <a:r>
              <a:rPr lang="cs-CZ" sz="3200" dirty="0" err="1" smtClean="0"/>
              <a:t>at</a:t>
            </a:r>
            <a:r>
              <a:rPr lang="cs-CZ" sz="3200" dirty="0" smtClean="0"/>
              <a:t> </a:t>
            </a:r>
            <a:r>
              <a:rPr lang="cs-CZ" sz="3200" dirty="0" err="1" smtClean="0"/>
              <a:t>school</a:t>
            </a:r>
            <a:r>
              <a:rPr lang="cs-CZ" sz="3200" dirty="0" smtClean="0"/>
              <a:t>.</a:t>
            </a:r>
          </a:p>
          <a:p>
            <a:pPr algn="ctr"/>
            <a:r>
              <a:rPr lang="cs-CZ" sz="3200" dirty="0" smtClean="0"/>
              <a:t>He </a:t>
            </a:r>
            <a:r>
              <a:rPr lang="cs-CZ" sz="3200" dirty="0" err="1" smtClean="0"/>
              <a:t>needn´t</a:t>
            </a:r>
            <a:r>
              <a:rPr lang="cs-CZ" sz="3200" dirty="0" smtClean="0"/>
              <a:t> </a:t>
            </a:r>
            <a:r>
              <a:rPr lang="cs-CZ" sz="3200" dirty="0" err="1" smtClean="0"/>
              <a:t>be</a:t>
            </a:r>
            <a:r>
              <a:rPr lang="cs-CZ" sz="3200" dirty="0" smtClean="0"/>
              <a:t> </a:t>
            </a:r>
            <a:r>
              <a:rPr lang="cs-CZ" sz="3200" dirty="0" err="1" smtClean="0"/>
              <a:t>at</a:t>
            </a:r>
            <a:r>
              <a:rPr lang="cs-CZ" sz="3200" dirty="0" smtClean="0"/>
              <a:t> </a:t>
            </a:r>
            <a:r>
              <a:rPr lang="cs-CZ" sz="3200" dirty="0" err="1" smtClean="0"/>
              <a:t>school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7" name="Šipka doprava 6"/>
          <p:cNvSpPr/>
          <p:nvPr/>
        </p:nvSpPr>
        <p:spPr>
          <a:xfrm>
            <a:off x="827584" y="5661248"/>
            <a:ext cx="1224136" cy="576064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KLIKNI</a:t>
            </a:r>
            <a:endParaRPr lang="cs-CZ" dirty="0"/>
          </a:p>
        </p:txBody>
      </p:sp>
      <p:sp>
        <p:nvSpPr>
          <p:cNvPr id="2" name="Ovál 1"/>
          <p:cNvSpPr/>
          <p:nvPr/>
        </p:nvSpPr>
        <p:spPr>
          <a:xfrm>
            <a:off x="467544" y="1700808"/>
            <a:ext cx="2808312" cy="230425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7030A0"/>
                </a:solidFill>
              </a:rPr>
              <a:t>Be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at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school</a:t>
            </a:r>
            <a:endParaRPr lang="cs-CZ" sz="2400" b="1" dirty="0" smtClean="0">
              <a:solidFill>
                <a:srgbClr val="7030A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( He )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467544" y="1700808"/>
            <a:ext cx="2808312" cy="230425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7030A0"/>
                </a:solidFill>
              </a:rPr>
              <a:t>buy</a:t>
            </a:r>
            <a:r>
              <a:rPr lang="cs-CZ" sz="2400" b="1" dirty="0" smtClean="0">
                <a:solidFill>
                  <a:srgbClr val="7030A0"/>
                </a:solidFill>
              </a:rPr>
              <a:t> a </a:t>
            </a:r>
            <a:r>
              <a:rPr lang="cs-CZ" sz="2400" b="1" dirty="0" err="1" smtClean="0">
                <a:solidFill>
                  <a:srgbClr val="7030A0"/>
                </a:solidFill>
              </a:rPr>
              <a:t>present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for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him</a:t>
            </a:r>
            <a:endParaRPr lang="cs-CZ" sz="2400" b="1" dirty="0" smtClean="0">
              <a:solidFill>
                <a:srgbClr val="7030A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( </a:t>
            </a:r>
            <a:r>
              <a:rPr lang="cs-CZ" sz="2400" b="1" dirty="0" err="1" smtClean="0">
                <a:solidFill>
                  <a:srgbClr val="7030A0"/>
                </a:solidFill>
              </a:rPr>
              <a:t>She</a:t>
            </a:r>
            <a:r>
              <a:rPr lang="cs-CZ" sz="2400" b="1" dirty="0" smtClean="0">
                <a:solidFill>
                  <a:srgbClr val="7030A0"/>
                </a:solidFill>
              </a:rPr>
              <a:t> )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29" name="Mrak 28"/>
          <p:cNvSpPr/>
          <p:nvPr/>
        </p:nvSpPr>
        <p:spPr>
          <a:xfrm>
            <a:off x="3131840" y="3356992"/>
            <a:ext cx="5832648" cy="2736304"/>
          </a:xfrm>
          <a:prstGeom prst="cloud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She</a:t>
            </a:r>
            <a:r>
              <a:rPr lang="cs-CZ" sz="3200" dirty="0" smtClean="0"/>
              <a:t> </a:t>
            </a:r>
            <a:r>
              <a:rPr lang="cs-CZ" sz="3200" dirty="0" err="1" smtClean="0"/>
              <a:t>must</a:t>
            </a:r>
            <a:r>
              <a:rPr lang="cs-CZ" sz="3200" dirty="0" smtClean="0"/>
              <a:t> </a:t>
            </a:r>
            <a:r>
              <a:rPr lang="cs-CZ" sz="3200" dirty="0" err="1" smtClean="0"/>
              <a:t>buy</a:t>
            </a:r>
            <a:r>
              <a:rPr lang="cs-CZ" sz="3200" dirty="0" smtClean="0"/>
              <a:t> a </a:t>
            </a:r>
            <a:r>
              <a:rPr lang="cs-CZ" sz="3200" dirty="0" err="1" smtClean="0"/>
              <a:t>present</a:t>
            </a:r>
            <a:r>
              <a:rPr lang="cs-CZ" sz="3200" dirty="0" smtClean="0"/>
              <a:t> </a:t>
            </a:r>
            <a:r>
              <a:rPr lang="cs-CZ" sz="3200" dirty="0" err="1" smtClean="0"/>
              <a:t>for</a:t>
            </a:r>
            <a:r>
              <a:rPr lang="cs-CZ" sz="3200" dirty="0" smtClean="0"/>
              <a:t> </a:t>
            </a:r>
            <a:r>
              <a:rPr lang="cs-CZ" sz="3200" dirty="0" err="1" smtClean="0"/>
              <a:t>him</a:t>
            </a:r>
            <a:r>
              <a:rPr lang="cs-CZ" sz="3200" dirty="0" smtClean="0"/>
              <a:t>. </a:t>
            </a:r>
            <a:r>
              <a:rPr lang="cs-CZ" sz="3200" dirty="0" err="1" smtClean="0"/>
              <a:t>She</a:t>
            </a:r>
            <a:r>
              <a:rPr lang="cs-CZ" sz="3200" dirty="0" smtClean="0"/>
              <a:t> </a:t>
            </a:r>
            <a:r>
              <a:rPr lang="cs-CZ" sz="3200" dirty="0" err="1" smtClean="0"/>
              <a:t>needn´t</a:t>
            </a:r>
            <a:r>
              <a:rPr lang="cs-CZ" sz="3200" dirty="0" smtClean="0"/>
              <a:t> </a:t>
            </a:r>
            <a:r>
              <a:rPr lang="cs-CZ" sz="3200" dirty="0" err="1" smtClean="0"/>
              <a:t>buy</a:t>
            </a:r>
            <a:r>
              <a:rPr lang="cs-CZ" sz="3200" dirty="0" smtClean="0"/>
              <a:t> a </a:t>
            </a:r>
            <a:r>
              <a:rPr lang="cs-CZ" sz="3200" dirty="0" err="1" smtClean="0"/>
              <a:t>present</a:t>
            </a:r>
            <a:r>
              <a:rPr lang="cs-CZ" sz="3200" dirty="0" smtClean="0"/>
              <a:t> </a:t>
            </a:r>
            <a:r>
              <a:rPr lang="cs-CZ" sz="3200" dirty="0" err="1" smtClean="0"/>
              <a:t>for</a:t>
            </a:r>
            <a:r>
              <a:rPr lang="cs-CZ" sz="3200" dirty="0" smtClean="0"/>
              <a:t> </a:t>
            </a:r>
            <a:r>
              <a:rPr lang="cs-CZ" sz="3200" dirty="0" err="1" smtClean="0"/>
              <a:t>him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30" name="Ovál 29"/>
          <p:cNvSpPr/>
          <p:nvPr/>
        </p:nvSpPr>
        <p:spPr>
          <a:xfrm>
            <a:off x="467544" y="1700808"/>
            <a:ext cx="2808312" cy="230425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Visit my </a:t>
            </a:r>
            <a:r>
              <a:rPr lang="cs-CZ" sz="2400" b="1" dirty="0" err="1" smtClean="0">
                <a:solidFill>
                  <a:srgbClr val="7030A0"/>
                </a:solidFill>
              </a:rPr>
              <a:t>dentist</a:t>
            </a:r>
            <a:endParaRPr lang="cs-CZ" sz="2400" b="1" dirty="0" smtClean="0">
              <a:solidFill>
                <a:srgbClr val="7030A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( I )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31" name="Mrak 30"/>
          <p:cNvSpPr/>
          <p:nvPr/>
        </p:nvSpPr>
        <p:spPr>
          <a:xfrm>
            <a:off x="3131840" y="3356992"/>
            <a:ext cx="5832648" cy="2736304"/>
          </a:xfrm>
          <a:prstGeom prst="cloud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I </a:t>
            </a:r>
            <a:r>
              <a:rPr lang="cs-CZ" sz="3200" dirty="0" err="1" smtClean="0"/>
              <a:t>must</a:t>
            </a:r>
            <a:r>
              <a:rPr lang="cs-CZ" sz="3200" dirty="0" smtClean="0"/>
              <a:t> visit my </a:t>
            </a:r>
            <a:r>
              <a:rPr lang="cs-CZ" sz="3200" dirty="0" err="1" smtClean="0"/>
              <a:t>dentist</a:t>
            </a:r>
            <a:r>
              <a:rPr lang="cs-CZ" sz="3200" dirty="0" smtClean="0"/>
              <a:t>.</a:t>
            </a:r>
          </a:p>
          <a:p>
            <a:pPr algn="ctr"/>
            <a:r>
              <a:rPr lang="cs-CZ" sz="3200" dirty="0" smtClean="0"/>
              <a:t>I </a:t>
            </a:r>
            <a:r>
              <a:rPr lang="cs-CZ" sz="3200" dirty="0" err="1" smtClean="0"/>
              <a:t>needn´t</a:t>
            </a:r>
            <a:r>
              <a:rPr lang="cs-CZ" sz="3200" dirty="0" smtClean="0"/>
              <a:t> visit my </a:t>
            </a:r>
            <a:r>
              <a:rPr lang="cs-CZ" sz="3200" dirty="0" err="1" smtClean="0"/>
              <a:t>dentist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32" name="Ovál 31"/>
          <p:cNvSpPr/>
          <p:nvPr/>
        </p:nvSpPr>
        <p:spPr>
          <a:xfrm>
            <a:off x="467544" y="1700808"/>
            <a:ext cx="2808312" cy="230425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7030A0"/>
                </a:solidFill>
              </a:rPr>
              <a:t>Invite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their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parents</a:t>
            </a:r>
            <a:endParaRPr lang="cs-CZ" sz="2400" b="1" dirty="0" smtClean="0">
              <a:solidFill>
                <a:srgbClr val="7030A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( </a:t>
            </a:r>
            <a:r>
              <a:rPr lang="cs-CZ" sz="2400" b="1" dirty="0" err="1" smtClean="0">
                <a:solidFill>
                  <a:srgbClr val="7030A0"/>
                </a:solidFill>
              </a:rPr>
              <a:t>They</a:t>
            </a:r>
            <a:r>
              <a:rPr lang="cs-CZ" sz="2400" b="1" dirty="0" smtClean="0">
                <a:solidFill>
                  <a:srgbClr val="7030A0"/>
                </a:solidFill>
              </a:rPr>
              <a:t> )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33" name="Mrak 32"/>
          <p:cNvSpPr/>
          <p:nvPr/>
        </p:nvSpPr>
        <p:spPr>
          <a:xfrm>
            <a:off x="3106122" y="3356992"/>
            <a:ext cx="5832648" cy="2736304"/>
          </a:xfrm>
          <a:prstGeom prst="cloud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They</a:t>
            </a:r>
            <a:r>
              <a:rPr lang="cs-CZ" sz="3200" dirty="0" smtClean="0"/>
              <a:t> </a:t>
            </a:r>
            <a:r>
              <a:rPr lang="cs-CZ" sz="3200" dirty="0" err="1" smtClean="0"/>
              <a:t>must</a:t>
            </a:r>
            <a:r>
              <a:rPr lang="cs-CZ" sz="3200" dirty="0" smtClean="0"/>
              <a:t> </a:t>
            </a:r>
            <a:r>
              <a:rPr lang="cs-CZ" sz="3200" dirty="0" err="1" smtClean="0"/>
              <a:t>invite</a:t>
            </a:r>
            <a:r>
              <a:rPr lang="cs-CZ" sz="3200" dirty="0" smtClean="0"/>
              <a:t> </a:t>
            </a:r>
            <a:r>
              <a:rPr lang="cs-CZ" sz="3200" dirty="0" err="1" smtClean="0"/>
              <a:t>their</a:t>
            </a:r>
            <a:r>
              <a:rPr lang="cs-CZ" sz="3200" dirty="0" smtClean="0"/>
              <a:t> </a:t>
            </a:r>
            <a:r>
              <a:rPr lang="cs-CZ" sz="3200" dirty="0" err="1" smtClean="0"/>
              <a:t>parents</a:t>
            </a:r>
            <a:r>
              <a:rPr lang="cs-CZ" sz="3200" dirty="0" smtClean="0"/>
              <a:t>.</a:t>
            </a:r>
          </a:p>
          <a:p>
            <a:pPr algn="ctr"/>
            <a:r>
              <a:rPr lang="cs-CZ" sz="3200" dirty="0" err="1" smtClean="0"/>
              <a:t>Their</a:t>
            </a:r>
            <a:r>
              <a:rPr lang="cs-CZ" sz="3200" dirty="0" smtClean="0"/>
              <a:t> </a:t>
            </a:r>
            <a:r>
              <a:rPr lang="cs-CZ" sz="3200" dirty="0" err="1" smtClean="0"/>
              <a:t>needn´t</a:t>
            </a:r>
            <a:r>
              <a:rPr lang="cs-CZ" sz="3200" dirty="0" smtClean="0"/>
              <a:t> </a:t>
            </a:r>
            <a:r>
              <a:rPr lang="cs-CZ" sz="3200" dirty="0" err="1" smtClean="0"/>
              <a:t>invite</a:t>
            </a:r>
            <a:r>
              <a:rPr lang="cs-CZ" sz="3200" dirty="0" smtClean="0"/>
              <a:t> </a:t>
            </a:r>
            <a:r>
              <a:rPr lang="cs-CZ" sz="3200" dirty="0" err="1" smtClean="0"/>
              <a:t>their</a:t>
            </a:r>
            <a:r>
              <a:rPr lang="cs-CZ" sz="3200" dirty="0" smtClean="0"/>
              <a:t> </a:t>
            </a:r>
            <a:r>
              <a:rPr lang="cs-CZ" sz="3200" dirty="0" err="1" smtClean="0"/>
              <a:t>parents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34" name="Ovál 33"/>
          <p:cNvSpPr/>
          <p:nvPr/>
        </p:nvSpPr>
        <p:spPr>
          <a:xfrm>
            <a:off x="467544" y="1700808"/>
            <a:ext cx="2808312" cy="230425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7030A0"/>
                </a:solidFill>
              </a:rPr>
              <a:t>Tell</a:t>
            </a:r>
            <a:r>
              <a:rPr lang="cs-CZ" sz="2400" b="1" dirty="0" smtClean="0">
                <a:solidFill>
                  <a:srgbClr val="7030A0"/>
                </a:solidFill>
              </a:rPr>
              <a:t> her </a:t>
            </a:r>
            <a:r>
              <a:rPr lang="cs-CZ" sz="2400" b="1" dirty="0" err="1" smtClean="0">
                <a:solidFill>
                  <a:srgbClr val="7030A0"/>
                </a:solidFill>
              </a:rPr>
              <a:t>the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truth</a:t>
            </a:r>
            <a:endParaRPr lang="cs-CZ" sz="2400" b="1" dirty="0" smtClean="0">
              <a:solidFill>
                <a:srgbClr val="7030A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( </a:t>
            </a:r>
            <a:r>
              <a:rPr lang="cs-CZ" sz="2400" b="1" dirty="0" err="1" smtClean="0">
                <a:solidFill>
                  <a:srgbClr val="7030A0"/>
                </a:solidFill>
              </a:rPr>
              <a:t>They</a:t>
            </a:r>
            <a:r>
              <a:rPr lang="cs-CZ" sz="2400" b="1" dirty="0" smtClean="0">
                <a:solidFill>
                  <a:srgbClr val="7030A0"/>
                </a:solidFill>
              </a:rPr>
              <a:t> )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36" name="Mrak 35"/>
          <p:cNvSpPr/>
          <p:nvPr/>
        </p:nvSpPr>
        <p:spPr>
          <a:xfrm>
            <a:off x="3106122" y="3356992"/>
            <a:ext cx="5832648" cy="2736304"/>
          </a:xfrm>
          <a:prstGeom prst="cloud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They</a:t>
            </a:r>
            <a:r>
              <a:rPr lang="cs-CZ" sz="3200" dirty="0" smtClean="0"/>
              <a:t> </a:t>
            </a:r>
            <a:r>
              <a:rPr lang="cs-CZ" sz="3200" dirty="0" err="1" smtClean="0"/>
              <a:t>have</a:t>
            </a:r>
            <a:r>
              <a:rPr lang="cs-CZ" sz="3200" dirty="0" smtClean="0"/>
              <a:t> to </a:t>
            </a:r>
            <a:r>
              <a:rPr lang="cs-CZ" sz="3200" dirty="0" err="1" smtClean="0"/>
              <a:t>tell</a:t>
            </a:r>
            <a:r>
              <a:rPr lang="cs-CZ" sz="3200" dirty="0" smtClean="0"/>
              <a:t> her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truth</a:t>
            </a:r>
            <a:r>
              <a:rPr lang="cs-CZ" sz="3200" dirty="0" smtClean="0"/>
              <a:t>.</a:t>
            </a:r>
          </a:p>
          <a:p>
            <a:pPr algn="ctr"/>
            <a:r>
              <a:rPr lang="cs-CZ" sz="3200" dirty="0" err="1"/>
              <a:t>They</a:t>
            </a:r>
            <a:r>
              <a:rPr lang="cs-CZ" sz="3200" dirty="0"/>
              <a:t> </a:t>
            </a:r>
            <a:r>
              <a:rPr lang="cs-CZ" sz="3200" dirty="0" err="1"/>
              <a:t>don´t</a:t>
            </a:r>
            <a:r>
              <a:rPr lang="cs-CZ" sz="3200" dirty="0"/>
              <a:t> </a:t>
            </a:r>
            <a:r>
              <a:rPr lang="cs-CZ" sz="3200" dirty="0" err="1"/>
              <a:t>have</a:t>
            </a:r>
            <a:r>
              <a:rPr lang="cs-CZ" sz="3200" dirty="0"/>
              <a:t> to </a:t>
            </a:r>
            <a:r>
              <a:rPr lang="cs-CZ" sz="3200" dirty="0" err="1"/>
              <a:t>tell</a:t>
            </a:r>
            <a:r>
              <a:rPr lang="cs-CZ" sz="3200" dirty="0"/>
              <a:t> her </a:t>
            </a:r>
            <a:r>
              <a:rPr lang="cs-CZ" sz="3200" dirty="0" err="1"/>
              <a:t>the</a:t>
            </a:r>
            <a:r>
              <a:rPr lang="cs-CZ" sz="3200" dirty="0"/>
              <a:t> </a:t>
            </a:r>
            <a:r>
              <a:rPr lang="cs-CZ" sz="3200" dirty="0" err="1"/>
              <a:t>truth</a:t>
            </a:r>
            <a:r>
              <a:rPr lang="cs-CZ" sz="3200" dirty="0"/>
              <a:t>.</a:t>
            </a:r>
            <a:endParaRPr lang="cs-CZ" sz="3200" dirty="0"/>
          </a:p>
        </p:txBody>
      </p:sp>
      <p:sp>
        <p:nvSpPr>
          <p:cNvPr id="37" name="Ovál 36"/>
          <p:cNvSpPr/>
          <p:nvPr/>
        </p:nvSpPr>
        <p:spPr>
          <a:xfrm>
            <a:off x="477388" y="1700808"/>
            <a:ext cx="2808312" cy="230425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7030A0"/>
                </a:solidFill>
              </a:rPr>
              <a:t>Speak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French</a:t>
            </a:r>
            <a:endParaRPr lang="cs-CZ" sz="2400" b="1" dirty="0" smtClean="0">
              <a:solidFill>
                <a:srgbClr val="7030A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( </a:t>
            </a:r>
            <a:r>
              <a:rPr lang="cs-CZ" sz="2400" b="1" dirty="0" err="1" smtClean="0">
                <a:solidFill>
                  <a:srgbClr val="7030A0"/>
                </a:solidFill>
              </a:rPr>
              <a:t>You</a:t>
            </a:r>
            <a:r>
              <a:rPr lang="cs-CZ" sz="2400" b="1" dirty="0" smtClean="0">
                <a:solidFill>
                  <a:srgbClr val="7030A0"/>
                </a:solidFill>
              </a:rPr>
              <a:t> )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38" name="Mrak 37"/>
          <p:cNvSpPr/>
          <p:nvPr/>
        </p:nvSpPr>
        <p:spPr>
          <a:xfrm>
            <a:off x="3131840" y="3328675"/>
            <a:ext cx="5832648" cy="2736304"/>
          </a:xfrm>
          <a:prstGeom prst="cloud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You</a:t>
            </a:r>
            <a:r>
              <a:rPr lang="cs-CZ" sz="3200" dirty="0" smtClean="0"/>
              <a:t> </a:t>
            </a:r>
            <a:r>
              <a:rPr lang="cs-CZ" sz="3200" dirty="0" err="1" smtClean="0"/>
              <a:t>have</a:t>
            </a:r>
            <a:r>
              <a:rPr lang="cs-CZ" sz="3200" dirty="0" smtClean="0"/>
              <a:t> to </a:t>
            </a:r>
            <a:r>
              <a:rPr lang="cs-CZ" sz="3200" dirty="0" err="1" smtClean="0"/>
              <a:t>speak</a:t>
            </a:r>
            <a:r>
              <a:rPr lang="cs-CZ" sz="3200" dirty="0" smtClean="0"/>
              <a:t> </a:t>
            </a:r>
            <a:r>
              <a:rPr lang="cs-CZ" sz="3200" dirty="0" err="1" smtClean="0"/>
              <a:t>French</a:t>
            </a:r>
            <a:r>
              <a:rPr lang="cs-CZ" sz="3200" dirty="0" smtClean="0"/>
              <a:t>.</a:t>
            </a:r>
          </a:p>
          <a:p>
            <a:pPr algn="ctr"/>
            <a:r>
              <a:rPr lang="cs-CZ" sz="3200" dirty="0" err="1" smtClean="0"/>
              <a:t>You</a:t>
            </a:r>
            <a:r>
              <a:rPr lang="cs-CZ" sz="3200" dirty="0" smtClean="0"/>
              <a:t> </a:t>
            </a:r>
            <a:r>
              <a:rPr lang="cs-CZ" sz="3200" dirty="0" err="1" smtClean="0"/>
              <a:t>don´t</a:t>
            </a:r>
            <a:r>
              <a:rPr lang="cs-CZ" sz="3200" dirty="0" smtClean="0"/>
              <a:t> </a:t>
            </a:r>
            <a:r>
              <a:rPr lang="cs-CZ" sz="3200" dirty="0" err="1" smtClean="0"/>
              <a:t>have</a:t>
            </a:r>
            <a:r>
              <a:rPr lang="cs-CZ" sz="3200" dirty="0" smtClean="0"/>
              <a:t> to </a:t>
            </a:r>
            <a:r>
              <a:rPr lang="cs-CZ" sz="3200" dirty="0" err="1" smtClean="0"/>
              <a:t>speak</a:t>
            </a:r>
            <a:r>
              <a:rPr lang="cs-CZ" sz="3200" dirty="0" smtClean="0"/>
              <a:t> </a:t>
            </a:r>
            <a:r>
              <a:rPr lang="cs-CZ" sz="3200" dirty="0" err="1" smtClean="0"/>
              <a:t>French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39" name="Mrak 38"/>
          <p:cNvSpPr/>
          <p:nvPr/>
        </p:nvSpPr>
        <p:spPr>
          <a:xfrm>
            <a:off x="3174250" y="3356992"/>
            <a:ext cx="5832648" cy="2736304"/>
          </a:xfrm>
          <a:prstGeom prst="cloud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You</a:t>
            </a:r>
            <a:r>
              <a:rPr lang="cs-CZ" sz="3200" dirty="0" smtClean="0"/>
              <a:t> had to </a:t>
            </a:r>
            <a:r>
              <a:rPr lang="cs-CZ" sz="3200" dirty="0" err="1" smtClean="0"/>
              <a:t>speak</a:t>
            </a:r>
            <a:r>
              <a:rPr lang="cs-CZ" sz="3200" dirty="0" smtClean="0"/>
              <a:t> </a:t>
            </a:r>
            <a:r>
              <a:rPr lang="cs-CZ" sz="3200" dirty="0" err="1" smtClean="0"/>
              <a:t>French</a:t>
            </a:r>
            <a:r>
              <a:rPr lang="cs-CZ" sz="3200" dirty="0" smtClean="0"/>
              <a:t>. </a:t>
            </a:r>
            <a:r>
              <a:rPr lang="cs-CZ" sz="3200" dirty="0" err="1" smtClean="0"/>
              <a:t>You</a:t>
            </a:r>
            <a:r>
              <a:rPr lang="cs-CZ" sz="3200" dirty="0" smtClean="0"/>
              <a:t> </a:t>
            </a:r>
            <a:r>
              <a:rPr lang="cs-CZ" sz="3200" dirty="0" err="1" smtClean="0"/>
              <a:t>didn´t</a:t>
            </a:r>
            <a:r>
              <a:rPr lang="cs-CZ" sz="3200" dirty="0" smtClean="0"/>
              <a:t> </a:t>
            </a:r>
            <a:r>
              <a:rPr lang="cs-CZ" sz="3200" dirty="0" err="1" smtClean="0"/>
              <a:t>have</a:t>
            </a:r>
            <a:r>
              <a:rPr lang="cs-CZ" sz="3200" dirty="0" smtClean="0"/>
              <a:t> to </a:t>
            </a:r>
            <a:r>
              <a:rPr lang="cs-CZ" sz="3200" dirty="0" err="1" smtClean="0"/>
              <a:t>speak</a:t>
            </a:r>
            <a:r>
              <a:rPr lang="cs-CZ" sz="3200" dirty="0" smtClean="0"/>
              <a:t> </a:t>
            </a:r>
            <a:r>
              <a:rPr lang="cs-CZ" sz="3200" dirty="0" err="1" smtClean="0"/>
              <a:t>French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40" name="Ovál 39"/>
          <p:cNvSpPr/>
          <p:nvPr/>
        </p:nvSpPr>
        <p:spPr>
          <a:xfrm>
            <a:off x="477388" y="1700808"/>
            <a:ext cx="2808312" cy="230425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7030A0"/>
                </a:solidFill>
              </a:rPr>
              <a:t>Speak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French</a:t>
            </a:r>
            <a:endParaRPr lang="cs-CZ" sz="2400" b="1" dirty="0" smtClean="0">
              <a:solidFill>
                <a:srgbClr val="7030A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( </a:t>
            </a:r>
            <a:r>
              <a:rPr lang="cs-CZ" sz="2400" b="1" dirty="0" err="1" smtClean="0">
                <a:solidFill>
                  <a:srgbClr val="7030A0"/>
                </a:solidFill>
              </a:rPr>
              <a:t>You</a:t>
            </a:r>
            <a:r>
              <a:rPr lang="cs-CZ" sz="2400" b="1" dirty="0" smtClean="0">
                <a:solidFill>
                  <a:srgbClr val="7030A0"/>
                </a:solidFill>
              </a:rPr>
              <a:t> )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41" name="Ovál 40"/>
          <p:cNvSpPr/>
          <p:nvPr/>
        </p:nvSpPr>
        <p:spPr>
          <a:xfrm>
            <a:off x="477388" y="1723062"/>
            <a:ext cx="2808312" cy="230425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7030A0"/>
                </a:solidFill>
              </a:rPr>
              <a:t>Clean</a:t>
            </a:r>
            <a:r>
              <a:rPr lang="cs-CZ" sz="2400" b="1" dirty="0" smtClean="0">
                <a:solidFill>
                  <a:srgbClr val="7030A0"/>
                </a:solidFill>
              </a:rPr>
              <a:t> up his </a:t>
            </a:r>
            <a:r>
              <a:rPr lang="cs-CZ" sz="2400" b="1" dirty="0" err="1" smtClean="0">
                <a:solidFill>
                  <a:srgbClr val="7030A0"/>
                </a:solidFill>
              </a:rPr>
              <a:t>room</a:t>
            </a:r>
            <a:endParaRPr lang="cs-CZ" sz="2400" b="1" dirty="0" smtClean="0">
              <a:solidFill>
                <a:srgbClr val="7030A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( He ) 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42" name="Mrak 41"/>
          <p:cNvSpPr/>
          <p:nvPr/>
        </p:nvSpPr>
        <p:spPr>
          <a:xfrm>
            <a:off x="3174250" y="3328675"/>
            <a:ext cx="5832648" cy="2736304"/>
          </a:xfrm>
          <a:prstGeom prst="cloud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He had to </a:t>
            </a:r>
            <a:r>
              <a:rPr lang="cs-CZ" sz="3200" dirty="0" err="1" smtClean="0"/>
              <a:t>clean</a:t>
            </a:r>
            <a:r>
              <a:rPr lang="cs-CZ" sz="3200" dirty="0" smtClean="0"/>
              <a:t> up his </a:t>
            </a:r>
            <a:r>
              <a:rPr lang="cs-CZ" sz="3200" dirty="0" err="1" smtClean="0"/>
              <a:t>room</a:t>
            </a:r>
            <a:r>
              <a:rPr lang="cs-CZ" sz="3200" dirty="0" smtClean="0"/>
              <a:t>. He </a:t>
            </a:r>
            <a:r>
              <a:rPr lang="cs-CZ" sz="3200" dirty="0" err="1" smtClean="0"/>
              <a:t>didn´t</a:t>
            </a:r>
            <a:r>
              <a:rPr lang="cs-CZ" sz="3200" dirty="0" smtClean="0"/>
              <a:t> </a:t>
            </a:r>
            <a:r>
              <a:rPr lang="cs-CZ" sz="3200" dirty="0" err="1" smtClean="0"/>
              <a:t>clean</a:t>
            </a:r>
            <a:r>
              <a:rPr lang="cs-CZ" sz="3200" dirty="0" smtClean="0"/>
              <a:t> up his </a:t>
            </a:r>
            <a:r>
              <a:rPr lang="cs-CZ" sz="3200" dirty="0" err="1" smtClean="0"/>
              <a:t>room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43" name="Ovál 42"/>
          <p:cNvSpPr/>
          <p:nvPr/>
        </p:nvSpPr>
        <p:spPr>
          <a:xfrm>
            <a:off x="477388" y="1723062"/>
            <a:ext cx="2808312" cy="230425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7030A0"/>
                </a:solidFill>
              </a:rPr>
              <a:t>Sell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our</a:t>
            </a:r>
            <a:r>
              <a:rPr lang="cs-CZ" sz="2400" b="1" dirty="0" smtClean="0">
                <a:solidFill>
                  <a:srgbClr val="7030A0"/>
                </a:solidFill>
              </a:rPr>
              <a:t> house</a:t>
            </a:r>
          </a:p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( </a:t>
            </a:r>
            <a:r>
              <a:rPr lang="cs-CZ" sz="2400" b="1" dirty="0" err="1" smtClean="0">
                <a:solidFill>
                  <a:srgbClr val="7030A0"/>
                </a:solidFill>
              </a:rPr>
              <a:t>We</a:t>
            </a:r>
            <a:r>
              <a:rPr lang="cs-CZ" sz="2400" b="1" dirty="0" smtClean="0">
                <a:solidFill>
                  <a:srgbClr val="7030A0"/>
                </a:solidFill>
              </a:rPr>
              <a:t> ) 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44" name="Mrak 43"/>
          <p:cNvSpPr/>
          <p:nvPr/>
        </p:nvSpPr>
        <p:spPr>
          <a:xfrm>
            <a:off x="3174250" y="3356992"/>
            <a:ext cx="5832648" cy="2736304"/>
          </a:xfrm>
          <a:prstGeom prst="cloud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We</a:t>
            </a:r>
            <a:r>
              <a:rPr lang="cs-CZ" sz="3200" dirty="0" smtClean="0"/>
              <a:t> had to </a:t>
            </a:r>
            <a:r>
              <a:rPr lang="cs-CZ" sz="3200" dirty="0" err="1" smtClean="0"/>
              <a:t>sell</a:t>
            </a:r>
            <a:r>
              <a:rPr lang="cs-CZ" sz="3200" dirty="0" smtClean="0"/>
              <a:t> </a:t>
            </a:r>
            <a:r>
              <a:rPr lang="cs-CZ" sz="3200" dirty="0" err="1" smtClean="0"/>
              <a:t>our</a:t>
            </a:r>
            <a:r>
              <a:rPr lang="cs-CZ" sz="3200" dirty="0" smtClean="0"/>
              <a:t> house. </a:t>
            </a:r>
            <a:r>
              <a:rPr lang="cs-CZ" sz="3200" dirty="0" err="1" smtClean="0"/>
              <a:t>We</a:t>
            </a:r>
            <a:r>
              <a:rPr lang="cs-CZ" sz="3200" dirty="0" smtClean="0"/>
              <a:t> </a:t>
            </a:r>
            <a:r>
              <a:rPr lang="cs-CZ" sz="3200" dirty="0" err="1" smtClean="0"/>
              <a:t>didn´t</a:t>
            </a:r>
            <a:r>
              <a:rPr lang="cs-CZ" sz="3200" dirty="0" smtClean="0"/>
              <a:t> </a:t>
            </a:r>
            <a:r>
              <a:rPr lang="cs-CZ" sz="3200" dirty="0" err="1" smtClean="0"/>
              <a:t>have</a:t>
            </a:r>
            <a:r>
              <a:rPr lang="cs-CZ" sz="3200" dirty="0" smtClean="0"/>
              <a:t> to </a:t>
            </a:r>
            <a:r>
              <a:rPr lang="cs-CZ" sz="3200" dirty="0" err="1" smtClean="0"/>
              <a:t>sell</a:t>
            </a:r>
            <a:r>
              <a:rPr lang="cs-CZ" sz="3200" dirty="0" smtClean="0"/>
              <a:t> </a:t>
            </a:r>
            <a:r>
              <a:rPr lang="cs-CZ" sz="3200" dirty="0" err="1" smtClean="0"/>
              <a:t>our</a:t>
            </a:r>
            <a:r>
              <a:rPr lang="cs-CZ" sz="3200" dirty="0" smtClean="0"/>
              <a:t> house.</a:t>
            </a:r>
            <a:endParaRPr lang="cs-CZ" sz="3200" dirty="0"/>
          </a:p>
        </p:txBody>
      </p:sp>
      <p:sp>
        <p:nvSpPr>
          <p:cNvPr id="46" name="Ovál 45"/>
          <p:cNvSpPr/>
          <p:nvPr/>
        </p:nvSpPr>
        <p:spPr>
          <a:xfrm>
            <a:off x="455884" y="1723062"/>
            <a:ext cx="2808312" cy="230425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7030A0"/>
                </a:solidFill>
              </a:rPr>
              <a:t>Leave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their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town</a:t>
            </a:r>
            <a:endParaRPr lang="cs-CZ" sz="2400" b="1" dirty="0" smtClean="0">
              <a:solidFill>
                <a:srgbClr val="7030A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( </a:t>
            </a:r>
            <a:r>
              <a:rPr lang="cs-CZ" sz="2400" b="1" dirty="0" err="1" smtClean="0">
                <a:solidFill>
                  <a:srgbClr val="7030A0"/>
                </a:solidFill>
              </a:rPr>
              <a:t>They</a:t>
            </a:r>
            <a:r>
              <a:rPr lang="cs-CZ" sz="2400" b="1" dirty="0" smtClean="0">
                <a:solidFill>
                  <a:srgbClr val="7030A0"/>
                </a:solidFill>
              </a:rPr>
              <a:t> ) 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47" name="Mrak 46"/>
          <p:cNvSpPr/>
          <p:nvPr/>
        </p:nvSpPr>
        <p:spPr>
          <a:xfrm>
            <a:off x="3160858" y="3328675"/>
            <a:ext cx="5832648" cy="2736304"/>
          </a:xfrm>
          <a:prstGeom prst="cloud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Did</a:t>
            </a:r>
            <a:r>
              <a:rPr lang="cs-CZ" sz="3200" dirty="0" smtClean="0"/>
              <a:t> </a:t>
            </a:r>
            <a:r>
              <a:rPr lang="cs-CZ" sz="3200" dirty="0" err="1" smtClean="0"/>
              <a:t>they</a:t>
            </a:r>
            <a:r>
              <a:rPr lang="cs-CZ" sz="3200" dirty="0" smtClean="0"/>
              <a:t> </a:t>
            </a:r>
            <a:r>
              <a:rPr lang="cs-CZ" sz="3200" dirty="0" err="1" smtClean="0"/>
              <a:t>have</a:t>
            </a:r>
            <a:r>
              <a:rPr lang="cs-CZ" sz="3200" dirty="0" smtClean="0"/>
              <a:t> to </a:t>
            </a:r>
            <a:r>
              <a:rPr lang="cs-CZ" sz="3200" dirty="0" err="1" smtClean="0"/>
              <a:t>leave</a:t>
            </a:r>
            <a:r>
              <a:rPr lang="cs-CZ" sz="3200" dirty="0" smtClean="0"/>
              <a:t> </a:t>
            </a:r>
            <a:r>
              <a:rPr lang="cs-CZ" sz="3200" dirty="0" err="1" smtClean="0"/>
              <a:t>their</a:t>
            </a:r>
            <a:r>
              <a:rPr lang="cs-CZ" sz="3200" dirty="0" smtClean="0"/>
              <a:t> </a:t>
            </a:r>
            <a:r>
              <a:rPr lang="cs-CZ" sz="3200" dirty="0" err="1" smtClean="0"/>
              <a:t>town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48" name="Zaoblený obdélník 47"/>
          <p:cNvSpPr/>
          <p:nvPr/>
        </p:nvSpPr>
        <p:spPr>
          <a:xfrm>
            <a:off x="5172316" y="1701042"/>
            <a:ext cx="2880320" cy="10081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Přítomnost</a:t>
            </a:r>
          </a:p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Have</a:t>
            </a:r>
            <a:r>
              <a:rPr lang="cs-CZ" sz="2800" dirty="0" smtClean="0">
                <a:solidFill>
                  <a:schemeClr val="tx1"/>
                </a:solidFill>
              </a:rPr>
              <a:t> to </a:t>
            </a:r>
            <a:r>
              <a:rPr lang="cs-CZ" sz="4000" dirty="0" smtClean="0">
                <a:solidFill>
                  <a:srgbClr val="FF0000"/>
                </a:solidFill>
              </a:rPr>
              <a:t>+,-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5172316" y="1723062"/>
            <a:ext cx="2880320" cy="10081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Minulost</a:t>
            </a:r>
          </a:p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Have</a:t>
            </a:r>
            <a:r>
              <a:rPr lang="cs-CZ" sz="2800" dirty="0" smtClean="0">
                <a:solidFill>
                  <a:schemeClr val="tx1"/>
                </a:solidFill>
              </a:rPr>
              <a:t> to </a:t>
            </a:r>
            <a:r>
              <a:rPr lang="cs-CZ" sz="4000" dirty="0" smtClean="0">
                <a:solidFill>
                  <a:srgbClr val="FF0000"/>
                </a:solidFill>
              </a:rPr>
              <a:t>+,-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5148064" y="1700808"/>
            <a:ext cx="2880320" cy="10081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Minulost</a:t>
            </a:r>
          </a:p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Have</a:t>
            </a:r>
            <a:r>
              <a:rPr lang="cs-CZ" sz="2800" dirty="0" smtClean="0">
                <a:solidFill>
                  <a:schemeClr val="tx1"/>
                </a:solidFill>
              </a:rPr>
              <a:t> to  </a:t>
            </a:r>
            <a:r>
              <a:rPr lang="cs-CZ" sz="3200" b="1" dirty="0" smtClean="0">
                <a:solidFill>
                  <a:srgbClr val="FF0000"/>
                </a:solidFill>
              </a:rPr>
              <a:t>?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Ovál 50"/>
          <p:cNvSpPr/>
          <p:nvPr/>
        </p:nvSpPr>
        <p:spPr>
          <a:xfrm>
            <a:off x="443758" y="1700808"/>
            <a:ext cx="2808312" cy="230425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Run </a:t>
            </a:r>
            <a:r>
              <a:rPr lang="cs-CZ" sz="2400" b="1" dirty="0" err="1" smtClean="0">
                <a:solidFill>
                  <a:srgbClr val="7030A0"/>
                </a:solidFill>
              </a:rPr>
              <a:t>away</a:t>
            </a:r>
            <a:endParaRPr lang="cs-CZ" sz="2400" b="1" dirty="0" smtClean="0">
              <a:solidFill>
                <a:srgbClr val="7030A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( He ) 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52" name="Mrak 51"/>
          <p:cNvSpPr/>
          <p:nvPr/>
        </p:nvSpPr>
        <p:spPr>
          <a:xfrm>
            <a:off x="3195421" y="3328675"/>
            <a:ext cx="5832648" cy="2736304"/>
          </a:xfrm>
          <a:prstGeom prst="cloud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Did</a:t>
            </a:r>
            <a:r>
              <a:rPr lang="cs-CZ" sz="3200" dirty="0" smtClean="0"/>
              <a:t> he </a:t>
            </a:r>
            <a:r>
              <a:rPr lang="cs-CZ" sz="3200" dirty="0" err="1" smtClean="0"/>
              <a:t>have</a:t>
            </a:r>
            <a:r>
              <a:rPr lang="cs-CZ" sz="3200" dirty="0" smtClean="0"/>
              <a:t> to run </a:t>
            </a:r>
            <a:r>
              <a:rPr lang="cs-CZ" sz="3200" dirty="0" err="1" smtClean="0"/>
              <a:t>away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53" name="Ovál 52"/>
          <p:cNvSpPr/>
          <p:nvPr/>
        </p:nvSpPr>
        <p:spPr>
          <a:xfrm>
            <a:off x="446906" y="1701042"/>
            <a:ext cx="2808312" cy="230425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7030A0"/>
                </a:solidFill>
              </a:rPr>
              <a:t>Decorate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the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hall</a:t>
            </a:r>
            <a:endParaRPr lang="cs-CZ" sz="2400" b="1" dirty="0" smtClean="0">
              <a:solidFill>
                <a:srgbClr val="7030A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( </a:t>
            </a:r>
            <a:r>
              <a:rPr lang="cs-CZ" sz="2400" b="1" dirty="0" err="1" smtClean="0">
                <a:solidFill>
                  <a:srgbClr val="7030A0"/>
                </a:solidFill>
              </a:rPr>
              <a:t>she</a:t>
            </a:r>
            <a:r>
              <a:rPr lang="cs-CZ" sz="2400" b="1" dirty="0" smtClean="0">
                <a:solidFill>
                  <a:srgbClr val="7030A0"/>
                </a:solidFill>
              </a:rPr>
              <a:t> ) 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54" name="Mrak 53"/>
          <p:cNvSpPr/>
          <p:nvPr/>
        </p:nvSpPr>
        <p:spPr>
          <a:xfrm>
            <a:off x="3195421" y="3356992"/>
            <a:ext cx="5832648" cy="2736304"/>
          </a:xfrm>
          <a:prstGeom prst="cloud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Did</a:t>
            </a:r>
            <a:r>
              <a:rPr lang="cs-CZ" sz="3200" dirty="0" smtClean="0"/>
              <a:t> </a:t>
            </a:r>
            <a:r>
              <a:rPr lang="cs-CZ" sz="3200" dirty="0" err="1" smtClean="0"/>
              <a:t>she</a:t>
            </a:r>
            <a:r>
              <a:rPr lang="cs-CZ" sz="3200" dirty="0" smtClean="0"/>
              <a:t> </a:t>
            </a:r>
            <a:r>
              <a:rPr lang="cs-CZ" sz="3200" dirty="0" err="1" smtClean="0"/>
              <a:t>have</a:t>
            </a:r>
            <a:r>
              <a:rPr lang="cs-CZ" sz="3200" dirty="0" smtClean="0"/>
              <a:t> to </a:t>
            </a:r>
            <a:r>
              <a:rPr lang="cs-CZ" sz="3200" dirty="0" err="1" smtClean="0"/>
              <a:t>decorate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hall</a:t>
            </a:r>
            <a:r>
              <a:rPr lang="cs-CZ" sz="3200" dirty="0" smtClean="0"/>
              <a:t>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5244030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6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6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6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6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6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5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8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6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4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6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7" fill="hold">
                      <p:stCondLst>
                        <p:cond delay="indefinite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4" fill="hold">
                      <p:stCondLst>
                        <p:cond delay="indefinite"/>
                      </p:stCondLst>
                      <p:childTnLst>
                        <p:par>
                          <p:cTn id="385" fill="hold">
                            <p:stCondLst>
                              <p:cond delay="0"/>
                            </p:stCondLst>
                            <p:childTnLst>
                              <p:par>
                                <p:cTn id="3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6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9" fill="hold">
                      <p:stCondLst>
                        <p:cond delay="indefinite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6" fill="hold">
                      <p:stCondLst>
                        <p:cond delay="indefinite"/>
                      </p:stCondLst>
                      <p:childTnLst>
                        <p:par>
                          <p:cTn id="437" fill="hold">
                            <p:stCondLst>
                              <p:cond delay="0"/>
                            </p:stCondLst>
                            <p:childTnLst>
                              <p:par>
                                <p:cTn id="4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3" fill="hold">
                      <p:stCondLst>
                        <p:cond delay="indefinite"/>
                      </p:stCondLst>
                      <p:childTnLst>
                        <p:par>
                          <p:cTn id="444" fill="hold">
                            <p:stCondLst>
                              <p:cond delay="0"/>
                            </p:stCondLst>
                            <p:childTnLst>
                              <p:par>
                                <p:cTn id="445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6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1" fill="hold">
                      <p:stCondLst>
                        <p:cond delay="indefinite"/>
                      </p:stCondLst>
                      <p:childTnLst>
                        <p:par>
                          <p:cTn id="482" fill="hold">
                            <p:stCondLst>
                              <p:cond delay="0"/>
                            </p:stCondLst>
                            <p:childTnLst>
                              <p:par>
                                <p:cTn id="4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3" fill="hold">
                      <p:stCondLst>
                        <p:cond delay="indefinite"/>
                      </p:stCondLst>
                      <p:childTnLst>
                        <p:par>
                          <p:cTn id="494" fill="hold">
                            <p:stCondLst>
                              <p:cond delay="0"/>
                            </p:stCondLst>
                            <p:childTnLst>
                              <p:par>
                                <p:cTn id="4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0" fill="hold">
                      <p:stCondLst>
                        <p:cond delay="indefinite"/>
                      </p:stCondLst>
                      <p:childTnLst>
                        <p:par>
                          <p:cTn id="501" fill="hold">
                            <p:stCondLst>
                              <p:cond delay="0"/>
                            </p:stCondLst>
                            <p:childTnLst>
                              <p:par>
                                <p:cTn id="502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0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6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2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8" fill="hold">
                      <p:stCondLst>
                        <p:cond delay="indefinite"/>
                      </p:stCondLst>
                      <p:childTnLst>
                        <p:par>
                          <p:cTn id="539" fill="hold">
                            <p:stCondLst>
                              <p:cond delay="0"/>
                            </p:stCondLst>
                            <p:childTnLst>
                              <p:par>
                                <p:cTn id="5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5" fill="hold">
                      <p:stCondLst>
                        <p:cond delay="indefinite"/>
                      </p:stCondLst>
                      <p:childTnLst>
                        <p:par>
                          <p:cTn id="546" fill="hold">
                            <p:stCondLst>
                              <p:cond delay="0"/>
                            </p:stCondLst>
                            <p:childTnLst>
                              <p:par>
                                <p:cTn id="5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2" fill="hold">
                      <p:stCondLst>
                        <p:cond delay="indefinite"/>
                      </p:stCondLst>
                      <p:childTnLst>
                        <p:par>
                          <p:cTn id="553" fill="hold">
                            <p:stCondLst>
                              <p:cond delay="0"/>
                            </p:stCondLst>
                            <p:childTnLst>
                              <p:par>
                                <p:cTn id="554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6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0" fill="hold">
                      <p:stCondLst>
                        <p:cond delay="indefinite"/>
                      </p:stCondLst>
                      <p:childTnLst>
                        <p:par>
                          <p:cTn id="591" fill="hold">
                            <p:stCondLst>
                              <p:cond delay="0"/>
                            </p:stCondLst>
                            <p:childTnLst>
                              <p:par>
                                <p:cTn id="5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7" fill="hold">
                      <p:stCondLst>
                        <p:cond delay="indefinite"/>
                      </p:stCondLst>
                      <p:childTnLst>
                        <p:par>
                          <p:cTn id="598" fill="hold">
                            <p:stCondLst>
                              <p:cond delay="0"/>
                            </p:stCondLst>
                            <p:childTnLst>
                              <p:par>
                                <p:cTn id="5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4" fill="hold">
                      <p:stCondLst>
                        <p:cond delay="indefinite"/>
                      </p:stCondLst>
                      <p:childTnLst>
                        <p:par>
                          <p:cTn id="605" fill="hold">
                            <p:stCondLst>
                              <p:cond delay="0"/>
                            </p:stCondLst>
                            <p:childTnLst>
                              <p:par>
                                <p:cTn id="606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0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6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2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2" grpId="0" animBg="1"/>
      <p:bldP spid="2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9" grpId="0" animBg="1"/>
      <p:bldP spid="50" grpId="0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/>
          <a:lstStyle/>
          <a:p>
            <a:r>
              <a:rPr lang="cs-CZ" i="1" u="sng" dirty="0" smtClean="0"/>
              <a:t>Galerie </a:t>
            </a:r>
            <a:r>
              <a:rPr lang="cs-CZ" i="1" u="sng" dirty="0" err="1" smtClean="0"/>
              <a:t>microsoft</a:t>
            </a:r>
            <a:r>
              <a:rPr lang="cs-CZ" i="1" u="sng" dirty="0" smtClean="0"/>
              <a:t> </a:t>
            </a:r>
            <a:r>
              <a:rPr lang="cs-CZ" i="1" u="sng" dirty="0" err="1" smtClean="0"/>
              <a:t>office</a:t>
            </a:r>
            <a:endParaRPr lang="cs-CZ" i="1" u="sng" dirty="0">
              <a:solidFill>
                <a:srgbClr val="073E87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648</TotalTime>
  <Words>625</Words>
  <Application>Microsoft Office PowerPoint</Application>
  <PresentationFormat>Předvádění na obrazovce (4:3)</PresentationFormat>
  <Paragraphs>121</Paragraphs>
  <Slides>7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Vlnění</vt:lpstr>
      <vt:lpstr>Základní škola a Mateřská škola Bílá Třemešná, okres Trutnov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Janča</cp:lastModifiedBy>
  <cp:revision>58</cp:revision>
  <dcterms:created xsi:type="dcterms:W3CDTF">2013-05-10T12:01:16Z</dcterms:created>
  <dcterms:modified xsi:type="dcterms:W3CDTF">2013-12-29T14:14:18Z</dcterms:modified>
</cp:coreProperties>
</file>