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3" r:id="rId2"/>
    <p:sldId id="291" r:id="rId3"/>
    <p:sldId id="257" r:id="rId4"/>
    <p:sldId id="292" r:id="rId5"/>
    <p:sldId id="295" r:id="rId6"/>
    <p:sldId id="297" r:id="rId7"/>
    <p:sldId id="298" r:id="rId8"/>
    <p:sldId id="299" r:id="rId9"/>
    <p:sldId id="302" r:id="rId10"/>
    <p:sldId id="293" r:id="rId11"/>
    <p:sldId id="301" r:id="rId12"/>
    <p:sldId id="303" r:id="rId13"/>
    <p:sldId id="310" r:id="rId14"/>
    <p:sldId id="309" r:id="rId15"/>
    <p:sldId id="304" r:id="rId16"/>
    <p:sldId id="29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1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E33FB-96F8-4E10-8153-CED6D6DC422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Stárnutí populace</a:t>
                      </a: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stáří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prosinec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OPVK_1.5_DUM_III/2_OBN_K057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058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  vývojovým obdobím  stáří, se základními znaky zdravotního a psychického stavu stáří.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Stáří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Zdravotní a psychický stav, aspekty stáří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Stáří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vývojové období člověka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věkové rozpětí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65 – 85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let (stáří je poslední část lidského života - vysoký věk, jeho protikladem je mládí - nízký věk)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úbytek sil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ve stáří zúročuje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životní zkušenost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velké individuální rozdíly mezi jednotlivci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Stáří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fyziologické změny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lidském organizmu spojené se stárnutím probíhají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neustále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pozvolna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individuální nezvratný fyziologický proces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u každého člověka probíhá jinak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středověku byli lidé staří již ve věku 40 let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Zdravotní stav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obecně platí, že čím je člověk starší, tím více má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oslaben imunitní systém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 více náchylný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nemocem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ve stáří obvykle trpí více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nespavostí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únavou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častěji také dochází 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poruchám mozkové činnosti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 tohoto důvodu obvykle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hůře vidí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slyší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stáří lze hodnotit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individuálně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podle věku, fyzického nebo psychického stavu, rozsahem samostatnosti apod.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Aspekty stáří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pokles tělesné hmotnosti, výšky a proporcí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(pánev, deformace čelisti a chrupavky, změkčování kostí)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zvyšuje se riziko úrazu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(větší riziko zlomenin, špatně se léčí)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snížení pohyblivosti jedince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(rychlost a pružnost jednotlivých svalů se snižuje)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snížení výkonnosti srdce, plic a cévního systému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(krev se hůře okysličuje, vyšší riziko infarktu myokardu, ochabování srdečních chlopní)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menší výkonnost žláz s vnitřní sekrecí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(snížení imunity, ospalost, nižší vitalita a pohyblivost, odvápňování kostí)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Aspekty stáří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zhoršení zraku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(snížení ostrosti zraku, zbarvení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změny na sítnici, horší rozpoznávání barev)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zhoršení sluchu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(špatné vnímání sluchových vjemů, dezorientace, nervozita a podrážděnost)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změny vzhledu a vlastností kůže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(podkožní tuk mizí, snižuje se obsah vody v kůži, hluboké vrásky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pigmentové skvrny)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změna termoregulace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(hůře se přizpůsobuje změnám klimatu)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lámavost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vlasů a nehtů,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šednutí vlasů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vyšší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náchylnost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nemocem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Psychický stav stárnoucího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psychický stav stárnoucího člověka se mění,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individuální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stářím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klesá energie a vitalita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většiny jedinců, staří lidé se mohou zdát podráždění, jejich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nervosvalová koordinace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zhoršuje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zhoršuje se také jejich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mluva,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zdá se pomalejší, koktavá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 se zhoršovat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paměť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zvyšovat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zapomnětlivost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ochabuje umění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rozpoznávání barev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Psychický stav stárnoucího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práce trvá člověku déle, tím se snižuje jeho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produktivita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podrážděnost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podezíravost, nezájem o okolí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únava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poruchy spánku, rozmrzelost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přílišná rekapitulace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nad uplynulým životem.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neustálé  obavy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že mu chce okolí uškodit</a:t>
            </a:r>
          </a:p>
          <a:p>
            <a:pPr>
              <a:buFont typeface="Wingdings" pitchFamily="2" charset="2"/>
              <a:buChar char="Ø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Citáty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157592" cy="4237931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Mládí žije z nadějí, stáří ze vzpomínek.</a:t>
            </a:r>
          </a:p>
          <a:p>
            <a:pPr>
              <a:buNone/>
            </a:pPr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Francouzské přísloví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Učení v mládí je rytí do kamene, učení ve stáří psaní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do písku.  </a:t>
            </a:r>
          </a:p>
          <a:p>
            <a:pPr>
              <a:buNone/>
            </a:pPr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Čínské přísloví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Mládí nekoupíš - stáří neprodáš.</a:t>
            </a:r>
          </a:p>
          <a:p>
            <a:pPr>
              <a:buNone/>
            </a:pPr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Ruské přísloví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Stáří začíná tehdy, když se nám všechny ženy zdají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být hezké.</a:t>
            </a:r>
          </a:p>
          <a:p>
            <a:pPr>
              <a:buNone/>
            </a:pPr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sz="3300" b="1" dirty="0" err="1" smtClean="0">
                <a:latin typeface="Times New Roman" pitchFamily="18" charset="0"/>
                <a:cs typeface="Times New Roman" pitchFamily="18" charset="0"/>
              </a:rPr>
              <a:t>Julian</a:t>
            </a:r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300" b="1" dirty="0" err="1" smtClean="0">
                <a:latin typeface="Times New Roman" pitchFamily="18" charset="0"/>
                <a:cs typeface="Times New Roman" pitchFamily="18" charset="0"/>
              </a:rPr>
              <a:t>Tuwim</a:t>
            </a:r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3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Úkoly - oblasti individuální diskuse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sexualita a vztahy ve stáří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aktivní stáří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životní styl seniorů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důchody, příjmy / zaměstnanost seniorů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deprese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Alzeheimerova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choroba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vysoké riziko sebevražd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samota, osamělost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závislost na pomoci druhých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dlouhověkost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ústavní péče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Úkoly – obrázek č.1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Desktop\FOTO - SOUKROMÉ\1\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Úkoly – obrázky č. 2 a č.3</a:t>
            </a:r>
            <a:endParaRPr lang="cs-CZ" dirty="0"/>
          </a:p>
        </p:txBody>
      </p:sp>
      <p:pic>
        <p:nvPicPr>
          <p:cNvPr id="5" name="Picture 2" descr="C:\Users\klavikova\Desktop\FOTO - SOUKROMÉ\Rafty 2012 Vltava\2012 07 rafty 67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6" name="Picture 2" descr="C:\Users\klavikova\Desktop\FOTO - SOUKROMÉ\Rafty 2012 Vltava\2012 07 rafty 86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8744" y="1600200"/>
            <a:ext cx="3395511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Úkoly – obrázky č. 4 a č.5</a:t>
            </a:r>
            <a:endParaRPr lang="cs-CZ" dirty="0"/>
          </a:p>
        </p:txBody>
      </p:sp>
      <p:pic>
        <p:nvPicPr>
          <p:cNvPr id="5" name="Picture 2" descr="C:\Users\klavikova\Desktop\FOTO - SOUKROMÉ\Rafty 2012 Vltava\2012 07 rafty 78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9744" y="1600200"/>
            <a:ext cx="3395511" cy="4525963"/>
          </a:xfrm>
          <a:prstGeom prst="rect">
            <a:avLst/>
          </a:prstGeom>
          <a:noFill/>
        </p:spPr>
      </p:pic>
      <p:pic>
        <p:nvPicPr>
          <p:cNvPr id="6" name="Picture 2" descr="C:\Users\klavikova\Desktop\FOTO - SOUKROMÉ\Rafty 2012 Vltava\2012 07 rafty 77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8744" y="1600200"/>
            <a:ext cx="3395511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Úkoly: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Odhadněte věk žen a mužů na fotografiích.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Kdo z lidí na fotce je podle vás starý, kdo nikoliv. Své tvrzení zdůvodněte.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několik faktorů, podle kterých určujeme, že je člověk starý.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je podle vás typické pro chování a jednání starého člověka?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Lze určit hranici, která odděluje mládí od stáří?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Jakou máte osobní zkušenost se starými lidmi?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Často se spojuje stáří s moudrostí, ale také naivitou. Máte nějaké konkrétní zkušenosti?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stáří nějaké pozitivní stránky,nebo jen negativní?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MIČIENKA, Marek.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Naši sousedé: [manuál </a:t>
            </a:r>
            <a:br>
              <a:rPr lang="cs-CZ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 DVD pro učitele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Partners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c2007, 65 s. ISBN 978-80-903767-1-7.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Stáří: Aspekty stáří.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6.6.2013]. Dostupné z: http://cs.wikipedia.org/wiki/St%C3%A1%C5%99%C3%AD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Foto: soukromý archiv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1277</TotalTime>
  <Words>586</Words>
  <Application>Microsoft Office PowerPoint</Application>
  <PresentationFormat>Předvádění na obrazovce (4:3)</PresentationFormat>
  <Paragraphs>99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Digitální učební materiál</vt:lpstr>
      <vt:lpstr>Stáří</vt:lpstr>
      <vt:lpstr>Stáří</vt:lpstr>
      <vt:lpstr>Stáří</vt:lpstr>
      <vt:lpstr>Zdravotní stav</vt:lpstr>
      <vt:lpstr>Aspekty stáří</vt:lpstr>
      <vt:lpstr>Aspekty stáří</vt:lpstr>
      <vt:lpstr>Psychický stav stárnoucího</vt:lpstr>
      <vt:lpstr>Psychický stav stárnoucího</vt:lpstr>
      <vt:lpstr>Citáty</vt:lpstr>
      <vt:lpstr>Úkoly - oblasti individuální diskuse</vt:lpstr>
      <vt:lpstr>Úkoly – obrázek č.1</vt:lpstr>
      <vt:lpstr>Úkoly – obrázky č. 2 a č.3</vt:lpstr>
      <vt:lpstr>Úkoly – obrázky č. 4 a č.5</vt:lpstr>
      <vt:lpstr>Úkoly: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78</cp:revision>
  <dcterms:created xsi:type="dcterms:W3CDTF">2013-01-10T15:51:42Z</dcterms:created>
  <dcterms:modified xsi:type="dcterms:W3CDTF">2013-12-29T16:09:54Z</dcterms:modified>
</cp:coreProperties>
</file>