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59" r:id="rId18"/>
    <p:sldId id="260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0E00310-5A7B-4A44-84A1-CAB2114599D5}" type="datetimeFigureOut">
              <a:rPr lang="cs-CZ"/>
              <a:pPr>
                <a:defRPr/>
              </a:pPr>
              <a:t>4.1.2014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5915914B-5FC3-4DB1-9A3E-414751F5BDC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Obr.č.1 - Učebnice 6. ročníku strana 119</a:t>
            </a:r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1AC9451-4F96-46F1-80DE-F82CF5066C42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Obr.č. 2 učebnice 6. ročníku strana 120</a:t>
            </a:r>
          </a:p>
        </p:txBody>
      </p:sp>
      <p:sp>
        <p:nvSpPr>
          <p:cNvPr id="225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EC38B56-4641-4FE5-A994-BDA0260B79E4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Obr. Č. 3 – učebnice 6. ročníku strana 121</a:t>
            </a:r>
          </a:p>
        </p:txBody>
      </p:sp>
      <p:sp>
        <p:nvSpPr>
          <p:cNvPr id="2355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74D74FA-297A-40C3-BEB5-7A35910E50E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Obr. Č. 4 a 5 – učebnice 6. ročníku strana 122</a:t>
            </a:r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FAB270A-2A0F-4C4A-A102-53539692DF2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Obr.č. 6 a 7 – učebnice 6. ročníku strana 122</a:t>
            </a:r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519163C-CD98-4E50-9B5F-4137A8550F0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Obr.č. 8 – učebnice 65. ročníku strana 122</a:t>
            </a:r>
          </a:p>
        </p:txBody>
      </p:sp>
      <p:sp>
        <p:nvSpPr>
          <p:cNvPr id="2662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B4DDE36-CA5B-40C2-BC9E-0B335F28E21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13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Obr.č. 9 a 10 – učebnice 6. ročníku strana 123</a:t>
            </a:r>
          </a:p>
        </p:txBody>
      </p:sp>
      <p:sp>
        <p:nvSpPr>
          <p:cNvPr id="2765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72F3D0E-4CF6-49C8-BD47-F4A4427326A6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14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Obr.č. 11 a 12 učebnice 6. ročníku strana 123</a:t>
            </a:r>
          </a:p>
        </p:txBody>
      </p:sp>
      <p:sp>
        <p:nvSpPr>
          <p:cNvPr id="2867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3D46FD5-5932-46A4-840F-27D3F118BE82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15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Obr.č. 13 učebnice 6. ročníku strana 123</a:t>
            </a:r>
          </a:p>
        </p:txBody>
      </p:sp>
      <p:sp>
        <p:nvSpPr>
          <p:cNvPr id="297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82C63A6-00F4-4666-B952-5E7E903AA41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16</a:t>
            </a:fld>
            <a:endParaRPr lang="cs-CZ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244238-2357-4751-BF1D-CD6232873CA1}" type="datetimeFigureOut">
              <a:rPr lang="cs-CZ"/>
              <a:pPr>
                <a:defRPr/>
              </a:pPr>
              <a:t>4.1.2014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4DDD7D-84F3-44A6-B748-77E5F19C5AF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A29F8A-A20C-429A-8519-EA9C23B6B051}" type="datetimeFigureOut">
              <a:rPr lang="cs-CZ"/>
              <a:pPr>
                <a:defRPr/>
              </a:pPr>
              <a:t>4.1.2014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CF85AA-9FBE-4082-B7A2-DF88ABC5690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CBE4FB-8548-4F1A-8E97-E88162E2B9CE}" type="datetimeFigureOut">
              <a:rPr lang="cs-CZ"/>
              <a:pPr>
                <a:defRPr/>
              </a:pPr>
              <a:t>4.1.2014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7EE7D7-BF10-4FDC-B2E1-30D5213B037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0198EF-26CA-429C-AC45-CD90F19C9952}" type="datetimeFigureOut">
              <a:rPr lang="cs-CZ"/>
              <a:pPr>
                <a:defRPr/>
              </a:pPr>
              <a:t>4.1.2014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442506-F754-46F3-B34E-B2B25A72A56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CEAB93-E3F7-44D8-906D-7A9B8A721DD0}" type="datetimeFigureOut">
              <a:rPr lang="cs-CZ"/>
              <a:pPr>
                <a:defRPr/>
              </a:pPr>
              <a:t>4.1.2014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43FC75-9AF9-4882-B4C5-3C50F4443FB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787117-D775-4B93-9DFB-868A8944A191}" type="datetimeFigureOut">
              <a:rPr lang="cs-CZ"/>
              <a:pPr>
                <a:defRPr/>
              </a:pPr>
              <a:t>4.1.2014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EA0A25-C27A-409C-A5A4-C90926EAFD4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092200-A7A7-4FCE-98C0-E61BD21DC48E}" type="datetimeFigureOut">
              <a:rPr lang="cs-CZ"/>
              <a:pPr>
                <a:defRPr/>
              </a:pPr>
              <a:t>4.1.2014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A99EDB-F557-4952-B43C-DEFBABB4101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8CEAFB-60E7-412A-90DA-876823C533DD}" type="datetimeFigureOut">
              <a:rPr lang="cs-CZ"/>
              <a:pPr>
                <a:defRPr/>
              </a:pPr>
              <a:t>4.1.2014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76D64F-CE39-4696-88B4-F1EED87FEE5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972CFA-766A-452E-9B36-F66851F48757}" type="datetimeFigureOut">
              <a:rPr lang="cs-CZ"/>
              <a:pPr>
                <a:defRPr/>
              </a:pPr>
              <a:t>4.1.2014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0D14BB-909A-4268-8253-C78D966FDCF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83932A-06D8-463C-AF07-44D7F243CCE0}" type="datetimeFigureOut">
              <a:rPr lang="cs-CZ"/>
              <a:pPr>
                <a:defRPr/>
              </a:pPr>
              <a:t>4.1.2014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8CAE7-EFD8-4BB3-BF10-B3BD93A78E4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64CBD4-E760-4D5D-8B46-B371E2A11502}" type="datetimeFigureOut">
              <a:rPr lang="cs-CZ"/>
              <a:pPr>
                <a:defRPr/>
              </a:pPr>
              <a:t>4.1.2014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B1E5A5-6F3E-4166-B278-C9F6CDF8940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C212328-2E91-4F95-BE32-82D1728237CD}" type="datetimeFigureOut">
              <a:rPr lang="cs-CZ"/>
              <a:pPr>
                <a:defRPr/>
              </a:pPr>
              <a:t>4.1.2014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0F1227E-D3F9-4E57-8186-5B6DAA87622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Výživa a zdraví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57188" y="428625"/>
          <a:ext cx="8143932" cy="6218002"/>
        </p:xfrm>
        <a:graphic>
          <a:graphicData uri="http://schemas.openxmlformats.org/drawingml/2006/table">
            <a:tbl>
              <a:tblPr/>
              <a:tblGrid>
                <a:gridCol w="2026431"/>
                <a:gridCol w="6117501"/>
              </a:tblGrid>
              <a:tr h="1598445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366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ZPRACOVAL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Alena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Jakubcová</a:t>
                      </a: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669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ŠKOLA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ZŠ Bor, Školní 440, 348 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02, příspěvková organizace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17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Umění, kultura, sport, zdraví, svět práce–  Zdravá výživa.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125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100" b="1" dirty="0" smtClean="0">
                          <a:latin typeface="Calibri"/>
                          <a:ea typeface="Calibri"/>
                          <a:cs typeface="Times New Roman"/>
                        </a:rPr>
                        <a:t>MATERIÁLU</a:t>
                      </a: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VY_32_INOVACE_</a:t>
                      </a:r>
                      <a:r>
                        <a:rPr lang="cs-CZ" sz="1100" b="0" dirty="0" smtClean="0">
                          <a:latin typeface="Calibri"/>
                          <a:ea typeface="Calibri"/>
                          <a:cs typeface="Times New Roman"/>
                        </a:rPr>
                        <a:t>7C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_Vz8_14_</a:t>
                      </a:r>
                      <a:r>
                        <a:rPr lang="cs-CZ" sz="1000" baseline="0" dirty="0" smtClean="0">
                          <a:latin typeface="+mn-lt"/>
                          <a:ea typeface="Calibri"/>
                          <a:cs typeface="Times New Roman"/>
                        </a:rPr>
                        <a:t> Zdravá výživa.</a:t>
                      </a:r>
                      <a:endParaRPr lang="cs-CZ" sz="1000" dirty="0" smtClean="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000" dirty="0" smtClean="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518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latin typeface="Calibri"/>
                          <a:ea typeface="Calibri"/>
                          <a:cs typeface="Times New Roman"/>
                        </a:rPr>
                        <a:t>ČÍSLO</a:t>
                      </a:r>
                      <a:r>
                        <a:rPr lang="cs-CZ" sz="1100" b="1" baseline="0" dirty="0" smtClean="0">
                          <a:latin typeface="Calibri"/>
                          <a:ea typeface="Calibri"/>
                          <a:cs typeface="Times New Roman"/>
                        </a:rPr>
                        <a:t> PROJEKTU</a:t>
                      </a:r>
                      <a:endParaRPr lang="cs-CZ" sz="11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CZ.1.07/1.4.00/21.3534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834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Výchova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ke zdraví</a:t>
                      </a: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052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366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latin typeface="Calibri"/>
                          <a:ea typeface="Calibri"/>
                          <a:cs typeface="Times New Roman"/>
                        </a:rPr>
                        <a:t>KLÍČOVÁ</a:t>
                      </a:r>
                      <a:r>
                        <a:rPr lang="cs-CZ" sz="1100" b="1" baseline="0" dirty="0" smtClean="0">
                          <a:latin typeface="Calibri"/>
                          <a:ea typeface="Calibri"/>
                          <a:cs typeface="Times New Roman"/>
                        </a:rPr>
                        <a:t> SLOVA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u="none" dirty="0" smtClean="0">
                          <a:latin typeface="Calibri"/>
                          <a:ea typeface="Calibri"/>
                          <a:cs typeface="Times New Roman"/>
                        </a:rPr>
                        <a:t>Potraviny, poživatiny, pochutiny, nápoje,</a:t>
                      </a:r>
                      <a:r>
                        <a:rPr lang="cs-CZ" sz="1000" u="none" baseline="0" dirty="0" smtClean="0">
                          <a:latin typeface="Calibri"/>
                          <a:ea typeface="Calibri"/>
                          <a:cs typeface="Times New Roman"/>
                        </a:rPr>
                        <a:t> živiny, minerální látky, vitamíny.</a:t>
                      </a:r>
                      <a:endParaRPr lang="cs-CZ" sz="1000" u="none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834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DATUM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29.12.2013</a:t>
                      </a: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70096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10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25" y="642938"/>
            <a:ext cx="5972175" cy="113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11" name="TB_Image" descr="http://web.zsbor.cz/userFiles/img/logo-skola-25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86188" y="5643563"/>
            <a:ext cx="1238250" cy="866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28625" y="214313"/>
            <a:ext cx="8229600" cy="1143000"/>
          </a:xfrm>
        </p:spPr>
        <p:txBody>
          <a:bodyPr/>
          <a:lstStyle/>
          <a:p>
            <a:pPr eaLnBrk="1" hangingPunct="1"/>
            <a:r>
              <a:rPr lang="cs-CZ" b="1" u="sng" smtClean="0"/>
              <a:t>Anotace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500063" y="1571625"/>
            <a:ext cx="8229600" cy="4525963"/>
          </a:xfrm>
        </p:spPr>
        <p:txBody>
          <a:bodyPr/>
          <a:lstStyle/>
          <a:p>
            <a:pPr eaLnBrk="1" hangingPunct="1"/>
            <a:r>
              <a:rPr lang="cs-CZ" altLang="cs-CZ" smtClean="0"/>
              <a:t>Tato prezentace je určena pro žáky 8. tříd základní školy, pro vzdělávací obor Člověk a zdraví – Výchova ke zdraví.</a:t>
            </a:r>
          </a:p>
          <a:p>
            <a:pPr eaLnBrk="1" hangingPunct="1"/>
            <a:r>
              <a:rPr lang="cs-CZ" altLang="cs-CZ" smtClean="0"/>
              <a:t>Žáci se seznámí s některými pojmy ze zdravé výživy, s minerálními látkami a vitamíny.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409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Několik pojmů z výživy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u="sng" dirty="0" smtClean="0"/>
              <a:t>Poživatiny</a:t>
            </a:r>
            <a:r>
              <a:rPr lang="cs-CZ" dirty="0" smtClean="0"/>
              <a:t> – jednotlivé složky stravy (potraviny, pochutiny a nápoje).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u="sng" dirty="0" smtClean="0"/>
              <a:t>Potraviny</a:t>
            </a:r>
            <a:r>
              <a:rPr lang="cs-CZ" dirty="0" smtClean="0"/>
              <a:t> – produkty rostlinného a živočišného původu, mají velkou výživovou hodnotu (obsahují živiny).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u="sng" dirty="0" smtClean="0"/>
              <a:t>Pochutiny</a:t>
            </a:r>
            <a:r>
              <a:rPr lang="cs-CZ" dirty="0" smtClean="0"/>
              <a:t> – látky, které dodávají potravinám vůni, chuť a příznivě působí např. na trávení nebo nervovou soustavu nemají většinou žádnou výživovou hodnotu (koření, káva, čaj,…).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u="sng" dirty="0" smtClean="0"/>
              <a:t>Nápoje </a:t>
            </a:r>
            <a:r>
              <a:rPr lang="cs-CZ" dirty="0" smtClean="0"/>
              <a:t>– skupina tekutin, které dodávají lidskému organismu vodu.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u="sng" dirty="0" smtClean="0"/>
              <a:t>Živiny</a:t>
            </a:r>
            <a:r>
              <a:rPr lang="cs-CZ" dirty="0" smtClean="0"/>
              <a:t> – souhrn látek nutných pro život obsažených v potravě ( bílkoviny, tuky, sacharidy, minerální látky, vitamíny).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Výživa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Výživa zásadně ovlivňuje </a:t>
            </a:r>
            <a:r>
              <a:rPr lang="cs-CZ" b="1" u="sng" dirty="0" smtClean="0"/>
              <a:t>vývoj a zdraví </a:t>
            </a:r>
            <a:r>
              <a:rPr lang="cs-CZ" dirty="0" smtClean="0"/>
              <a:t>člověka.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Uplatňuje se významně v </a:t>
            </a:r>
            <a:r>
              <a:rPr lang="cs-CZ" b="1" u="sng" dirty="0" smtClean="0"/>
              <a:t>primární prevenci</a:t>
            </a:r>
            <a:r>
              <a:rPr lang="cs-CZ" dirty="0" smtClean="0"/>
              <a:t>, to znamená, že zdravou výživou </a:t>
            </a:r>
            <a:r>
              <a:rPr lang="cs-CZ" b="1" u="sng" dirty="0" smtClean="0"/>
              <a:t>předcházíme nemocím.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To bychom měli mít na paměti vždy, když jdeme </a:t>
            </a:r>
            <a:r>
              <a:rPr lang="cs-CZ" b="1" u="sng" dirty="0" smtClean="0"/>
              <a:t>nakupovat potraviny</a:t>
            </a:r>
            <a:r>
              <a:rPr lang="cs-CZ" dirty="0" smtClean="0"/>
              <a:t>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Dnešní hypermarkety nabízí ohromné množství lákadel.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Otázky k zamyšlení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1. Stává se ti, že koupíš i to, co jsi vůbec koupit nechtěl(a)?</a:t>
            </a:r>
          </a:p>
          <a:p>
            <a:pPr eaLnBrk="1" hangingPunct="1"/>
            <a:r>
              <a:rPr lang="cs-CZ" dirty="0" smtClean="0"/>
              <a:t>2. Ovlivňuje tvůj nákup reklama?</a:t>
            </a:r>
          </a:p>
          <a:p>
            <a:pPr eaLnBrk="1" hangingPunct="1"/>
            <a:r>
              <a:rPr lang="cs-CZ" dirty="0" smtClean="0"/>
              <a:t>3. Jakou s ní máš zkušenost?</a:t>
            </a:r>
          </a:p>
          <a:p>
            <a:pPr eaLnBrk="1" hangingPunct="1"/>
            <a:r>
              <a:rPr lang="cs-CZ" dirty="0" smtClean="0"/>
              <a:t>4. </a:t>
            </a:r>
            <a:r>
              <a:rPr lang="cs-CZ" b="1" dirty="0" smtClean="0"/>
              <a:t>Pokus se do nákupního vozíku naskládat ze zobrazených potravin pouze, ty které jsou tvému organismu prospěšné</a:t>
            </a:r>
            <a:r>
              <a:rPr lang="cs-CZ" b="1" dirty="0" smtClean="0"/>
              <a:t>. Máš </a:t>
            </a:r>
            <a:r>
              <a:rPr lang="cs-CZ" b="1" dirty="0" smtClean="0"/>
              <a:t>je rád(a)?</a:t>
            </a:r>
          </a:p>
          <a:p>
            <a:pPr eaLnBrk="1" hangingPunct="1"/>
            <a:r>
              <a:rPr lang="cs-CZ" dirty="0" smtClean="0"/>
              <a:t>Obrázek následuje.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2000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Obrázek 1" descr="C:\Users\Alena\Desktop\Od Nadi naskenované4\OV 6.roč. str119.jpg"/>
          <p:cNvPicPr>
            <a:picLocks noChangeAspect="1" noChangeArrowheads="1"/>
          </p:cNvPicPr>
          <p:nvPr/>
        </p:nvPicPr>
        <p:blipFill>
          <a:blip r:embed="rId3" cstate="print"/>
          <a:srcRect l="2148" t="32651" r="9209" b="21565"/>
          <a:stretch>
            <a:fillRect/>
          </a:stretch>
        </p:blipFill>
        <p:spPr bwMode="auto">
          <a:xfrm>
            <a:off x="642938" y="714375"/>
            <a:ext cx="7786687" cy="542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Energetické zdroje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Nejvyhledávanějším energetickým zdrojem jsou </a:t>
            </a:r>
            <a:r>
              <a:rPr lang="cs-CZ" b="1" u="sng" smtClean="0"/>
              <a:t>tuky.</a:t>
            </a:r>
          </a:p>
          <a:p>
            <a:pPr eaLnBrk="1" hangingPunct="1"/>
            <a:r>
              <a:rPr lang="cs-CZ" smtClean="0"/>
              <a:t>Pohotovým zdrojem energie jsou </a:t>
            </a:r>
            <a:r>
              <a:rPr lang="cs-CZ" b="1" u="sng" smtClean="0"/>
              <a:t>sacharidy.</a:t>
            </a:r>
          </a:p>
          <a:p>
            <a:pPr eaLnBrk="1" hangingPunct="1"/>
            <a:r>
              <a:rPr lang="cs-CZ" smtClean="0"/>
              <a:t>Nejméně energie dodávají tělu </a:t>
            </a:r>
            <a:r>
              <a:rPr lang="cs-CZ" b="1" u="sng" smtClean="0"/>
              <a:t>bílkoviny</a:t>
            </a:r>
            <a:r>
              <a:rPr lang="cs-CZ" smtClean="0"/>
              <a:t>.</a:t>
            </a:r>
          </a:p>
        </p:txBody>
      </p:sp>
      <p:pic>
        <p:nvPicPr>
          <p:cNvPr id="9220" name="Obrázek 3" descr="C:\Users\Alena\Desktop\Od Nadi naskenované4\OV 6.roč. str120.jpg"/>
          <p:cNvPicPr>
            <a:picLocks noChangeAspect="1" noChangeArrowheads="1"/>
          </p:cNvPicPr>
          <p:nvPr/>
        </p:nvPicPr>
        <p:blipFill>
          <a:blip r:embed="rId3" cstate="print"/>
          <a:srcRect l="14876" t="24902" r="7935" b="45871"/>
          <a:stretch>
            <a:fillRect/>
          </a:stretch>
        </p:blipFill>
        <p:spPr bwMode="auto">
          <a:xfrm>
            <a:off x="1000125" y="4500563"/>
            <a:ext cx="6643688" cy="212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921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u="sng" dirty="0" smtClean="0"/>
              <a:t>Během dne vydá každý člověk určitou energii a tu musí nahradit potravou 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b="1" i="1" u="sng" smtClean="0"/>
              <a:t>Výdej energie závisí např. na :</a:t>
            </a:r>
          </a:p>
          <a:p>
            <a:pPr eaLnBrk="1" hangingPunct="1">
              <a:buFontTx/>
              <a:buChar char="-"/>
            </a:pPr>
            <a:r>
              <a:rPr lang="cs-CZ" smtClean="0"/>
              <a:t>Na délce pracovního výkonu</a:t>
            </a:r>
          </a:p>
          <a:p>
            <a:pPr eaLnBrk="1" hangingPunct="1">
              <a:buFontTx/>
              <a:buChar char="-"/>
            </a:pPr>
            <a:r>
              <a:rPr lang="cs-CZ" smtClean="0"/>
              <a:t>Na fyzické náročnosti jeho práce</a:t>
            </a:r>
          </a:p>
          <a:p>
            <a:pPr eaLnBrk="1" hangingPunct="1">
              <a:buFontTx/>
              <a:buChar char="-"/>
            </a:pPr>
            <a:r>
              <a:rPr lang="cs-CZ" smtClean="0"/>
              <a:t>Na aktivitě ve volném čase (sport, sledování televize)</a:t>
            </a:r>
          </a:p>
          <a:p>
            <a:pPr eaLnBrk="1" hangingPunct="1">
              <a:buFontTx/>
              <a:buChar char="-"/>
            </a:pPr>
            <a:r>
              <a:rPr lang="cs-CZ" smtClean="0"/>
              <a:t>Na pohlaví (ženy mají nižší spotřebu energie)</a:t>
            </a:r>
          </a:p>
          <a:p>
            <a:pPr eaLnBrk="1" hangingPunct="1">
              <a:buFontTx/>
              <a:buChar char="-"/>
            </a:pPr>
            <a:r>
              <a:rPr lang="cs-CZ" smtClean="0"/>
              <a:t>Na věku (děti v pubertě mají větší spotřebu energie)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20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20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24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u="sng" dirty="0" smtClean="0"/>
              <a:t>Denní doporučené rozložení energie</a:t>
            </a:r>
          </a:p>
        </p:txBody>
      </p:sp>
      <p:pic>
        <p:nvPicPr>
          <p:cNvPr id="11267" name="Obrázek 4" descr="C:\Users\Alena\Desktop\Od Nadi naskenované4\OV 6.roč. str121.jpg"/>
          <p:cNvPicPr>
            <a:picLocks noChangeAspect="1" noChangeArrowheads="1"/>
          </p:cNvPicPr>
          <p:nvPr/>
        </p:nvPicPr>
        <p:blipFill>
          <a:blip r:embed="rId3" cstate="print"/>
          <a:srcRect l="6116" t="6989" r="38300" b="60843"/>
          <a:stretch>
            <a:fillRect/>
          </a:stretch>
        </p:blipFill>
        <p:spPr bwMode="auto">
          <a:xfrm>
            <a:off x="1285875" y="2157413"/>
            <a:ext cx="6000750" cy="405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357188" y="285750"/>
            <a:ext cx="8229600" cy="1143000"/>
          </a:xfrm>
        </p:spPr>
        <p:txBody>
          <a:bodyPr/>
          <a:lstStyle/>
          <a:p>
            <a:pPr eaLnBrk="1" hangingPunct="1"/>
            <a:r>
              <a:rPr lang="cs-CZ" sz="3600" b="1" u="sng" smtClean="0"/>
              <a:t>Kromě tuku, sacharidů a bílkovin, jsou pro zdravou výživu důležité minerální látky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b="1" u="sng" smtClean="0"/>
              <a:t>Vápník + fosfor </a:t>
            </a:r>
            <a:r>
              <a:rPr lang="cs-CZ" smtClean="0"/>
              <a:t>– důležité stavební látky pro tvorbu kostí a zubů.</a:t>
            </a:r>
          </a:p>
          <a:p>
            <a:pPr eaLnBrk="1" hangingPunct="1"/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b="1" u="sng" smtClean="0"/>
              <a:t>Sodík</a:t>
            </a:r>
            <a:r>
              <a:rPr lang="cs-CZ" smtClean="0"/>
              <a:t> – zadržuje tekutiny v těle, má vliv na trávení a krevní tlak.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  <p:pic>
        <p:nvPicPr>
          <p:cNvPr id="12292" name="Obrázek 3" descr="C:\Users\Alena\Desktop\Od Nadi naskenované4\OV 6.roč. str122.jpg"/>
          <p:cNvPicPr>
            <a:picLocks noChangeAspect="1" noChangeArrowheads="1"/>
          </p:cNvPicPr>
          <p:nvPr/>
        </p:nvPicPr>
        <p:blipFill>
          <a:blip r:embed="rId3" cstate="print"/>
          <a:srcRect l="7768" t="13614" r="53058" b="69276"/>
          <a:stretch>
            <a:fillRect/>
          </a:stretch>
        </p:blipFill>
        <p:spPr bwMode="auto">
          <a:xfrm>
            <a:off x="4286250" y="2286000"/>
            <a:ext cx="2928938" cy="1500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3" name="Obrázek 5" descr="C:\Users\Alena\Desktop\Od Nadi naskenované4\OV 6.roč. str122.jpg"/>
          <p:cNvPicPr>
            <a:picLocks noChangeAspect="1" noChangeArrowheads="1"/>
          </p:cNvPicPr>
          <p:nvPr/>
        </p:nvPicPr>
        <p:blipFill>
          <a:blip r:embed="rId3" cstate="print"/>
          <a:srcRect l="58678" t="25423" r="11900" b="55542"/>
          <a:stretch>
            <a:fillRect/>
          </a:stretch>
        </p:blipFill>
        <p:spPr bwMode="auto">
          <a:xfrm>
            <a:off x="4643438" y="4714875"/>
            <a:ext cx="1695450" cy="150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1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Další minerální látky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b="1" u="sng" smtClean="0"/>
              <a:t>Hořčík</a:t>
            </a:r>
            <a:r>
              <a:rPr lang="cs-CZ" smtClean="0"/>
              <a:t> – působí antistresově, protizánětlivě, podporuje činnost srdce, chrání před řadou nemocí.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b="1" u="sng" smtClean="0"/>
              <a:t>Železo</a:t>
            </a:r>
            <a:r>
              <a:rPr lang="cs-CZ" smtClean="0"/>
              <a:t> – důležité pro tvorbu červených krvinek.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  <p:pic>
        <p:nvPicPr>
          <p:cNvPr id="13316" name="Obrázek 3" descr="C:\Users\Alena\Desktop\Od Nadi naskenované4\OV 6.roč. str122.jpg"/>
          <p:cNvPicPr>
            <a:picLocks noChangeAspect="1" noChangeArrowheads="1"/>
          </p:cNvPicPr>
          <p:nvPr/>
        </p:nvPicPr>
        <p:blipFill>
          <a:blip r:embed="rId3" cstate="print"/>
          <a:srcRect l="4132" t="37952" r="53223" b="42290"/>
          <a:stretch>
            <a:fillRect/>
          </a:stretch>
        </p:blipFill>
        <p:spPr bwMode="auto">
          <a:xfrm>
            <a:off x="2714625" y="2714625"/>
            <a:ext cx="2457450" cy="156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Obrázek 4" descr="C:\Users\Alena\Desktop\Od Nadi naskenované4\OV 6.roč. str122.jpg"/>
          <p:cNvPicPr>
            <a:picLocks noChangeAspect="1" noChangeArrowheads="1"/>
          </p:cNvPicPr>
          <p:nvPr/>
        </p:nvPicPr>
        <p:blipFill>
          <a:blip r:embed="rId3" cstate="print"/>
          <a:srcRect l="56860" t="52168" r="11571" b="28795"/>
          <a:stretch>
            <a:fillRect/>
          </a:stretch>
        </p:blipFill>
        <p:spPr bwMode="auto">
          <a:xfrm>
            <a:off x="3571875" y="4929188"/>
            <a:ext cx="1819275" cy="150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5" dur="20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0" dur="200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Další minerální látky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b="1" u="sng" smtClean="0"/>
              <a:t>Draslík</a:t>
            </a:r>
            <a:r>
              <a:rPr lang="cs-CZ" smtClean="0"/>
              <a:t> – zabraňuje únavě a dehydrataci, je důležitý pro činnost srdce.</a:t>
            </a:r>
          </a:p>
          <a:p>
            <a:pPr eaLnBrk="1" hangingPunct="1"/>
            <a:endParaRPr lang="cs-CZ" smtClean="0"/>
          </a:p>
        </p:txBody>
      </p:sp>
      <p:pic>
        <p:nvPicPr>
          <p:cNvPr id="14340" name="Obrázek 3" descr="C:\Users\Alena\Desktop\Od Nadi naskenované4\OV 6.roč. str122.jpg"/>
          <p:cNvPicPr>
            <a:picLocks noChangeAspect="1" noChangeArrowheads="1"/>
          </p:cNvPicPr>
          <p:nvPr/>
        </p:nvPicPr>
        <p:blipFill>
          <a:blip r:embed="rId3" cstate="print"/>
          <a:srcRect l="12067" t="63133" r="53387" b="18073"/>
          <a:stretch>
            <a:fillRect/>
          </a:stretch>
        </p:blipFill>
        <p:spPr bwMode="auto">
          <a:xfrm>
            <a:off x="3576638" y="2686050"/>
            <a:ext cx="1990725" cy="148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  <p:bldP spid="14339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Vitamíny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b="1" u="sng" smtClean="0"/>
              <a:t>Vitamín A</a:t>
            </a:r>
            <a:r>
              <a:rPr lang="cs-CZ" smtClean="0"/>
              <a:t> – zajišťuje růst a vývoj kostí, chrání zrak, zlepšuje vzhled pleti.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b="1" u="sng" smtClean="0"/>
              <a:t>Vitamín B</a:t>
            </a:r>
            <a:r>
              <a:rPr lang="cs-CZ" smtClean="0"/>
              <a:t> – mají pozitivní účinky na nervový systém, zabraňují únavě a vyčerpání.</a:t>
            </a:r>
          </a:p>
        </p:txBody>
      </p:sp>
      <p:pic>
        <p:nvPicPr>
          <p:cNvPr id="15364" name="Obrázek 3" descr="C:\Users\Alena\Desktop\Od Nadi naskenované4\OV 6.roč. str123.jpg"/>
          <p:cNvPicPr>
            <a:picLocks noChangeAspect="1" noChangeArrowheads="1"/>
          </p:cNvPicPr>
          <p:nvPr/>
        </p:nvPicPr>
        <p:blipFill>
          <a:blip r:embed="rId3" cstate="print"/>
          <a:srcRect l="2480" t="10242" r="67273" b="70000"/>
          <a:stretch>
            <a:fillRect/>
          </a:stretch>
        </p:blipFill>
        <p:spPr bwMode="auto">
          <a:xfrm>
            <a:off x="5286375" y="2286000"/>
            <a:ext cx="1743075" cy="156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Obrázek 4" descr="C:\Users\Alena\Desktop\Od Nadi naskenované4\OV 6.roč. str123.jpg"/>
          <p:cNvPicPr>
            <a:picLocks noChangeAspect="1" noChangeArrowheads="1"/>
          </p:cNvPicPr>
          <p:nvPr/>
        </p:nvPicPr>
        <p:blipFill>
          <a:blip r:embed="rId3" cstate="print"/>
          <a:srcRect l="44794" t="23494" r="17355" b="56024"/>
          <a:stretch>
            <a:fillRect/>
          </a:stretch>
        </p:blipFill>
        <p:spPr bwMode="auto">
          <a:xfrm>
            <a:off x="5214938" y="5000625"/>
            <a:ext cx="2181225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36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Vitamíny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b="1" u="sng" smtClean="0"/>
              <a:t>Vitamín C</a:t>
            </a:r>
            <a:r>
              <a:rPr lang="cs-CZ" smtClean="0"/>
              <a:t> – posiluje zejména odolnost člověka (imunitní systém) a chrání tak před řadou nemocí.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b="1" u="sng" smtClean="0"/>
              <a:t>Vitamín D</a:t>
            </a:r>
            <a:r>
              <a:rPr lang="cs-CZ" smtClean="0"/>
              <a:t> – je důležitý pro tvorbu kostí.</a:t>
            </a:r>
          </a:p>
        </p:txBody>
      </p:sp>
      <p:pic>
        <p:nvPicPr>
          <p:cNvPr id="16388" name="Obrázek 3" descr="C:\Users\Alena\Desktop\Od Nadi naskenované4\OV 6.roč. str123.jpg"/>
          <p:cNvPicPr>
            <a:picLocks noChangeAspect="1" noChangeArrowheads="1"/>
          </p:cNvPicPr>
          <p:nvPr/>
        </p:nvPicPr>
        <p:blipFill>
          <a:blip r:embed="rId3" cstate="print"/>
          <a:srcRect t="38916" r="64297" b="42650"/>
          <a:stretch>
            <a:fillRect/>
          </a:stretch>
        </p:blipFill>
        <p:spPr bwMode="auto">
          <a:xfrm>
            <a:off x="3543300" y="2700338"/>
            <a:ext cx="2057400" cy="1457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Obrázek 4" descr="C:\Users\Alena\Desktop\Od Nadi naskenované4\OV 6.roč. str123.jpg"/>
          <p:cNvPicPr>
            <a:picLocks noChangeAspect="1" noChangeArrowheads="1"/>
          </p:cNvPicPr>
          <p:nvPr/>
        </p:nvPicPr>
        <p:blipFill>
          <a:blip r:embed="rId3" cstate="print"/>
          <a:srcRect l="46777" t="51205" r="11571" b="29277"/>
          <a:stretch>
            <a:fillRect/>
          </a:stretch>
        </p:blipFill>
        <p:spPr bwMode="auto">
          <a:xfrm>
            <a:off x="5572125" y="4857750"/>
            <a:ext cx="2400300" cy="154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  <p:bldP spid="16387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Vitamíny 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b="1" u="sng" smtClean="0"/>
              <a:t>Vitamín E</a:t>
            </a:r>
            <a:r>
              <a:rPr lang="cs-CZ" smtClean="0"/>
              <a:t> – zabraňuje stárnutí buněk, urychluje hojení, pomáhá proti únavě.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  <p:pic>
        <p:nvPicPr>
          <p:cNvPr id="17412" name="Obrázek 3" descr="C:\Users\Alena\Desktop\Od Nadi naskenované4\OV 6.roč. str123.jpg"/>
          <p:cNvPicPr>
            <a:picLocks noChangeAspect="1" noChangeArrowheads="1"/>
          </p:cNvPicPr>
          <p:nvPr/>
        </p:nvPicPr>
        <p:blipFill>
          <a:blip r:embed="rId3" cstate="print"/>
          <a:srcRect t="62376" r="64629" b="18246"/>
          <a:stretch>
            <a:fillRect/>
          </a:stretch>
        </p:blipFill>
        <p:spPr bwMode="auto">
          <a:xfrm>
            <a:off x="5000625" y="2714625"/>
            <a:ext cx="2038350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  <p:bldP spid="17411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Zdroje k textu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z="2400" smtClean="0"/>
              <a:t>JANOŠKOVÁ, Dagmar; ONDRÁČKOVÁ, Monika; ČECILOVÁ, Anna. </a:t>
            </a:r>
            <a:r>
              <a:rPr lang="cs-CZ" altLang="cs-CZ" sz="2400" i="1" smtClean="0"/>
              <a:t>Občanská výchova 6 s blokem Rodinná výchova pro základní školy a víceletá gymnázia</a:t>
            </a:r>
            <a:r>
              <a:rPr lang="cs-CZ" altLang="cs-CZ" sz="2400" smtClean="0"/>
              <a:t>. Plzeň: Fraus, 2003, ISBN 978-80-7238-886-8</a:t>
            </a:r>
            <a:r>
              <a:rPr lang="cs-CZ" altLang="cs-CZ" smtClean="0"/>
              <a:t>.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Zdroje k obrázkům</a:t>
            </a:r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1600" smtClean="0"/>
              <a:t>Obr.č. 1 učebnice strana 119 - </a:t>
            </a:r>
            <a:r>
              <a:rPr lang="cs-CZ" altLang="cs-CZ" sz="1600" smtClean="0"/>
              <a:t>JANOŠKOVÁ, Dagmar; ONDRÁČKOVÁ, Monika; ČECILOVÁ, Anna. </a:t>
            </a:r>
            <a:r>
              <a:rPr lang="cs-CZ" altLang="cs-CZ" sz="1600" i="1" smtClean="0"/>
              <a:t>Občanská výchova 6 s blokem Rodinná výchova pro základní školy a víceletá gymnázia</a:t>
            </a:r>
            <a:r>
              <a:rPr lang="cs-CZ" altLang="cs-CZ" sz="1600" smtClean="0"/>
              <a:t>. Plzeň: Fraus, 2003, ISBN 978-80-7238-886-8.</a:t>
            </a:r>
          </a:p>
          <a:p>
            <a:pPr eaLnBrk="1" hangingPunct="1"/>
            <a:r>
              <a:rPr lang="cs-CZ" altLang="cs-CZ" sz="1600" smtClean="0"/>
              <a:t>Obr.č. 2 učebnice strana 120 - JANOŠKOVÁ, Dagmar; ONDRÁČKOVÁ, Monika; ČECILOVÁ, Anna. </a:t>
            </a:r>
            <a:r>
              <a:rPr lang="cs-CZ" altLang="cs-CZ" sz="1600" i="1" smtClean="0"/>
              <a:t>Občanská výchova 6 s blokem Rodinná výchova pro základní školy a víceletá gymnázia</a:t>
            </a:r>
            <a:r>
              <a:rPr lang="cs-CZ" altLang="cs-CZ" sz="1600" smtClean="0"/>
              <a:t>. Plzeň: Fraus, 2003, ISBN 978-80-7238-886-8.</a:t>
            </a:r>
          </a:p>
          <a:p>
            <a:pPr eaLnBrk="1" hangingPunct="1"/>
            <a:r>
              <a:rPr lang="cs-CZ" altLang="cs-CZ" sz="1600" smtClean="0"/>
              <a:t>Obr.č. 3 učebnice strana 121 - JANOŠKOVÁ, Dagmar; ONDRÁČKOVÁ, Monika; ČECILOVÁ, Anna. </a:t>
            </a:r>
            <a:r>
              <a:rPr lang="cs-CZ" altLang="cs-CZ" sz="1600" i="1" smtClean="0"/>
              <a:t>Občanská výchova 6 s blokem Rodinná výchova pro základní školy a víceletá gymnázia</a:t>
            </a:r>
            <a:r>
              <a:rPr lang="cs-CZ" altLang="cs-CZ" sz="1600" smtClean="0"/>
              <a:t>. Plzeň: Fraus, 2003, ISBN 978-80-7238-886-8.</a:t>
            </a:r>
          </a:p>
          <a:p>
            <a:pPr eaLnBrk="1" hangingPunct="1"/>
            <a:r>
              <a:rPr lang="cs-CZ" altLang="cs-CZ" sz="1600" smtClean="0"/>
              <a:t>Obr.č. 4 , 5, 6, 7, 8  učebnice strana 122 JANOŠKOVÁ, Dagmar; ONDRÁČKOVÁ, Monika; ČECILOVÁ, Anna. </a:t>
            </a:r>
            <a:r>
              <a:rPr lang="cs-CZ" altLang="cs-CZ" sz="1600" i="1" smtClean="0"/>
              <a:t>Občanská výchova 6 s blokem Rodinná výchova pro základní školy a víceletá gymnázia</a:t>
            </a:r>
            <a:r>
              <a:rPr lang="cs-CZ" altLang="cs-CZ" sz="1600" smtClean="0"/>
              <a:t>. Plzeň: Fraus, 2003, ISBN 978-80-7238-886-8.</a:t>
            </a:r>
          </a:p>
          <a:p>
            <a:pPr eaLnBrk="1" hangingPunct="1"/>
            <a:r>
              <a:rPr lang="cs-CZ" altLang="cs-CZ" sz="1600" smtClean="0"/>
              <a:t>Obr.č. 9, 10, 11, 12, 13 učebnice strana 123 JANOŠKOVÁ, Dagmar; ONDRÁČKOVÁ, Monika; ČECILOVÁ, Anna. </a:t>
            </a:r>
            <a:r>
              <a:rPr lang="cs-CZ" altLang="cs-CZ" sz="1600" i="1" smtClean="0"/>
              <a:t>Občanská výchova 6 s blokem Rodinná výchova pro základní školy a víceletá gymnázia</a:t>
            </a:r>
            <a:r>
              <a:rPr lang="cs-CZ" altLang="cs-CZ" sz="1600" smtClean="0"/>
              <a:t>. Plzeň: Fraus, 2003, ISBN 978-80-7238-886-8.</a:t>
            </a:r>
          </a:p>
          <a:p>
            <a:pPr eaLnBrk="1" hangingPunct="1"/>
            <a:endParaRPr lang="cs-CZ" altLang="cs-CZ" sz="1600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2000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  <p:bldP spid="19459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929</Words>
  <Application>Microsoft Office PowerPoint</Application>
  <PresentationFormat>Předvádění na obrazovce (4:3)</PresentationFormat>
  <Paragraphs>110</Paragraphs>
  <Slides>18</Slides>
  <Notes>9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2" baseType="lpstr">
      <vt:lpstr>Arial</vt:lpstr>
      <vt:lpstr>Calibri</vt:lpstr>
      <vt:lpstr>Times New Roman</vt:lpstr>
      <vt:lpstr>Motiv sady Office</vt:lpstr>
      <vt:lpstr>Výživa a zdraví</vt:lpstr>
      <vt:lpstr>Snímek 2</vt:lpstr>
      <vt:lpstr>Anotace</vt:lpstr>
      <vt:lpstr>Několik pojmů z výživy</vt:lpstr>
      <vt:lpstr>Výživa </vt:lpstr>
      <vt:lpstr>Otázky k zamyšlení</vt:lpstr>
      <vt:lpstr>Snímek 7</vt:lpstr>
      <vt:lpstr>Energetické zdroje</vt:lpstr>
      <vt:lpstr>Během dne vydá každý člověk určitou energii a tu musí nahradit potravou </vt:lpstr>
      <vt:lpstr>Denní doporučené rozložení energie</vt:lpstr>
      <vt:lpstr>Kromě tuku, sacharidů a bílkovin, jsou pro zdravou výživu důležité minerální látky</vt:lpstr>
      <vt:lpstr>Další minerální látky</vt:lpstr>
      <vt:lpstr>Další minerální látky</vt:lpstr>
      <vt:lpstr>Vitamíny</vt:lpstr>
      <vt:lpstr>Vitamíny</vt:lpstr>
      <vt:lpstr>Vitamíny </vt:lpstr>
      <vt:lpstr>Zdroje k textu</vt:lpstr>
      <vt:lpstr>Zdroje k obrázkům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Výživa a zdraví</dc:title>
  <dc:creator>Alena</dc:creator>
  <cp:lastModifiedBy>Dum</cp:lastModifiedBy>
  <cp:revision>12</cp:revision>
  <dcterms:created xsi:type="dcterms:W3CDTF">2013-12-27T16:54:28Z</dcterms:created>
  <dcterms:modified xsi:type="dcterms:W3CDTF">2014-01-04T19:19:25Z</dcterms:modified>
</cp:coreProperties>
</file>