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61" r:id="rId5"/>
    <p:sldId id="262" r:id="rId6"/>
    <p:sldId id="274" r:id="rId7"/>
    <p:sldId id="267" r:id="rId8"/>
    <p:sldId id="275" r:id="rId9"/>
    <p:sldId id="268" r:id="rId10"/>
    <p:sldId id="269" r:id="rId11"/>
    <p:sldId id="270" r:id="rId12"/>
    <p:sldId id="271" r:id="rId13"/>
    <p:sldId id="273" r:id="rId14"/>
    <p:sldId id="272" r:id="rId15"/>
    <p:sldId id="264" r:id="rId16"/>
    <p:sldId id="266" r:id="rId17"/>
    <p:sldId id="265" r:id="rId18"/>
    <p:sldId id="259" r:id="rId19"/>
    <p:sldId id="260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ED5690B-1F65-4602-B72D-97CF15D79A7C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194AA0C-A207-400B-B4B5-8263C373B8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Obr.č.1 a 2</a:t>
            </a:r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A31B785-81B3-4186-A5FE-14032AC762F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Obr.č.3 učebnice 8. ročníku strana 100</a:t>
            </a: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099BFB-394D-4848-B22E-BF202EB35D1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4 a 5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662908-9CB2-4C9D-8648-237694676F9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6 učebnice 7. ročníku strana 92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8C09F27-B2F3-401C-A382-EC2C7DCCC45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7 učebnice 8. ročníku strana 100</a:t>
            </a:r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12D13C-3880-42D8-89B7-2243090F5D5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C72CB-574C-49AF-B8A6-ED3559EFCA44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5ACAF-7CC8-4104-86B9-C800ED9E05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9B0F0-0D80-420E-859D-4E9D952B6602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6D796-56A6-4712-B4D0-08032113BE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1A27F-E3A3-410D-9370-035FA3E6FED5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E13FA-276B-4785-B1EC-63DF46C86E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84C56-F026-44DF-9384-FFF9CDE9DE5A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29B1E-02AC-430B-AEA7-48137F7196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ACB70-6154-47A1-8825-DC86895C386D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486B1-B0DE-48D3-A6DB-2A6E89111C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AA63E-18F9-4192-8227-C1623AAA1A64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BC5CC-7D86-4CB3-9DAD-ED242ABDA7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11B9D-895C-4534-A533-399F406109A1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18E2D-CED8-4D32-A720-C6497B5A17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CBEA9-7895-4EC2-86DE-4B56F8DF4DA4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C21FD-18B9-4EE9-96FE-7A9DE64726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51271-D798-421F-8595-784C1E28C1AF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65712-3B28-4E32-A3A3-97194C6CBE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FCE32-443A-4C01-B06E-D9139C3A1B0C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623A7-97F5-421B-99D0-5EB3FAFBB7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1C379-D4F4-4BA0-A701-EA84DD1E2E9C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B40D3-C9FC-479C-8630-44F8CB702D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28C12A-EB6C-4E91-B2F2-6A6852CC42C1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73A48B-D5BB-45E2-B51D-86C5179C38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Zásady zdravého stravování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71500" y="428625"/>
          <a:ext cx="8143932" cy="6210920"/>
        </p:xfrm>
        <a:graphic>
          <a:graphicData uri="http://schemas.openxmlformats.org/drawingml/2006/table">
            <a:tbl>
              <a:tblPr/>
              <a:tblGrid>
                <a:gridCol w="2026431"/>
                <a:gridCol w="6117501"/>
              </a:tblGrid>
              <a:tr h="15987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37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7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Umění, kultura, sport, zdraví, svět práce–  Zásady zdravé výživy.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13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</a:t>
                      </a:r>
                      <a:r>
                        <a:rPr lang="cs-CZ" sz="1100" b="0" dirty="0" smtClean="0">
                          <a:latin typeface="Calibri"/>
                          <a:ea typeface="Calibri"/>
                          <a:cs typeface="Times New Roman"/>
                        </a:rPr>
                        <a:t>7C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_Vz8_15_</a:t>
                      </a:r>
                      <a:r>
                        <a:rPr lang="cs-CZ" sz="1000" baseline="0" dirty="0" smtClean="0">
                          <a:latin typeface="+mn-lt"/>
                          <a:ea typeface="Calibri"/>
                          <a:cs typeface="Times New Roman"/>
                        </a:rPr>
                        <a:t> Zásady zdravé výživy.</a:t>
                      </a:r>
                      <a:endParaRPr lang="cs-CZ" sz="10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2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3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Výchova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ke zdraví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u="none" dirty="0" smtClean="0">
                          <a:latin typeface="Calibri"/>
                          <a:ea typeface="Calibri"/>
                          <a:cs typeface="Times New Roman"/>
                        </a:rPr>
                        <a:t>Voda, pitný režim, složení stravy, energetická hodnota.</a:t>
                      </a:r>
                      <a:endParaRPr lang="cs-CZ" sz="100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3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29.12.2013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038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10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642938"/>
            <a:ext cx="59721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11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8" y="5643563"/>
            <a:ext cx="12382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Tato prezentace je určena pro žáky 8. tříd základní školy, pro vzdělávací obor Člověk a zdraví – Výchova ke zdraví.</a:t>
            </a:r>
          </a:p>
          <a:p>
            <a:pPr eaLnBrk="1" hangingPunct="1"/>
            <a:r>
              <a:rPr lang="cs-CZ" altLang="cs-CZ" smtClean="0"/>
              <a:t>Žáci se seznámí se zásadami zdravé výživy a pitným režimem.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Lidské tělo a voda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857375"/>
            <a:ext cx="8229600" cy="4525963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Lidské tělo je ze </a:t>
            </a:r>
            <a:r>
              <a:rPr lang="cs-CZ" b="1" u="sng" dirty="0" smtClean="0"/>
              <a:t>60 – 70 % </a:t>
            </a:r>
            <a:r>
              <a:rPr lang="cs-CZ" dirty="0" smtClean="0"/>
              <a:t>tvořeno </a:t>
            </a:r>
            <a:r>
              <a:rPr lang="cs-CZ" b="1" u="sng" dirty="0" smtClean="0"/>
              <a:t>vodou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Tu během dne ztrácí, proto ji musíme neustále </a:t>
            </a:r>
            <a:r>
              <a:rPr lang="cs-CZ" b="1" u="sng" dirty="0" smtClean="0"/>
              <a:t>doplňovat</a:t>
            </a:r>
            <a:r>
              <a:rPr lang="cs-CZ" dirty="0" smtClean="0"/>
              <a:t> nápoji.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Nejvíce pijeme v </a:t>
            </a:r>
            <a:r>
              <a:rPr lang="cs-CZ" b="1" i="1" dirty="0" smtClean="0"/>
              <a:t>horku, při sportu a tělesné námaze, při konzumacích slaných a tučných jídel a také při horečkách.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Doporučená denní dávka tekutin se pohybuje mezi 2 – 3 litry. </a:t>
            </a:r>
            <a:r>
              <a:rPr lang="cs-CZ" dirty="0" smtClean="0"/>
              <a:t>Vhodné je střídat stolní vody, minerálky, ovocné a bylinné čaje, přírodní ovocné šťávy, neslazené džusy. Za zdroj vody pokládáme i ovoce a zeleninu.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Nápoje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Alkohol </a:t>
            </a:r>
            <a:r>
              <a:rPr lang="cs-CZ" dirty="0" smtClean="0"/>
              <a:t>– patří mezi návykové látky s negativními účinky na lidský organismus.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Káva</a:t>
            </a:r>
            <a:r>
              <a:rPr lang="cs-CZ" dirty="0" smtClean="0"/>
              <a:t> – nedává tělu tekutiny, je močopudná, takže nutí tekutiny z těla vylučovat, na kofein lze vypěstovat závislost.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Coca – cola </a:t>
            </a:r>
            <a:r>
              <a:rPr lang="cs-CZ" dirty="0" smtClean="0"/>
              <a:t>– obsahuje kofein a velké množství cukru.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Sladké limonády </a:t>
            </a:r>
            <a:r>
              <a:rPr lang="cs-CZ" dirty="0" smtClean="0"/>
              <a:t>– množstvím cukru se podílejí na vzniku zubního kazu.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ebik-pribor.cz/wp-content/uploads/2013/11/ovoce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714375"/>
            <a:ext cx="3219450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4" descr="http://webik-pribor.cz/wp-content/uploads/2013/11/piti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3" y="2500313"/>
            <a:ext cx="2143125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Složení stravy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i="1" smtClean="0"/>
              <a:t>Konzumuj stravu co nejpestřejší</a:t>
            </a:r>
          </a:p>
          <a:p>
            <a:pPr eaLnBrk="1" hangingPunct="1"/>
            <a:r>
              <a:rPr lang="cs-CZ" b="1" i="1" smtClean="0"/>
              <a:t>Omez živočišné tuky (sádlo, máslo)</a:t>
            </a:r>
          </a:p>
          <a:p>
            <a:pPr eaLnBrk="1" hangingPunct="1"/>
            <a:r>
              <a:rPr lang="cs-CZ" b="1" i="1" smtClean="0"/>
              <a:t>Zeleninu a ovoce jez několikrát denně</a:t>
            </a:r>
          </a:p>
          <a:p>
            <a:pPr eaLnBrk="1" hangingPunct="1"/>
            <a:r>
              <a:rPr lang="cs-CZ" b="1" i="1" smtClean="0"/>
              <a:t>Luštěniny jez alespoň jedenkrát týdně potraviny z bílé mouky nahraď celozrnným pečivem</a:t>
            </a:r>
          </a:p>
          <a:p>
            <a:pPr eaLnBrk="1" hangingPunct="1"/>
            <a:r>
              <a:rPr lang="cs-CZ" b="1" i="1" smtClean="0"/>
              <a:t>Dej přednost bílému masu před červeným</a:t>
            </a:r>
          </a:p>
          <a:p>
            <a:pPr eaLnBrk="1" hangingPunct="1"/>
            <a:r>
              <a:rPr lang="cs-CZ" b="1" i="1" smtClean="0"/>
              <a:t>Vypij denně 2 – 3 litry tekutin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1" descr="C:\Users\Alena\Desktop\Od Nadi naskenované4\OV 8roč. str100.jpg"/>
          <p:cNvPicPr>
            <a:picLocks noChangeAspect="1" noChangeArrowheads="1"/>
          </p:cNvPicPr>
          <p:nvPr/>
        </p:nvPicPr>
        <p:blipFill>
          <a:blip r:embed="rId3" cstate="print"/>
          <a:srcRect l="16528" t="12048" r="11571" b="62410"/>
          <a:stretch>
            <a:fillRect/>
          </a:stretch>
        </p:blipFill>
        <p:spPr bwMode="auto">
          <a:xfrm>
            <a:off x="1143000" y="714375"/>
            <a:ext cx="6929438" cy="535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Energetická hodnota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Snaž se, aby </a:t>
            </a:r>
            <a:r>
              <a:rPr lang="cs-CZ" b="1" u="sng" smtClean="0"/>
              <a:t>energetický příjem </a:t>
            </a:r>
            <a:r>
              <a:rPr lang="cs-CZ" smtClean="0"/>
              <a:t>potravy </a:t>
            </a:r>
            <a:r>
              <a:rPr lang="cs-CZ" b="1" u="sng" smtClean="0"/>
              <a:t>nebyl</a:t>
            </a:r>
            <a:r>
              <a:rPr lang="cs-CZ" smtClean="0"/>
              <a:t> </a:t>
            </a:r>
            <a:r>
              <a:rPr lang="cs-CZ" b="1" u="sng" smtClean="0"/>
              <a:t>vyšší než výdej</a:t>
            </a:r>
          </a:p>
          <a:p>
            <a:pPr eaLnBrk="1" hangingPunct="1"/>
            <a:r>
              <a:rPr lang="cs-CZ" smtClean="0"/>
              <a:t>Omez sladkosti, uzeniny a chipsy</a:t>
            </a:r>
          </a:p>
          <a:p>
            <a:pPr eaLnBrk="1" hangingPunct="1"/>
            <a:r>
              <a:rPr lang="cs-CZ" smtClean="0"/>
              <a:t>Tučné mléčné výrobky nahraď netučnými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/>
              <a:t>Správný postup při přípravě pokrmů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Jez potraviny připravené </a:t>
            </a:r>
            <a:r>
              <a:rPr lang="cs-CZ" b="1" u="sng" smtClean="0"/>
              <a:t>nejšetrnějším způsobem</a:t>
            </a:r>
          </a:p>
          <a:p>
            <a:pPr eaLnBrk="1" hangingPunct="1"/>
            <a:r>
              <a:rPr lang="cs-CZ" smtClean="0"/>
              <a:t>Omez pokrmy upravené na tuku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26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Časové rozvržení jídla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Jez v pravidelných intervalech</a:t>
            </a:r>
          </a:p>
          <a:p>
            <a:pPr eaLnBrk="1" hangingPunct="1"/>
            <a:r>
              <a:rPr lang="cs-CZ" b="1" u="sng" smtClean="0"/>
              <a:t>Doporučuje se 5 malých porcí jídla denně</a:t>
            </a:r>
          </a:p>
          <a:p>
            <a:pPr eaLnBrk="1" hangingPunct="1"/>
            <a:r>
              <a:rPr lang="cs-CZ" smtClean="0"/>
              <a:t>Poslední jídlo sněz nejméně 2 hodiny před spaním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Prostředí jídelny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Jez tam, kde je čisto a příjemně</a:t>
            </a:r>
          </a:p>
          <a:p>
            <a:pPr eaLnBrk="1" hangingPunct="1"/>
            <a:r>
              <a:rPr lang="cs-CZ" smtClean="0"/>
              <a:t>Dej si záležet na servírování</a:t>
            </a:r>
          </a:p>
          <a:p>
            <a:pPr eaLnBrk="1" hangingPunct="1"/>
            <a:r>
              <a:rPr lang="cs-CZ" smtClean="0"/>
              <a:t>Jez pomalu a v pohodě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Obraz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5" y="1000125"/>
            <a:ext cx="3857625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 descr="Obraz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0" y="2286000"/>
            <a:ext cx="3857625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Abeceda zdravé výživy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dirty="0" smtClean="0"/>
              <a:t> jezte pestrou stravu – zajistíte tak dostatečný a vyvážený příjem živin, vitamínů, minerálů a dalších látek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  <a:r>
              <a:rPr lang="cs-CZ" dirty="0" smtClean="0"/>
              <a:t> udržujte si vhodnou tělesnou váhu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cs-CZ" dirty="0" smtClean="0"/>
              <a:t> vybírejte potraviny s nízkým obsahem tuku, zvláště živočišného, omezujte maštění, snižujte spotřebu uzenin, tučných mas,…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dirty="0" smtClean="0"/>
              <a:t> konzumujte dostatečné množství zeleniny a ovoce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r>
              <a:rPr lang="cs-CZ" dirty="0" smtClean="0"/>
              <a:t> stanovte si a respektujte pravidelný čas příjmu potravy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F</a:t>
            </a:r>
            <a:r>
              <a:rPr lang="cs-CZ" dirty="0" smtClean="0"/>
              <a:t> omezujte sůl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G</a:t>
            </a:r>
            <a:r>
              <a:rPr lang="cs-CZ" dirty="0" smtClean="0"/>
              <a:t> potraviny zbytečně dlouho nevařte, nepřipravujte nic na přepáleném tuku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</a:t>
            </a:r>
            <a:r>
              <a:rPr lang="cs-CZ" dirty="0" smtClean="0"/>
              <a:t> jídlo nehltejte, ale pomalu kousejte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dirty="0" smtClean="0"/>
              <a:t> dodržujte pitný režim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Můžete doplnit další zásady správné výživy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1" descr="C:\Users\Alena\Desktop\Od Nadi naskenované4\OV 7.roč. str92.jpg"/>
          <p:cNvPicPr>
            <a:picLocks noChangeAspect="1" noChangeArrowheads="1"/>
          </p:cNvPicPr>
          <p:nvPr/>
        </p:nvPicPr>
        <p:blipFill>
          <a:blip r:embed="rId3" cstate="print"/>
          <a:srcRect l="18512" t="14940" r="9587" b="33372"/>
          <a:stretch>
            <a:fillRect/>
          </a:stretch>
        </p:blipFill>
        <p:spPr bwMode="auto">
          <a:xfrm>
            <a:off x="1500188" y="1500188"/>
            <a:ext cx="5786437" cy="507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Pyramida zdravé výživy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/>
              <a:t>Model standardizované denní spotřeby potravin</a:t>
            </a:r>
          </a:p>
        </p:txBody>
      </p:sp>
      <p:pic>
        <p:nvPicPr>
          <p:cNvPr id="17411" name="obrázek 2" descr="C:\Users\Alena\Desktop\Od Nadi naskenované4\OV 8roč. str100.jpg"/>
          <p:cNvPicPr>
            <a:picLocks noChangeAspect="1" noChangeArrowheads="1"/>
          </p:cNvPicPr>
          <p:nvPr/>
        </p:nvPicPr>
        <p:blipFill>
          <a:blip r:embed="rId3" cstate="print"/>
          <a:srcRect l="14545" t="40120" r="9587" b="19518"/>
          <a:stretch>
            <a:fillRect/>
          </a:stretch>
        </p:blipFill>
        <p:spPr bwMode="auto">
          <a:xfrm>
            <a:off x="1143000" y="1428750"/>
            <a:ext cx="68580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Obecně platí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Denní příjem potravy: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Snídaně – 15 – 20 %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Svačiny (dvě) – 10 – 15 %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Oběd – 30 – 35 %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Večeře – 20 – 25 %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Denní příjem tekutin: </a:t>
            </a:r>
            <a:r>
              <a:rPr lang="cs-CZ" dirty="0" smtClean="0"/>
              <a:t>2 – 3 litry </a:t>
            </a:r>
            <a:r>
              <a:rPr lang="cs-CZ" dirty="0" smtClean="0"/>
              <a:t>neslazených tekutin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Kdo – kolik: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Nižší dávky </a:t>
            </a:r>
            <a:r>
              <a:rPr lang="cs-CZ" dirty="0" smtClean="0"/>
              <a:t>– menší děti, většina žen, staří lidé.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Střední dávky </a:t>
            </a:r>
            <a:r>
              <a:rPr lang="cs-CZ" dirty="0" smtClean="0"/>
              <a:t>– starší děti, dospívající chlapci, těhotné  a kojící ženy, většina mužů.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Nejvyšší dávky </a:t>
            </a:r>
            <a:r>
              <a:rPr lang="cs-CZ" dirty="0" smtClean="0"/>
              <a:t>– sportovci, dospívající chlapci, těžce pracující muži.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u="sng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Zdroje k textu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2000" smtClean="0"/>
              <a:t>JANOŠKOVÁ, Dagmar; ONDRÁČKOVÁ, Monika; ČECILOVÁ, Anna. </a:t>
            </a:r>
            <a:r>
              <a:rPr lang="cs-CZ" altLang="cs-CZ" sz="2000" i="1" smtClean="0"/>
              <a:t>Občanská výchova 6 s blokem Rodinná výchova pro základní školy a víceletá gymnázia</a:t>
            </a:r>
            <a:r>
              <a:rPr lang="cs-CZ" altLang="cs-CZ" sz="2000" smtClean="0"/>
              <a:t>. Plzeň: Fraus, 2003, ISBN 978-80-7238-886-8.</a:t>
            </a:r>
          </a:p>
          <a:p>
            <a:pPr eaLnBrk="1" hangingPunct="1"/>
            <a:r>
              <a:rPr lang="cs-CZ" sz="2000" smtClean="0"/>
              <a:t>JANOŠKOVÁ, Dagmar; ČÁBALOVÁ, Dagmar; MARKOVÁ, Hana. </a:t>
            </a:r>
            <a:r>
              <a:rPr lang="cs-CZ" sz="2000" i="1" smtClean="0"/>
              <a:t>Občanská výchova 7 Rodinná výchova 7 učebnice pro základní školy a víceletá gymnázia</a:t>
            </a:r>
            <a:r>
              <a:rPr lang="cs-CZ" sz="2000" smtClean="0"/>
              <a:t>. Plzeň: Fraus, 2004, ISBN 80-7238-325-6. </a:t>
            </a:r>
            <a:endParaRPr lang="cs-CZ" altLang="cs-CZ" sz="2000" smtClean="0"/>
          </a:p>
          <a:p>
            <a:pPr eaLnBrk="1" hangingPunct="1"/>
            <a:endParaRPr lang="cs-CZ" altLang="cs-CZ" sz="2000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Zdroje k obrázkům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Obr.č.1 NEUVEDEN, Neuveden. </a:t>
            </a:r>
            <a:r>
              <a:rPr lang="cs-CZ" sz="1800" i="1" dirty="0" smtClean="0"/>
              <a:t>webik-pribor.cz</a:t>
            </a:r>
            <a:r>
              <a:rPr lang="cs-CZ" sz="1800" dirty="0" smtClean="0"/>
              <a:t> [online]. [cit. 28.12.2013]. Dostupný na WWW: http://webik-pribor.cz/wp-content/uploads/2013/11/ovoce.gif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Obr.č. 2 NEUVEDEN, Neuveden. </a:t>
            </a:r>
            <a:r>
              <a:rPr lang="cs-CZ" sz="1800" i="1" dirty="0" smtClean="0"/>
              <a:t>webik-pribor.cz</a:t>
            </a:r>
            <a:r>
              <a:rPr lang="cs-CZ" sz="1800" dirty="0" smtClean="0"/>
              <a:t> [online]. [cit. 28.12.2013]. Dostupný na WWW: http://webik-pribor.cz/wp-content/uploads/2013/11/piti.gif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Obr.č. 3 učebnice 8. ročníku strana 100 JANOŠKOVÁ, Dagmar; ONDRÁČKOVÁ, Monika; ČABALOVÁ, Dagmar a kol. </a:t>
            </a:r>
            <a:r>
              <a:rPr lang="cs-CZ" sz="1800" i="1" dirty="0" smtClean="0"/>
              <a:t>Občanská výchova 8 Rodinná výchova 8 učebnice pro základní školy a víceletá gymnázia</a:t>
            </a:r>
            <a:r>
              <a:rPr lang="cs-CZ" sz="1800" dirty="0" smtClean="0"/>
              <a:t>. Plzeň: Fraus, 2011, ISBN 978-80-7238-317-7.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Obr.č. 4 a 5 NEUVEDEN, Neuveden. </a:t>
            </a:r>
            <a:r>
              <a:rPr lang="cs-CZ" sz="1800" i="1" dirty="0" smtClean="0"/>
              <a:t>mamciny.estranky.cz</a:t>
            </a:r>
            <a:r>
              <a:rPr lang="cs-CZ" sz="1800" dirty="0" smtClean="0"/>
              <a:t> [online]. [cit. 28.12.2013]. Dostupný na WWW: http://www.mamciny.estranky.cz/clanky/vyziva_-zivotni-styl-a-poruchy-vyzivy/zasady-spravne-vyzivy.html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Obr.č. 6 učebnice 7. ročníku strana 92 JANOŠKOVÁ, Dagmar; ČÁBALOVÁ, Dagmar; MARKOVÁ, Hana. </a:t>
            </a:r>
            <a:r>
              <a:rPr lang="cs-CZ" sz="1800" i="1" dirty="0" smtClean="0"/>
              <a:t>Občanská výchova 7 Rodinná výchova 7 učebnice pro základní školy a víceletá gymnázia</a:t>
            </a:r>
            <a:r>
              <a:rPr lang="cs-CZ" sz="1800" dirty="0" smtClean="0"/>
              <a:t>. Plzeň: Fraus, 2004, ISBN 80-7238-325-6. </a:t>
            </a:r>
            <a:endParaRPr lang="cs-CZ" altLang="cs-CZ" sz="1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Obr.č. 7 učebnice 8. ročníku strana 100 JANOŠKOVÁ, Dagmar; ONDRÁČKOVÁ, Monika; ČABALOVÁ, Dagmar a kol. </a:t>
            </a:r>
            <a:r>
              <a:rPr lang="cs-CZ" sz="1800" i="1" dirty="0" smtClean="0"/>
              <a:t>Občanská výchova 8 Rodinná výchova 8 učebnice pro základní školy a víceletá gymnázia</a:t>
            </a:r>
            <a:r>
              <a:rPr lang="cs-CZ" sz="1800" dirty="0" smtClean="0"/>
              <a:t>. Plzeň: Fraus, 2011, ISBN 978-80-7238-317-7.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altLang="cs-CZ" sz="1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892</Words>
  <Application>Microsoft Office PowerPoint</Application>
  <PresentationFormat>Předvádění na obrazovce (4:3)</PresentationFormat>
  <Paragraphs>109</Paragraphs>
  <Slides>19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Calibri</vt:lpstr>
      <vt:lpstr>Times New Roman</vt:lpstr>
      <vt:lpstr>Motiv sady Office</vt:lpstr>
      <vt:lpstr>Zásady zdravého stravování</vt:lpstr>
      <vt:lpstr>Snímek 2</vt:lpstr>
      <vt:lpstr>Anotace</vt:lpstr>
      <vt:lpstr>Lidské tělo a voda</vt:lpstr>
      <vt:lpstr>Nápoje</vt:lpstr>
      <vt:lpstr>Snímek 6</vt:lpstr>
      <vt:lpstr>Složení stravy</vt:lpstr>
      <vt:lpstr>Snímek 8</vt:lpstr>
      <vt:lpstr>Energetická hodnota</vt:lpstr>
      <vt:lpstr>Správný postup při přípravě pokrmů</vt:lpstr>
      <vt:lpstr>Časové rozvržení jídla</vt:lpstr>
      <vt:lpstr>Prostředí jídelny</vt:lpstr>
      <vt:lpstr>Snímek 13</vt:lpstr>
      <vt:lpstr>Abeceda zdravé výživy</vt:lpstr>
      <vt:lpstr>Pyramida zdravé výživy </vt:lpstr>
      <vt:lpstr>Model standardizované denní spotřeby potravin</vt:lpstr>
      <vt:lpstr>Obecně platí</vt:lpstr>
      <vt:lpstr>Zdroje k textu</vt:lpstr>
      <vt:lpstr>Zdroje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Zásady zdravého stravování</dc:title>
  <dc:creator>Alena</dc:creator>
  <cp:lastModifiedBy>Dum</cp:lastModifiedBy>
  <cp:revision>12</cp:revision>
  <dcterms:created xsi:type="dcterms:W3CDTF">2013-12-28T14:37:07Z</dcterms:created>
  <dcterms:modified xsi:type="dcterms:W3CDTF">2014-01-04T19:16:48Z</dcterms:modified>
</cp:coreProperties>
</file>