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7" r:id="rId1"/>
  </p:sldMasterIdLst>
  <p:notesMasterIdLst>
    <p:notesMasterId r:id="rId12"/>
  </p:notesMasterIdLst>
  <p:sldIdLst>
    <p:sldId id="262" r:id="rId2"/>
    <p:sldId id="270" r:id="rId3"/>
    <p:sldId id="263" r:id="rId4"/>
    <p:sldId id="264" r:id="rId5"/>
    <p:sldId id="265" r:id="rId6"/>
    <p:sldId id="266" r:id="rId7"/>
    <p:sldId id="267" r:id="rId8"/>
    <p:sldId id="268" r:id="rId9"/>
    <p:sldId id="257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0"/>
    <p:penClr>
      <a:srgbClr val="FF0000"/>
    </p:penClr>
  </p:showPr>
  <p:clrMru>
    <a:srgbClr val="006600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3" d="100"/>
          <a:sy n="53" d="100"/>
        </p:scale>
        <p:origin x="-98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E185B96-B01D-429C-AB8A-993450DDC76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E0E8C3A-A384-4C0A-8653-3115B2975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8341DD-ACF7-4CC4-82A0-674E3A19B8B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3. list – Motivační stránka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09286-8CB6-44C0-992E-5DD9B0AED09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4. list</a:t>
            </a:r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C08E3A7-ABED-4C1E-B346-2A2A6DE6B6E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5. list</a:t>
            </a:r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0B4D6B-8B83-479D-A475-47367AA4194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6. list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4A7EF7-7F43-42A0-9D71-9A15A9A776C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7. list</a:t>
            </a:r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E8EBC0-8638-4929-8AB6-30CBE302F70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8. list</a:t>
            </a:r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A58B1C-CA69-428E-A9FC-0332A324BA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477EA2-028C-4520-A8D0-CEE46EA89C5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6FD36A-3DDD-4D11-B8D5-F2B184D87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82BC6-4AD0-40CE-B759-37A80466E95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833F0-5D04-4926-917A-414A0C026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D916D8F-3320-4C82-A277-6EDFADAAC2D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AC14AF-8B02-46D8-BB1D-BAC51041C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E50DA-77D2-467C-867C-28107DB2CD2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5C737-7C89-4891-AFF5-CEA61AC6A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EDA12-BF05-4400-9815-47B042AB4B0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9DCDD-771A-4079-AE2B-F0A98A1E9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58DD7-6E16-48A3-9895-791087A9AA3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749DF-6229-41D5-A0B2-D2FD1C662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D1E167-C84B-42B1-85C9-9C8FB5E03C8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44A799-99D8-43AF-B91F-50D21FC16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0F326-8AD0-4E16-BF21-CE30DDB4B60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B72B7-E0E1-46CA-9F3D-8CDD5F926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137D4A4-B357-44E0-8A4F-CD9650860EF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5ABA2E-4AE3-421C-A2A5-855BB059B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53463-78B6-4CAE-84AF-E35EA4AF721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14B20-9BCD-4696-8417-B48D402C6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8A80B-191A-4C6F-AFA1-CAB9B853A17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D27C9-4CAC-4955-A022-B95D343BB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477B291-E913-4486-9A05-9C0E1507A48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E51F69E-FC7A-413C-A623-00D05AC33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08" r:id="rId2"/>
    <p:sldLayoutId id="2147484010" r:id="rId3"/>
    <p:sldLayoutId id="2147484007" r:id="rId4"/>
    <p:sldLayoutId id="2147484006" r:id="rId5"/>
    <p:sldLayoutId id="2147484005" r:id="rId6"/>
    <p:sldLayoutId id="2147484011" r:id="rId7"/>
    <p:sldLayoutId id="2147484004" r:id="rId8"/>
    <p:sldLayoutId id="2147484012" r:id="rId9"/>
    <p:sldLayoutId id="2147484003" r:id="rId10"/>
    <p:sldLayoutId id="2147484002" r:id="rId11"/>
  </p:sldLayoutIdLst>
  <p:transition spd="slow">
    <p:pull/>
  </p:transition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3886200"/>
            <a:ext cx="7304087" cy="1752600"/>
          </a:xfrm>
        </p:spPr>
        <p:txBody>
          <a:bodyPr>
            <a:normAutofit/>
          </a:bodyPr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188" y="620713"/>
            <a:ext cx="7918450" cy="2663825"/>
          </a:xfrm>
          <a:prstGeom prst="rect">
            <a:avLst/>
          </a:prstGeom>
        </p:spPr>
        <p:txBody>
          <a:bodyPr anchor="b">
            <a:normAutofit fontScale="90000" lnSpcReduction="20000"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Název: VY_32_INOVACE_10_C_8_ Společné znaky rostlin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projektu: CZ.1.07./1.4.00/21.2131</a:t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450" y="2060575"/>
          <a:ext cx="6834188" cy="39211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Společné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znaky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rostliny, výživa, dýchání a vylučování, reakce na změny v přírodě, pohyb, růst, vývoj, rozmnožování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492500" y="692150"/>
            <a:ext cx="2290763" cy="585788"/>
          </a:xfrm>
          <a:prstGeom prst="rect">
            <a:avLst/>
          </a:prstGeom>
          <a:noFill/>
          <a:ln w="57150">
            <a:solidFill>
              <a:srgbClr val="C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B050"/>
                </a:solidFill>
              </a:rPr>
              <a:t>ROSTLINY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1412875"/>
            <a:ext cx="8324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latin typeface="Verdana" pitchFamily="34" charset="0"/>
              </a:rPr>
              <a:t>Úkol: Škrtni, co do řady nepatří a řekni proč.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95288" y="2060575"/>
            <a:ext cx="8353425" cy="84296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6600"/>
                </a:solidFill>
              </a:rPr>
              <a:t>b</a:t>
            </a:r>
            <a:r>
              <a:rPr lang="cs-CZ" sz="2800" dirty="0">
                <a:solidFill>
                  <a:srgbClr val="006600"/>
                </a:solidFill>
              </a:rPr>
              <a:t>orovice, smrk, lípa, modřín, jedle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288" y="4292600"/>
            <a:ext cx="8353425" cy="842963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6600"/>
                </a:solidFill>
              </a:rPr>
              <a:t>p</a:t>
            </a:r>
            <a:r>
              <a:rPr lang="cs-CZ" sz="2800" dirty="0">
                <a:solidFill>
                  <a:srgbClr val="006600"/>
                </a:solidFill>
              </a:rPr>
              <a:t>aprika, jablko, švestka, meruňka, hruška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288" y="5445125"/>
            <a:ext cx="8353425" cy="84296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6600"/>
                </a:solidFill>
              </a:rPr>
              <a:t>s</a:t>
            </a:r>
            <a:r>
              <a:rPr lang="cs-CZ" sz="2800" dirty="0">
                <a:solidFill>
                  <a:srgbClr val="006600"/>
                </a:solidFill>
              </a:rPr>
              <a:t>něženka, tulipán, narcis, bříza, bledule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5288" y="3141663"/>
            <a:ext cx="8353425" cy="841375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6600"/>
                </a:solidFill>
              </a:rPr>
              <a:t>m</a:t>
            </a:r>
            <a:r>
              <a:rPr lang="cs-CZ" sz="2800" dirty="0">
                <a:solidFill>
                  <a:srgbClr val="006600"/>
                </a:solidFill>
              </a:rPr>
              <a:t>rkev, třešně, kapusta, okurka, ředkvička</a:t>
            </a:r>
            <a:endParaRPr lang="cs-CZ" sz="2800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813" y="620713"/>
            <a:ext cx="5926137" cy="5842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57150">
            <a:solidFill>
              <a:srgbClr val="00660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CC00"/>
                </a:solidFill>
                <a:latin typeface="Arial" pitchFamily="34" charset="0"/>
                <a:cs typeface="Arial" pitchFamily="34" charset="0"/>
              </a:rPr>
              <a:t>SPOLEČNÉ ZNAKY ROSTLIN</a:t>
            </a:r>
            <a:endParaRPr lang="cs-CZ" sz="3200" dirty="0">
              <a:solidFill>
                <a:srgbClr val="00CC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755650" y="1484313"/>
            <a:ext cx="541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1.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31913" y="1484313"/>
            <a:ext cx="1887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00B050"/>
                </a:solidFill>
              </a:rPr>
              <a:t>Vyživují se</a:t>
            </a:r>
          </a:p>
        </p:txBody>
      </p:sp>
      <p:pic>
        <p:nvPicPr>
          <p:cNvPr id="1030" name="Picture 6" descr="C:\Users\Ludmila Eisová\AppData\Local\Microsoft\Windows\Temporary Internet Files\Content.IE5\DU3WXRX5\MC9001228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284538"/>
            <a:ext cx="1719263" cy="196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Ludmila Eisová\AppData\Local\Microsoft\Windows\Temporary Internet Files\Content.IE5\DU3WXRX5\MC900232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3538" y="1244600"/>
            <a:ext cx="2022475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 flipH="1">
            <a:off x="5076825" y="2924175"/>
            <a:ext cx="1582738" cy="43338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5219700" y="2997200"/>
            <a:ext cx="1655763" cy="792163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292725" y="3141663"/>
            <a:ext cx="1800225" cy="122396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851275" y="2276475"/>
            <a:ext cx="2563813" cy="523875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C000"/>
                </a:solidFill>
              </a:rPr>
              <a:t>sluneční světlo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900113" y="2852738"/>
            <a:ext cx="2043112" cy="523875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oxid uhličitý</a:t>
            </a:r>
          </a:p>
        </p:txBody>
      </p:sp>
      <p:cxnSp>
        <p:nvCxnSpPr>
          <p:cNvPr id="20" name="Zakřivená spojnice 19"/>
          <p:cNvCxnSpPr/>
          <p:nvPr/>
        </p:nvCxnSpPr>
        <p:spPr>
          <a:xfrm>
            <a:off x="1763713" y="3429000"/>
            <a:ext cx="1800225" cy="1079500"/>
          </a:xfrm>
          <a:prstGeom prst="curvedConnector3">
            <a:avLst>
              <a:gd name="adj1" fmla="val 48484"/>
            </a:avLst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843213" y="5876925"/>
            <a:ext cx="2644775" cy="5238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voda s živinami</a:t>
            </a:r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3563938" y="5300663"/>
            <a:ext cx="287337" cy="4318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V="1">
            <a:off x="4067175" y="5373688"/>
            <a:ext cx="0" cy="3587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>
            <a:endCxn id="1030" idx="2"/>
          </p:cNvCxnSpPr>
          <p:nvPr/>
        </p:nvCxnSpPr>
        <p:spPr>
          <a:xfrm flipH="1" flipV="1">
            <a:off x="4351338" y="5248275"/>
            <a:ext cx="149225" cy="4841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0" name="TextovéPole 1039"/>
          <p:cNvSpPr txBox="1">
            <a:spLocks noChangeArrowheads="1"/>
          </p:cNvSpPr>
          <p:nvPr/>
        </p:nvSpPr>
        <p:spPr bwMode="auto">
          <a:xfrm>
            <a:off x="7451725" y="4076700"/>
            <a:ext cx="1082675" cy="5238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kyslík</a:t>
            </a:r>
          </a:p>
        </p:txBody>
      </p:sp>
      <p:cxnSp>
        <p:nvCxnSpPr>
          <p:cNvPr id="1042" name="Zakřivená spojnice 1041"/>
          <p:cNvCxnSpPr/>
          <p:nvPr/>
        </p:nvCxnSpPr>
        <p:spPr>
          <a:xfrm flipV="1">
            <a:off x="5076825" y="4437063"/>
            <a:ext cx="2303463" cy="287337"/>
          </a:xfrm>
          <a:prstGeom prst="curvedConnector3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95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95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95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95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950"/>
                            </p:stCondLst>
                            <p:childTnLst>
                              <p:par>
                                <p:cTn id="40" presetID="32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950"/>
                            </p:stCondLst>
                            <p:childTnLst>
                              <p:par>
                                <p:cTn id="47" presetID="8" presetClass="emph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7" grpId="0" animBg="1"/>
      <p:bldP spid="18" grpId="0" animBg="1"/>
      <p:bldP spid="24" grpId="0" animBg="1"/>
      <p:bldP spid="10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755650" y="1052513"/>
            <a:ext cx="484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2.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331913" y="1052513"/>
            <a:ext cx="2981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00CC00"/>
                </a:solidFill>
              </a:rPr>
              <a:t>Dýchají a vylučují</a:t>
            </a:r>
          </a:p>
        </p:txBody>
      </p:sp>
      <p:pic>
        <p:nvPicPr>
          <p:cNvPr id="21507" name="Picture 6" descr="C:\Users\Ludmila Eisová\AppData\Local\Microsoft\Windows\Temporary Internet Files\Content.IE5\DU3WXRX5\MC9001228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6588" y="2668588"/>
            <a:ext cx="2259012" cy="257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650" y="2636838"/>
            <a:ext cx="1082675" cy="5238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kyslík</a:t>
            </a:r>
          </a:p>
        </p:txBody>
      </p:sp>
      <p:cxnSp>
        <p:nvCxnSpPr>
          <p:cNvPr id="7" name="Zakřivená spojnice 6"/>
          <p:cNvCxnSpPr/>
          <p:nvPr/>
        </p:nvCxnSpPr>
        <p:spPr>
          <a:xfrm>
            <a:off x="1104900" y="3233738"/>
            <a:ext cx="2171700" cy="1203325"/>
          </a:xfrm>
          <a:prstGeom prst="curvedConnector3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227763" y="2133600"/>
            <a:ext cx="2044700" cy="522288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oxid uhličitý</a:t>
            </a:r>
          </a:p>
        </p:txBody>
      </p:sp>
      <p:cxnSp>
        <p:nvCxnSpPr>
          <p:cNvPr id="16" name="Zakřivená spojnice 15"/>
          <p:cNvCxnSpPr/>
          <p:nvPr/>
        </p:nvCxnSpPr>
        <p:spPr>
          <a:xfrm flipV="1">
            <a:off x="5219700" y="2781300"/>
            <a:ext cx="1944688" cy="1871663"/>
          </a:xfrm>
          <a:prstGeom prst="curvedConnector3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5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50"/>
                            </p:stCondLst>
                            <p:childTnLst>
                              <p:par>
                                <p:cTn id="18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827088" y="908050"/>
            <a:ext cx="484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3.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331913" y="836613"/>
            <a:ext cx="5167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00CC00"/>
                </a:solidFill>
                <a:latin typeface="Verdana" pitchFamily="34" charset="0"/>
              </a:rPr>
              <a:t>Reagují na změny v přírodě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1403350" y="1412875"/>
            <a:ext cx="4549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např. na změnu teploty vzduchu</a:t>
            </a:r>
          </a:p>
        </p:txBody>
      </p:sp>
      <p:pic>
        <p:nvPicPr>
          <p:cNvPr id="2052" name="Picture 4" descr="C:\Users\Ludmila Eisová\AppData\Local\Microsoft\Windows\Temporary Internet Files\Content.IE5\4VJN298M\MP9004277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2276475"/>
            <a:ext cx="19177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Ludmila Eisová\AppData\Local\Microsoft\Windows\Temporary Internet Files\Content.IE5\DU3WXRX5\MP90039048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1844675"/>
            <a:ext cx="1728787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84438" y="2060575"/>
            <a:ext cx="3540125" cy="954088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Květy se působením </a:t>
            </a:r>
          </a:p>
          <a:p>
            <a:r>
              <a:rPr lang="cs-CZ" sz="2800"/>
              <a:t>tepla otevírají.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59113" y="3284538"/>
            <a:ext cx="3644900" cy="954087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Působením chladu se</a:t>
            </a:r>
          </a:p>
          <a:p>
            <a:r>
              <a:rPr lang="cs-CZ" sz="2800"/>
              <a:t>květy zavírají.</a:t>
            </a:r>
          </a:p>
        </p:txBody>
      </p:sp>
      <p:pic>
        <p:nvPicPr>
          <p:cNvPr id="2055" name="Picture 7" descr="C:\Users\Ludmila Eisová\AppData\Local\Microsoft\Windows\Temporary Internet Files\Content.IE5\UZTM5EZ0\MP90040672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4479925"/>
            <a:ext cx="2449512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708400" y="5157788"/>
            <a:ext cx="4383088" cy="954087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Listnaté stromy na podzim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hazují listy.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5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5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55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55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900113" y="981075"/>
            <a:ext cx="4841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4.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76375" y="908050"/>
            <a:ext cx="206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00CC00"/>
                </a:solidFill>
              </a:rPr>
              <a:t>Pohybují se</a:t>
            </a:r>
          </a:p>
        </p:txBody>
      </p:sp>
      <p:pic>
        <p:nvPicPr>
          <p:cNvPr id="3074" name="Picture 2" descr="C:\Users\Ludmila Eisová\AppData\Local\Microsoft\Windows\Temporary Internet Files\Content.IE5\DU3WXRX5\MC9004418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2205038"/>
            <a:ext cx="2879725" cy="223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1547813" y="1557338"/>
            <a:ext cx="45148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Pohybují se částmi svého těla.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00563" y="2420938"/>
            <a:ext cx="3581400" cy="954087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Slunečnice otáčí květ</a:t>
            </a:r>
          </a:p>
          <a:p>
            <a:r>
              <a:rPr lang="cs-CZ" sz="2800"/>
              <a:t> za sluncem.</a:t>
            </a:r>
          </a:p>
        </p:txBody>
      </p:sp>
      <p:pic>
        <p:nvPicPr>
          <p:cNvPr id="3075" name="Picture 3" descr="C:\Users\Ludmila Eisová\AppData\Local\Microsoft\Windows\Temporary Internet Files\Content.IE5\6MRND51Y\MC9004389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4149725"/>
            <a:ext cx="3305175" cy="224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42988" y="5157788"/>
            <a:ext cx="3424237" cy="954087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Semena pampelišky</a:t>
            </a:r>
          </a:p>
          <a:p>
            <a:r>
              <a:rPr lang="cs-CZ" sz="2800"/>
              <a:t>poletují ve vzduchu.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7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7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900113" y="908050"/>
            <a:ext cx="484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5.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76375" y="908050"/>
            <a:ext cx="57388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00CC00"/>
                </a:solidFill>
              </a:rPr>
              <a:t>Rostou, vyvíjejí se a rozmnožují se</a:t>
            </a:r>
          </a:p>
        </p:txBody>
      </p:sp>
      <p:pic>
        <p:nvPicPr>
          <p:cNvPr id="4098" name="Picture 2" descr="C:\Users\Ludmila Eisová\AppData\Local\Microsoft\Windows\Temporary Internet Files\Content.IE5\UZTM5EZ0\MP90043313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412875"/>
            <a:ext cx="5180013" cy="256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Ludmila Eisová\AppData\Local\Microsoft\Windows\Temporary Internet Files\Content.IE5\DU3WXRX5\MP90043306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3760788"/>
            <a:ext cx="4473575" cy="269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ovéPole 3"/>
          <p:cNvSpPr txBox="1">
            <a:spLocks noChangeArrowheads="1"/>
          </p:cNvSpPr>
          <p:nvPr/>
        </p:nvSpPr>
        <p:spPr bwMode="auto">
          <a:xfrm>
            <a:off x="6300788" y="2420938"/>
            <a:ext cx="1352550" cy="5238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Tulipán</a:t>
            </a:r>
          </a:p>
        </p:txBody>
      </p:sp>
      <p:sp>
        <p:nvSpPr>
          <p:cNvPr id="27654" name="TextovéPole 4"/>
          <p:cNvSpPr txBox="1">
            <a:spLocks noChangeArrowheads="1"/>
          </p:cNvSpPr>
          <p:nvPr/>
        </p:nvSpPr>
        <p:spPr bwMode="auto">
          <a:xfrm>
            <a:off x="1763713" y="5229225"/>
            <a:ext cx="1144587" cy="523875"/>
          </a:xfrm>
          <a:prstGeom prst="rect">
            <a:avLst/>
          </a:prstGeom>
          <a:noFill/>
          <a:ln w="38100">
            <a:solidFill>
              <a:srgbClr val="0066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6600"/>
                </a:solidFill>
              </a:rPr>
              <a:t>Hrách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5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950"/>
                            </p:stCondLst>
                            <p:childTnLst>
                              <p:par>
                                <p:cTn id="16" presetID="26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0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endParaRPr lang="cs-CZ" sz="3200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620713"/>
            <a:ext cx="8362950" cy="550545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Anotace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3. list</a:t>
            </a:r>
            <a:r>
              <a:rPr lang="cs-CZ" b="1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Motivační stránka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4</a:t>
            </a:r>
            <a:r>
              <a:rPr lang="cs-CZ" dirty="0" smtClean="0"/>
              <a:t>. – 8. list – Výkladové stránky – Společné znaky rostlin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611188" y="2708275"/>
            <a:ext cx="59690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Určeno pro výuku ve 3. ročníku.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908050"/>
            <a:ext cx="8183562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1042988" y="2276475"/>
            <a:ext cx="8185150" cy="4187825"/>
          </a:xfrm>
        </p:spPr>
        <p:txBody>
          <a:bodyPr/>
          <a:lstStyle/>
          <a:p>
            <a:r>
              <a:rPr lang="cs-CZ" smtClean="0"/>
              <a:t>Otevřená galerie Microsoft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634</TotalTime>
  <Words>226</Words>
  <Application>Microsoft Office PowerPoint</Application>
  <PresentationFormat>On-screen Show (4:3)</PresentationFormat>
  <Paragraphs>76</Paragraphs>
  <Slides>10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Verdana</vt:lpstr>
      <vt:lpstr>Arial</vt:lpstr>
      <vt:lpstr>Wingdings 2</vt:lpstr>
      <vt:lpstr>Calibri</vt:lpstr>
      <vt:lpstr>Aspekt</vt:lpstr>
      <vt:lpstr>Aspekt</vt:lpstr>
      <vt:lpstr>Aspekt</vt:lpstr>
      <vt:lpstr>Aspekt</vt:lpstr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DUM</cp:lastModifiedBy>
  <cp:revision>59</cp:revision>
  <dcterms:created xsi:type="dcterms:W3CDTF">2012-01-21T17:33:51Z</dcterms:created>
  <dcterms:modified xsi:type="dcterms:W3CDTF">2012-03-22T21:34:37Z</dcterms:modified>
</cp:coreProperties>
</file>