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2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0E224A-22A6-4FD7-94F1-CF88F08D2F2D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1851AF-0DA0-4EB0-AB4D-1BF1E2588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8597E-527F-4902-90F3-F3B769C019DB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49E8-B5D4-453B-BB03-22D43DBA04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5769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8597E-527F-4902-90F3-F3B769C019DB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49E8-B5D4-453B-BB03-22D43DBA04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639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8597E-527F-4902-90F3-F3B769C019DB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49E8-B5D4-453B-BB03-22D43DBA04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972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8597E-527F-4902-90F3-F3B769C019DB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49E8-B5D4-453B-BB03-22D43DBA04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3730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8597E-527F-4902-90F3-F3B769C019DB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49E8-B5D4-453B-BB03-22D43DBA04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943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8597E-527F-4902-90F3-F3B769C019DB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49E8-B5D4-453B-BB03-22D43DBA04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8880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8597E-527F-4902-90F3-F3B769C019DB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49E8-B5D4-453B-BB03-22D43DBA04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6142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8597E-527F-4902-90F3-F3B769C019DB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49E8-B5D4-453B-BB03-22D43DBA04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289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8597E-527F-4902-90F3-F3B769C019DB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49E8-B5D4-453B-BB03-22D43DBA04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051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8597E-527F-4902-90F3-F3B769C019DB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49E8-B5D4-453B-BB03-22D43DBA04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288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8597E-527F-4902-90F3-F3B769C019DB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49E8-B5D4-453B-BB03-22D43DBA04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161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8597E-527F-4902-90F3-F3B769C019DB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F49E8-B5D4-453B-BB03-22D43DBA04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50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844824"/>
            <a:ext cx="7632848" cy="4536504"/>
          </a:xfrm>
        </p:spPr>
        <p:txBody>
          <a:bodyPr>
            <a:normAutofit fontScale="62500" lnSpcReduction="20000"/>
          </a:bodyPr>
          <a:lstStyle/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 smtClean="0">
                <a:solidFill>
                  <a:srgbClr val="006699"/>
                </a:solidFill>
              </a:rPr>
              <a:t>ŠKOLA: Gymnázium</a:t>
            </a:r>
            <a:r>
              <a:rPr lang="cs-CZ" b="1" dirty="0">
                <a:solidFill>
                  <a:srgbClr val="006699"/>
                </a:solidFill>
              </a:rPr>
              <a:t>, Tanvald, Školní 305, </a:t>
            </a:r>
            <a:r>
              <a:rPr lang="cs-CZ" b="1" dirty="0" smtClean="0">
                <a:solidFill>
                  <a:srgbClr val="006699"/>
                </a:solidFill>
              </a:rPr>
              <a:t>příspěvková organizace</a:t>
            </a:r>
            <a:endParaRPr lang="cs-CZ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ČÍSLO PROJEKTU:	CZ.1.07/1.5.00/34.0434</a:t>
            </a: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NÁZEV </a:t>
            </a:r>
            <a:r>
              <a:rPr lang="cs-CZ" b="1" dirty="0" smtClean="0">
                <a:solidFill>
                  <a:srgbClr val="006699"/>
                </a:solidFill>
              </a:rPr>
              <a:t>PROJEKTU: Šablony </a:t>
            </a:r>
            <a:r>
              <a:rPr lang="cs-CZ" b="1" dirty="0">
                <a:solidFill>
                  <a:srgbClr val="006699"/>
                </a:solidFill>
              </a:rPr>
              <a:t>– Gymnázium Tanvald</a:t>
            </a: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ČÍSLO </a:t>
            </a:r>
            <a:r>
              <a:rPr lang="cs-CZ" b="1" dirty="0" smtClean="0">
                <a:solidFill>
                  <a:srgbClr val="006699"/>
                </a:solidFill>
              </a:rPr>
              <a:t>ŠABLONY:III/2 </a:t>
            </a:r>
            <a:r>
              <a:rPr lang="cs-CZ" b="1" dirty="0">
                <a:solidFill>
                  <a:srgbClr val="006699"/>
                </a:solidFill>
              </a:rPr>
              <a:t>Inovace a zkvalitnění výuky </a:t>
            </a:r>
            <a:r>
              <a:rPr lang="cs-CZ" b="1" dirty="0" smtClean="0">
                <a:solidFill>
                  <a:srgbClr val="006699"/>
                </a:solidFill>
              </a:rPr>
              <a:t>prostřednictvím ICT</a:t>
            </a:r>
            <a:endParaRPr lang="cs-CZ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AUTOR</a:t>
            </a:r>
            <a:r>
              <a:rPr lang="cs-CZ" b="1" dirty="0" smtClean="0">
                <a:solidFill>
                  <a:srgbClr val="006699"/>
                </a:solidFill>
              </a:rPr>
              <a:t>:</a:t>
            </a:r>
            <a:r>
              <a:rPr lang="cs-CZ" b="1" dirty="0">
                <a:solidFill>
                  <a:srgbClr val="006699"/>
                </a:solidFill>
              </a:rPr>
              <a:t>	Kateřina Bendová</a:t>
            </a: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TEMATICKÁ OBLAST: </a:t>
            </a:r>
            <a:r>
              <a:rPr lang="cs-CZ" b="1" dirty="0" smtClean="0">
                <a:solidFill>
                  <a:srgbClr val="006699"/>
                </a:solidFill>
              </a:rPr>
              <a:t>Chemie, kvinta, 1.ročník</a:t>
            </a:r>
            <a:endParaRPr lang="cs-CZ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NÁZEV </a:t>
            </a:r>
            <a:r>
              <a:rPr lang="cs-CZ" b="1" dirty="0" err="1" smtClean="0">
                <a:solidFill>
                  <a:srgbClr val="006699"/>
                </a:solidFill>
              </a:rPr>
              <a:t>DUMu</a:t>
            </a:r>
            <a:r>
              <a:rPr lang="cs-CZ" b="1" dirty="0" smtClean="0">
                <a:solidFill>
                  <a:srgbClr val="006699"/>
                </a:solidFill>
              </a:rPr>
              <a:t>: Obecná chemie – výpočet ze vzorce</a:t>
            </a:r>
            <a:endParaRPr lang="cs-CZ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POŘADOVÉ ČÍSLO </a:t>
            </a:r>
            <a:r>
              <a:rPr lang="cs-CZ" b="1" dirty="0" err="1">
                <a:solidFill>
                  <a:srgbClr val="006699"/>
                </a:solidFill>
              </a:rPr>
              <a:t>DUMu</a:t>
            </a:r>
            <a:r>
              <a:rPr lang="cs-CZ" b="1" dirty="0">
                <a:solidFill>
                  <a:srgbClr val="006699"/>
                </a:solidFill>
              </a:rPr>
              <a:t>: </a:t>
            </a:r>
            <a:r>
              <a:rPr lang="cs-CZ" b="1" dirty="0" smtClean="0">
                <a:solidFill>
                  <a:srgbClr val="006699"/>
                </a:solidFill>
              </a:rPr>
              <a:t>18</a:t>
            </a:r>
            <a:endParaRPr lang="cs-CZ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KÓD </a:t>
            </a:r>
            <a:r>
              <a:rPr lang="cs-CZ" b="1" dirty="0" err="1" smtClean="0">
                <a:solidFill>
                  <a:srgbClr val="006699"/>
                </a:solidFill>
              </a:rPr>
              <a:t>DUMu</a:t>
            </a:r>
            <a:r>
              <a:rPr lang="cs-CZ" b="1" dirty="0" smtClean="0">
                <a:solidFill>
                  <a:srgbClr val="006699"/>
                </a:solidFill>
              </a:rPr>
              <a:t>: KB_CHEMIE_18</a:t>
            </a:r>
            <a:endParaRPr lang="cs-CZ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DATUM TVORBY: </a:t>
            </a:r>
            <a:r>
              <a:rPr lang="cs-CZ" b="1" dirty="0" smtClean="0">
                <a:solidFill>
                  <a:srgbClr val="006699"/>
                </a:solidFill>
              </a:rPr>
              <a:t>18.12.2013</a:t>
            </a:r>
            <a:endParaRPr lang="cs-CZ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ANOTACE (ROČNÍK): Prezentace je určena pro žáky </a:t>
            </a:r>
            <a:r>
              <a:rPr lang="cs-CZ" b="1" dirty="0" smtClean="0">
                <a:solidFill>
                  <a:srgbClr val="006699"/>
                </a:solidFill>
              </a:rPr>
              <a:t>1. </a:t>
            </a:r>
            <a:r>
              <a:rPr lang="cs-CZ" b="1" dirty="0">
                <a:solidFill>
                  <a:srgbClr val="006699"/>
                </a:solidFill>
              </a:rPr>
              <a:t>ročníku </a:t>
            </a:r>
            <a:r>
              <a:rPr lang="cs-CZ" b="1" dirty="0" smtClean="0">
                <a:solidFill>
                  <a:srgbClr val="006699"/>
                </a:solidFill>
              </a:rPr>
              <a:t>gymnázia </a:t>
            </a:r>
            <a:r>
              <a:rPr lang="cs-CZ" b="1" dirty="0">
                <a:solidFill>
                  <a:srgbClr val="006699"/>
                </a:solidFill>
              </a:rPr>
              <a:t>nebo </a:t>
            </a:r>
            <a:r>
              <a:rPr lang="cs-CZ" b="1" dirty="0" smtClean="0">
                <a:solidFill>
                  <a:srgbClr val="006699"/>
                </a:solidFill>
              </a:rPr>
              <a:t>kvinty </a:t>
            </a:r>
            <a:r>
              <a:rPr lang="cs-CZ" b="1" dirty="0">
                <a:solidFill>
                  <a:srgbClr val="006699"/>
                </a:solidFill>
              </a:rPr>
              <a:t>víceletých gymnázií. Seznamuje se </a:t>
            </a:r>
            <a:r>
              <a:rPr lang="cs-CZ" b="1" dirty="0" smtClean="0">
                <a:solidFill>
                  <a:srgbClr val="006699"/>
                </a:solidFill>
              </a:rPr>
              <a:t>stanovením procentuálního zastoupení prvku ve sloučenině. Může </a:t>
            </a:r>
            <a:r>
              <a:rPr lang="cs-CZ" b="1" dirty="0">
                <a:solidFill>
                  <a:srgbClr val="006699"/>
                </a:solidFill>
              </a:rPr>
              <a:t>sloužit i jako zápis do sešitu.</a:t>
            </a: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lang="cs-CZ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lang="cs-CZ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lang="cs-CZ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METODICKÝ POKYN</a:t>
            </a:r>
            <a:r>
              <a:rPr lang="cs-CZ" b="1" dirty="0" smtClean="0">
                <a:solidFill>
                  <a:srgbClr val="006699"/>
                </a:solidFill>
              </a:rPr>
              <a:t>: Žáci mohou používat periodický systém prvků a kalkulačku.</a:t>
            </a:r>
            <a:endParaRPr lang="cs-CZ" b="1" dirty="0">
              <a:solidFill>
                <a:srgbClr val="006699"/>
              </a:solidFill>
            </a:endParaRP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4870450" cy="119062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pic>
        <p:nvPicPr>
          <p:cNvPr id="9" name="Obrázek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92373"/>
            <a:ext cx="1111493" cy="81520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04495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ze vzorce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435280" cy="4525963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</a:rPr>
                  <a:t>Vztah pro výpočet procentuálního zastoupení prvku ve sloučenině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𝐴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sub>
                    </m:sSub>
                    <m:sSub>
                      <m:sSub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𝐵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:</a:t>
                </a:r>
              </a:p>
              <a:p>
                <a:r>
                  <a:rPr lang="cs-CZ" dirty="0" smtClean="0"/>
                  <a:t> </a:t>
                </a:r>
                <a:r>
                  <a:rPr lang="cs-CZ" sz="4400" dirty="0" smtClean="0"/>
                  <a:t>w(A)=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smtClean="0">
                            <a:latin typeface="Cambria Math"/>
                          </a:rPr>
                          <m:t>𝑥</m:t>
                        </m:r>
                        <m:d>
                          <m:dPr>
                            <m:ctrlPr>
                              <a:rPr lang="cs-CZ" sz="4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4400" b="0" i="1" smtClean="0">
                                <a:latin typeface="Cambria Math"/>
                              </a:rPr>
                              <m:t>𝐴</m:t>
                            </m:r>
                          </m:e>
                        </m:d>
                        <m:r>
                          <a:rPr lang="cs-CZ" sz="4400" b="0" i="1" smtClean="0">
                            <a:latin typeface="Cambria Math"/>
                            <a:ea typeface="Cambria Math"/>
                          </a:rPr>
                          <m:t>× </m:t>
                        </m:r>
                        <m:sSub>
                          <m:sSubPr>
                            <m:ctrlPr>
                              <a:rPr lang="cs-CZ" sz="4400" b="0" i="1" smtClean="0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4400" b="0" i="1" smtClean="0">
                                <a:latin typeface="Cambria Math"/>
                                <a:ea typeface="Cambria Math"/>
                              </a:rPr>
                              <m:t>𝐴</m:t>
                            </m:r>
                          </m:e>
                          <m:sub>
                            <m:r>
                              <a:rPr lang="cs-CZ" sz="4400" b="0" i="1" smtClean="0">
                                <a:latin typeface="Cambria Math"/>
                                <a:ea typeface="Cambria Math"/>
                              </a:rPr>
                              <m:t>𝑟</m:t>
                            </m:r>
                            <m:r>
                              <a:rPr lang="cs-CZ" sz="4400" b="0" i="1" smtClean="0">
                                <a:latin typeface="Cambria Math"/>
                                <a:ea typeface="Cambria Math"/>
                              </a:rPr>
                              <m:t> </m:t>
                            </m:r>
                          </m:sub>
                        </m:sSub>
                        <m:r>
                          <a:rPr lang="cs-CZ" sz="4400" b="0" i="1" smtClean="0">
                            <a:latin typeface="Cambria Math"/>
                            <a:ea typeface="Cambria Math"/>
                          </a:rPr>
                          <m:t>(</m:t>
                        </m:r>
                        <m:r>
                          <a:rPr lang="cs-CZ" sz="4400" b="0" i="1" smtClean="0">
                            <a:latin typeface="Cambria Math"/>
                            <a:ea typeface="Cambria Math"/>
                          </a:rPr>
                          <m:t>𝐴</m:t>
                        </m:r>
                        <m:r>
                          <a:rPr lang="cs-CZ" sz="4400" b="0" i="1" smtClean="0">
                            <a:latin typeface="Cambria Math"/>
                            <a:ea typeface="Cambria Math"/>
                          </a:rPr>
                          <m:t>)</m:t>
                        </m:r>
                      </m:num>
                      <m:den>
                        <m:sSub>
                          <m:sSubPr>
                            <m:ctrlPr>
                              <a:rPr lang="cs-CZ" sz="4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4400" b="0" i="1" smtClean="0">
                                <a:latin typeface="Cambria Math"/>
                              </a:rPr>
                              <m:t>𝑀</m:t>
                            </m:r>
                          </m:e>
                          <m:sub>
                            <m:r>
                              <a:rPr lang="cs-CZ" sz="4400" b="0" i="1" smtClean="0">
                                <a:latin typeface="Cambria Math"/>
                              </a:rPr>
                              <m:t>𝑟</m:t>
                            </m:r>
                          </m:sub>
                        </m:sSub>
                        <m:r>
                          <a:rPr lang="cs-CZ" sz="4400" b="0" i="1" smtClean="0">
                            <a:latin typeface="Cambria Math"/>
                          </a:rPr>
                          <m:t>(</m:t>
                        </m:r>
                        <m:sSub>
                          <m:sSubPr>
                            <m:ctrlPr>
                              <a:rPr lang="cs-CZ" sz="4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4400" b="0" i="1" smtClean="0">
                                <a:latin typeface="Cambria Math"/>
                              </a:rPr>
                              <m:t>𝐴</m:t>
                            </m:r>
                          </m:e>
                          <m:sub>
                            <m:r>
                              <a:rPr lang="cs-CZ" sz="4400" b="0" i="1" smtClean="0">
                                <a:latin typeface="Cambria Math"/>
                              </a:rPr>
                              <m:t>𝑥</m:t>
                            </m:r>
                          </m:sub>
                        </m:sSub>
                        <m:sSub>
                          <m:sSubPr>
                            <m:ctrlPr>
                              <a:rPr lang="cs-CZ" sz="4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4400" b="0" i="1" smtClean="0">
                                <a:latin typeface="Cambria Math"/>
                              </a:rPr>
                              <m:t>𝐵</m:t>
                            </m:r>
                          </m:e>
                          <m:sub>
                            <m:r>
                              <a:rPr lang="cs-CZ" sz="4400" b="0" i="1" smtClean="0">
                                <a:latin typeface="Cambria Math"/>
                              </a:rPr>
                              <m:t>𝑦</m:t>
                            </m:r>
                          </m:sub>
                        </m:sSub>
                        <m:r>
                          <a:rPr lang="cs-CZ" sz="4400" b="0" i="1" smtClean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4400" dirty="0" smtClean="0"/>
              </a:p>
              <a:p>
                <a:r>
                  <a:rPr lang="cs-CZ" dirty="0" smtClean="0"/>
                  <a:t>w(A) - hmotnostní zlomek prvku A (%)</a:t>
                </a:r>
              </a:p>
              <a:p>
                <a:r>
                  <a:rPr lang="cs-CZ" dirty="0" smtClean="0"/>
                  <a:t>x(A) - kolikrát je prvek A zastoupen ve vzorci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𝐴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cs-CZ" dirty="0" smtClean="0"/>
                  <a:t> - relativní atomová hmotnost prvku A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𝑀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cs-CZ" dirty="0" smtClean="0"/>
                  <a:t> - relativní molekulová hmotnost sloučeniny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435280" cy="4525963"/>
              </a:xfrm>
              <a:blipFill rotWithShape="1">
                <a:blip r:embed="rId2"/>
                <a:stretch>
                  <a:fillRect l="-1590" t="-2830" b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31915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 1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r>
                  <a:rPr lang="cs-CZ" sz="4400" dirty="0" smtClean="0">
                    <a:solidFill>
                      <a:srgbClr val="FF0000"/>
                    </a:solidFill>
                  </a:rPr>
                  <a:t>Vypočítejte, která železná ruda je nejbohatším zdrojem železa.</a:t>
                </a:r>
              </a:p>
              <a:p>
                <a:endParaRPr lang="cs-CZ" dirty="0" smtClean="0"/>
              </a:p>
              <a:p>
                <a:r>
                  <a:rPr lang="cs-CZ" sz="4400" dirty="0" smtClean="0"/>
                  <a:t>Krevel (hematit)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4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400" b="0" i="1" smtClean="0">
                            <a:latin typeface="Cambria Math"/>
                          </a:rPr>
                          <m:t>𝐹𝑒</m:t>
                        </m:r>
                      </m:e>
                      <m:sub>
                        <m:r>
                          <a:rPr lang="cs-CZ" sz="4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cs-CZ" sz="4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400" b="0" i="1" smtClean="0">
                            <a:latin typeface="Cambria Math"/>
                          </a:rPr>
                          <m:t>𝑂</m:t>
                        </m:r>
                      </m:e>
                      <m:sub>
                        <m:r>
                          <a:rPr lang="cs-CZ" sz="4400" b="0" i="1" smtClean="0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endParaRPr lang="cs-CZ" sz="4400" dirty="0" smtClean="0"/>
              </a:p>
              <a:p>
                <a:r>
                  <a:rPr lang="cs-CZ" sz="4400" dirty="0" smtClean="0"/>
                  <a:t>Pyrit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4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400" b="0" i="1" smtClean="0">
                            <a:latin typeface="Cambria Math"/>
                          </a:rPr>
                          <m:t>𝐹𝑒𝑆</m:t>
                        </m:r>
                      </m:e>
                      <m:sub>
                        <m:r>
                          <a:rPr lang="cs-CZ" sz="44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sz="4400" dirty="0" smtClean="0"/>
              </a:p>
              <a:p>
                <a:r>
                  <a:rPr lang="cs-CZ" sz="4400" dirty="0" smtClean="0"/>
                  <a:t>Magnetit (magnetovec)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4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400" b="0" i="1" smtClean="0">
                            <a:latin typeface="Cambria Math"/>
                          </a:rPr>
                          <m:t>𝐹𝑒</m:t>
                        </m:r>
                      </m:e>
                      <m:sub>
                        <m:r>
                          <a:rPr lang="cs-CZ" sz="44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sSub>
                      <m:sSubPr>
                        <m:ctrlPr>
                          <a:rPr lang="cs-CZ" sz="4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400" b="0" i="1" smtClean="0">
                            <a:latin typeface="Cambria Math"/>
                          </a:rPr>
                          <m:t>𝑂</m:t>
                        </m:r>
                      </m:e>
                      <m:sub>
                        <m:r>
                          <a:rPr lang="cs-CZ" sz="4400" b="0" i="1" smtClean="0">
                            <a:latin typeface="Cambria Math"/>
                          </a:rPr>
                          <m:t>4</m:t>
                        </m:r>
                      </m:sub>
                    </m:sSub>
                  </m:oMath>
                </a14:m>
                <a:endParaRPr lang="cs-CZ" sz="4400" dirty="0" smtClean="0"/>
              </a:p>
              <a:p>
                <a:r>
                  <a:rPr lang="cs-CZ" sz="4400" dirty="0" smtClean="0"/>
                  <a:t>Siderit (ocelek)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4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400" b="0" i="1" smtClean="0">
                            <a:latin typeface="Cambria Math"/>
                          </a:rPr>
                          <m:t>𝐹𝑒𝐶𝑂</m:t>
                        </m:r>
                      </m:e>
                      <m:sub>
                        <m:r>
                          <a:rPr lang="cs-CZ" sz="4400" b="0" i="1" smtClean="0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endParaRPr lang="cs-CZ" sz="4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370" t="-3639" b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99166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sz="4400" dirty="0" smtClean="0"/>
                  <a:t>Krevel (hematit)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4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400" i="1">
                            <a:latin typeface="Cambria Math"/>
                          </a:rPr>
                          <m:t>𝐹𝑒</m:t>
                        </m:r>
                      </m:e>
                      <m:sub>
                        <m:r>
                          <a:rPr lang="cs-CZ" sz="4400" i="1">
                            <a:latin typeface="Cambria Math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cs-CZ" sz="4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400" i="1">
                            <a:latin typeface="Cambria Math"/>
                          </a:rPr>
                          <m:t>𝑂</m:t>
                        </m:r>
                      </m:e>
                      <m:sub>
                        <m:r>
                          <a:rPr lang="cs-CZ" sz="4400" i="1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r>
                  <a:rPr lang="cs-CZ" sz="4400" dirty="0" smtClean="0"/>
                  <a:t> </a:t>
                </a:r>
              </a:p>
              <a:p>
                <a:endParaRPr lang="cs-CZ" dirty="0" smtClean="0"/>
              </a:p>
              <a:p>
                <a:r>
                  <a:rPr lang="cs-CZ" dirty="0" smtClean="0"/>
                  <a:t>w(</a:t>
                </a:r>
                <a:r>
                  <a:rPr lang="cs-CZ" dirty="0" err="1" smtClean="0"/>
                  <a:t>Fe</a:t>
                </a:r>
                <a:r>
                  <a:rPr lang="cs-CZ" dirty="0" smtClean="0"/>
                  <a:t>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×55,9  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159,8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= 0,7</a:t>
                </a:r>
              </a:p>
              <a:p>
                <a:endParaRPr lang="cs-CZ" dirty="0"/>
              </a:p>
              <a:p>
                <a:r>
                  <a:rPr lang="cs-CZ" dirty="0"/>
                  <a:t>w(</a:t>
                </a:r>
                <a:r>
                  <a:rPr lang="cs-CZ" dirty="0" err="1"/>
                  <a:t>Fe</a:t>
                </a:r>
                <a:r>
                  <a:rPr lang="cs-CZ" dirty="0" smtClean="0"/>
                  <a:t>) = 70%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667" t="-2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09403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sz="4400" dirty="0" smtClean="0"/>
                  <a:t>Pyrit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4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400" i="1">
                            <a:latin typeface="Cambria Math"/>
                          </a:rPr>
                          <m:t>𝐹𝑒𝑆</m:t>
                        </m:r>
                      </m:e>
                      <m:sub>
                        <m:r>
                          <a:rPr lang="cs-CZ" sz="4400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sz="4400" dirty="0" smtClean="0"/>
              </a:p>
              <a:p>
                <a:endParaRPr lang="cs-CZ" sz="4400" dirty="0"/>
              </a:p>
              <a:p>
                <a:r>
                  <a:rPr lang="cs-CZ" dirty="0" smtClean="0"/>
                  <a:t>w(</a:t>
                </a:r>
                <a:r>
                  <a:rPr lang="cs-CZ" dirty="0" err="1" smtClean="0"/>
                  <a:t>Fe</a:t>
                </a:r>
                <a:r>
                  <a:rPr lang="cs-CZ" dirty="0" smtClean="0"/>
                  <a:t>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55,9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120,1</m:t>
                        </m:r>
                      </m:den>
                    </m:f>
                  </m:oMath>
                </a14:m>
                <a:r>
                  <a:rPr lang="cs-CZ" dirty="0" smtClean="0"/>
                  <a:t> = 0,465</a:t>
                </a:r>
              </a:p>
              <a:p>
                <a:endParaRPr lang="cs-CZ" dirty="0"/>
              </a:p>
              <a:p>
                <a:r>
                  <a:rPr lang="cs-CZ" dirty="0"/>
                  <a:t>w(</a:t>
                </a:r>
                <a:r>
                  <a:rPr lang="cs-CZ" dirty="0" err="1"/>
                  <a:t>Fe</a:t>
                </a:r>
                <a:r>
                  <a:rPr lang="cs-CZ" dirty="0" smtClean="0"/>
                  <a:t>) = 47%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667" t="-2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26914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sz="4400" dirty="0" smtClean="0"/>
                  <a:t>Magnetit (magnetovec)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4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400" i="1">
                            <a:latin typeface="Cambria Math"/>
                          </a:rPr>
                          <m:t>𝐹𝑒</m:t>
                        </m:r>
                      </m:e>
                      <m:sub>
                        <m:r>
                          <a:rPr lang="cs-CZ" sz="4400" i="1">
                            <a:latin typeface="Cambria Math"/>
                          </a:rPr>
                          <m:t>3</m:t>
                        </m:r>
                      </m:sub>
                    </m:sSub>
                    <m:sSub>
                      <m:sSubPr>
                        <m:ctrlPr>
                          <a:rPr lang="cs-CZ" sz="4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400" i="1">
                            <a:latin typeface="Cambria Math"/>
                          </a:rPr>
                          <m:t>𝑂</m:t>
                        </m:r>
                      </m:e>
                      <m:sub>
                        <m:r>
                          <a:rPr lang="cs-CZ" sz="4400" i="1">
                            <a:latin typeface="Cambria Math"/>
                          </a:rPr>
                          <m:t>4</m:t>
                        </m:r>
                      </m:sub>
                    </m:sSub>
                  </m:oMath>
                </a14:m>
                <a:endParaRPr lang="cs-CZ" sz="4400" dirty="0" smtClean="0"/>
              </a:p>
              <a:p>
                <a:endParaRPr lang="cs-CZ" sz="4400" dirty="0"/>
              </a:p>
              <a:p>
                <a:r>
                  <a:rPr lang="cs-CZ" dirty="0"/>
                  <a:t>w(</a:t>
                </a:r>
                <a:r>
                  <a:rPr lang="cs-CZ" dirty="0" err="1"/>
                  <a:t>Fe</a:t>
                </a:r>
                <a:r>
                  <a:rPr lang="cs-CZ" dirty="0" smtClean="0"/>
                  <a:t>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×55,9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231,7</m:t>
                        </m:r>
                      </m:den>
                    </m:f>
                  </m:oMath>
                </a14:m>
                <a:r>
                  <a:rPr lang="cs-CZ" dirty="0" smtClean="0"/>
                  <a:t> = 0,724</a:t>
                </a:r>
              </a:p>
              <a:p>
                <a:endParaRPr lang="cs-CZ" dirty="0"/>
              </a:p>
              <a:p>
                <a:r>
                  <a:rPr lang="cs-CZ" dirty="0"/>
                  <a:t>w(</a:t>
                </a:r>
                <a:r>
                  <a:rPr lang="cs-CZ" dirty="0" err="1"/>
                  <a:t>Fe</a:t>
                </a:r>
                <a:r>
                  <a:rPr lang="cs-CZ" dirty="0" smtClean="0"/>
                  <a:t>) = 72% 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667" t="-2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4569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sz="4400" dirty="0" smtClean="0"/>
                  <a:t>Siderit (ocelek)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4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400" i="1">
                            <a:latin typeface="Cambria Math"/>
                          </a:rPr>
                          <m:t>𝐹𝑒𝐶𝑂</m:t>
                        </m:r>
                      </m:e>
                      <m:sub>
                        <m:r>
                          <a:rPr lang="cs-CZ" sz="4400" i="1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r>
                  <a:rPr lang="cs-CZ" sz="4400" dirty="0" smtClean="0"/>
                  <a:t> </a:t>
                </a:r>
              </a:p>
              <a:p>
                <a:endParaRPr lang="cs-CZ" sz="4400" dirty="0" smtClean="0"/>
              </a:p>
              <a:p>
                <a:r>
                  <a:rPr lang="cs-CZ" dirty="0"/>
                  <a:t>w(</a:t>
                </a:r>
                <a:r>
                  <a:rPr lang="cs-CZ" dirty="0" err="1"/>
                  <a:t>Fe</a:t>
                </a:r>
                <a:r>
                  <a:rPr lang="cs-CZ" dirty="0" smtClean="0"/>
                  <a:t>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55,9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115,9</m:t>
                        </m:r>
                      </m:den>
                    </m:f>
                  </m:oMath>
                </a14:m>
                <a:r>
                  <a:rPr lang="cs-CZ" dirty="0" smtClean="0"/>
                  <a:t> = 0,482</a:t>
                </a:r>
              </a:p>
              <a:p>
                <a:endParaRPr lang="cs-CZ" dirty="0"/>
              </a:p>
              <a:p>
                <a:r>
                  <a:rPr lang="cs-CZ" dirty="0"/>
                  <a:t>w(</a:t>
                </a:r>
                <a:r>
                  <a:rPr lang="cs-CZ" dirty="0" err="1"/>
                  <a:t>Fe</a:t>
                </a:r>
                <a:r>
                  <a:rPr lang="cs-CZ" dirty="0" smtClean="0"/>
                  <a:t>) = 48%</a:t>
                </a:r>
              </a:p>
              <a:p>
                <a:r>
                  <a:rPr lang="cs-CZ" dirty="0" smtClean="0">
                    <a:solidFill>
                      <a:srgbClr val="FF0000"/>
                    </a:solidFill>
                  </a:rPr>
                  <a:t>Nejbohatším zdrojem železa je magnetit.</a:t>
                </a:r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667" t="-2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19844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 2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sz="4400" dirty="0" smtClean="0">
                    <a:solidFill>
                      <a:srgbClr val="FF0000"/>
                    </a:solidFill>
                  </a:rPr>
                  <a:t>Určete, který minerál obsahuje více síry:</a:t>
                </a:r>
              </a:p>
              <a:p>
                <a:pPr marL="514350" indent="-514350">
                  <a:buAutoNum type="alphaLcParenR"/>
                </a:pPr>
                <a:r>
                  <a:rPr lang="cs-CZ" sz="4400" dirty="0" smtClean="0"/>
                  <a:t>Sádrovec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4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400" b="0" i="1" smtClean="0">
                            <a:latin typeface="Cambria Math"/>
                          </a:rPr>
                          <m:t>𝐶𝑎𝑆𝑂</m:t>
                        </m:r>
                      </m:e>
                      <m:sub>
                        <m:r>
                          <a:rPr lang="cs-CZ" sz="4400" b="0" i="1" smtClean="0">
                            <a:latin typeface="Cambria Math"/>
                          </a:rPr>
                          <m:t>4</m:t>
                        </m:r>
                      </m:sub>
                    </m:sSub>
                    <m:r>
                      <a:rPr lang="cs-CZ" sz="4400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4400" b="0" i="1" smtClean="0">
                        <a:latin typeface="Cambria Math"/>
                        <a:ea typeface="Cambria Math"/>
                      </a:rPr>
                      <m:t>2</m:t>
                    </m:r>
                    <m:sSub>
                      <m:sSubPr>
                        <m:ctrlPr>
                          <a:rPr lang="cs-CZ" sz="440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4400" b="0" i="1" smtClean="0">
                            <a:latin typeface="Cambria Math"/>
                            <a:ea typeface="Cambria Math"/>
                          </a:rPr>
                          <m:t>𝐻</m:t>
                        </m:r>
                      </m:e>
                      <m:sub>
                        <m:r>
                          <a:rPr lang="cs-CZ" sz="44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b>
                    </m:sSub>
                    <m:r>
                      <a:rPr lang="cs-CZ" sz="4400" b="0" i="1" smtClean="0">
                        <a:latin typeface="Cambria Math"/>
                        <a:ea typeface="Cambria Math"/>
                      </a:rPr>
                      <m:t>𝑂</m:t>
                    </m:r>
                  </m:oMath>
                </a14:m>
                <a:endParaRPr lang="cs-CZ" sz="4400" dirty="0" smtClean="0"/>
              </a:p>
              <a:p>
                <a:pPr marL="514350" indent="-514350">
                  <a:buAutoNum type="alphaLcParenR"/>
                </a:pPr>
                <a:r>
                  <a:rPr lang="cs-CZ" sz="4400" dirty="0" smtClean="0"/>
                  <a:t>Baryt (těživec)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4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400" b="0" i="1" smtClean="0">
                            <a:latin typeface="Cambria Math"/>
                          </a:rPr>
                          <m:t>𝐵𝑎𝑆𝑂</m:t>
                        </m:r>
                      </m:e>
                      <m:sub>
                        <m:r>
                          <a:rPr lang="cs-CZ" sz="4400" b="0" i="1" smtClean="0">
                            <a:latin typeface="Cambria Math"/>
                          </a:rPr>
                          <m:t>4</m:t>
                        </m:r>
                      </m:sub>
                    </m:sSub>
                  </m:oMath>
                </a14:m>
                <a:endParaRPr lang="cs-CZ" sz="4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3037" t="-2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6681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514350" indent="-514350">
                  <a:buAutoNum type="alphaLcParenR"/>
                </a:pPr>
                <a:r>
                  <a:rPr lang="cs-CZ" dirty="0" smtClean="0"/>
                  <a:t>Sádrovec: w(S)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32,1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172,2</m:t>
                        </m:r>
                      </m:den>
                    </m:f>
                  </m:oMath>
                </a14:m>
                <a:r>
                  <a:rPr lang="cs-CZ" dirty="0" smtClean="0"/>
                  <a:t> = 0,186 = 18,6%</a:t>
                </a:r>
              </a:p>
              <a:p>
                <a:pPr marL="514350" indent="-514350">
                  <a:buAutoNum type="alphaLcParenR"/>
                </a:pPr>
                <a:endParaRPr lang="cs-CZ" dirty="0" smtClean="0"/>
              </a:p>
              <a:p>
                <a:pPr marL="514350" indent="-514350">
                  <a:buAutoNum type="alphaLcParenR"/>
                </a:pPr>
                <a:endParaRPr lang="cs-CZ" dirty="0"/>
              </a:p>
              <a:p>
                <a:pPr marL="514350" indent="-514350">
                  <a:buAutoNum type="alphaLcParenR"/>
                </a:pPr>
                <a:r>
                  <a:rPr lang="cs-CZ" dirty="0" smtClean="0"/>
                  <a:t>Baryt:</a:t>
                </a:r>
                <a:r>
                  <a:rPr lang="cs-CZ" dirty="0"/>
                  <a:t> w(S)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32,1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233,4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= 0,138 = 13,8%</a:t>
                </a:r>
              </a:p>
              <a:p>
                <a:pPr marL="514350" indent="-514350">
                  <a:buAutoNum type="alphaLcParenR"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Více síry obsahuje sádrovec.</a:t>
                </a:r>
              </a:p>
              <a:p>
                <a:pPr marL="514350" indent="-514350">
                  <a:buAutoNum type="alphaLcParenR"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42224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 3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</a:rPr>
                  <a:t>Vypočítejte, kolik procent vody je obsaženo v modré skalici, což je síran měďnatý </a:t>
                </a:r>
                <a:r>
                  <a:rPr lang="cs-CZ" dirty="0" err="1" smtClean="0">
                    <a:solidFill>
                      <a:srgbClr val="FF0000"/>
                    </a:solidFill>
                  </a:rPr>
                  <a:t>pentahydrát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. 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𝐶𝑢𝑆𝑂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sub>
                    </m:sSub>
                    <m:r>
                      <a:rPr lang="cs-CZ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5</m:t>
                    </m:r>
                    <m:sSub>
                      <m:sSub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𝐻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𝑂</m:t>
                    </m:r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)</a:t>
                </a:r>
              </a:p>
              <a:p>
                <a:pPr marL="0" indent="0">
                  <a:buNone/>
                </a:pPr>
                <a:r>
                  <a:rPr lang="cs-CZ" dirty="0" smtClean="0"/>
                  <a:t>Řešení: </a:t>
                </a:r>
              </a:p>
              <a:p>
                <a:pPr marL="0" indent="0">
                  <a:buNone/>
                </a:pPr>
                <a:r>
                  <a:rPr lang="cs-CZ" dirty="0" smtClean="0"/>
                  <a:t>w(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𝐻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𝑂</m:t>
                    </m:r>
                  </m:oMath>
                </a14:m>
                <a:r>
                  <a:rPr lang="cs-CZ" dirty="0" smtClean="0"/>
                  <a:t>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𝐻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𝑂</m:t>
                        </m:r>
                        <m:r>
                          <a:rPr lang="cs-CZ" b="0" i="1" smtClean="0">
                            <a:latin typeface="Cambria Math"/>
                          </a:rPr>
                          <m:t>)×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𝑀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𝑟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(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𝐻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𝑂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)</m:t>
                        </m:r>
                      </m:num>
                      <m:den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𝑀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𝑟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mtClean="0">
                            <a:latin typeface="Cambria Math"/>
                          </a:rPr>
                          <m:t>𝑠𝑙𝑜𝑢</m:t>
                        </m:r>
                        <m:r>
                          <a:rPr lang="cs-CZ" b="0" i="1" smtClean="0">
                            <a:latin typeface="Cambria Math"/>
                          </a:rPr>
                          <m:t>č</m:t>
                        </m:r>
                        <m:r>
                          <a:rPr lang="cs-CZ" b="0" i="1" smtClean="0">
                            <a:latin typeface="Cambria Math"/>
                          </a:rPr>
                          <m:t>𝑒𝑛𝑖𝑛𝑦</m:t>
                        </m:r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×18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249,6</m:t>
                        </m:r>
                      </m:den>
                    </m:f>
                  </m:oMath>
                </a14:m>
                <a:r>
                  <a:rPr lang="cs-CZ" dirty="0" smtClean="0"/>
                  <a:t> = 0,361 = 36,1%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V modré skalici je obsaženo 36% vody.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 r="-7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2334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Vacík J.: Obecná chemie. Praha, SPN 1986</a:t>
            </a:r>
          </a:p>
          <a:p>
            <a:r>
              <a:rPr lang="cs-CZ" dirty="0" smtClean="0"/>
              <a:t>Kotlík B. a Řůžičková K.: Chemie v kostce 1.díl, Fragment, 1996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0705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496</TotalTime>
  <Words>456</Words>
  <Application>Microsoft Office PowerPoint</Application>
  <PresentationFormat>Předvádění na obrazovce (4:3)</PresentationFormat>
  <Paragraphs>75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Výpočet ze vzorce</vt:lpstr>
      <vt:lpstr>Příklad č. 1</vt:lpstr>
      <vt:lpstr>Řešení</vt:lpstr>
      <vt:lpstr>Řešení</vt:lpstr>
      <vt:lpstr>Řešení</vt:lpstr>
      <vt:lpstr>Řešení</vt:lpstr>
      <vt:lpstr>Příklad č. 2</vt:lpstr>
      <vt:lpstr>Řešení</vt:lpstr>
      <vt:lpstr>Příklad č. 3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Kateřina Bendová</dc:creator>
  <cp:lastModifiedBy>Kateřina Bendová</cp:lastModifiedBy>
  <cp:revision>43</cp:revision>
  <dcterms:created xsi:type="dcterms:W3CDTF">2013-08-31T14:50:05Z</dcterms:created>
  <dcterms:modified xsi:type="dcterms:W3CDTF">2013-12-29T16:47:51Z</dcterms:modified>
</cp:coreProperties>
</file>