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  <p:sldMasterId id="2147483722" r:id="rId2"/>
  </p:sldMasterIdLst>
  <p:sldIdLst>
    <p:sldId id="269" r:id="rId3"/>
    <p:sldId id="256" r:id="rId4"/>
    <p:sldId id="257" r:id="rId5"/>
    <p:sldId id="259" r:id="rId6"/>
    <p:sldId id="260" r:id="rId7"/>
    <p:sldId id="264" r:id="rId8"/>
    <p:sldId id="265" r:id="rId9"/>
    <p:sldId id="266" r:id="rId10"/>
    <p:sldId id="267" r:id="rId11"/>
    <p:sldId id="268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13" autoAdjust="0"/>
    <p:restoredTop sz="89165" autoAdjust="0"/>
  </p:normalViewPr>
  <p:slideViewPr>
    <p:cSldViewPr>
      <p:cViewPr>
        <p:scale>
          <a:sx n="100" d="100"/>
          <a:sy n="100" d="100"/>
        </p:scale>
        <p:origin x="-726" y="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38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457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7718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763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655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331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642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00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323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80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44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A20FC37-CCCC-4905-82B2-AF1FDB5F0FF5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F6B172E-C4BF-4ED7-BF04-6EA7A8433EA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A20FC37-CCCC-4905-82B2-AF1FDB5F0FF5}" type="datetimeFigureOut">
              <a:rPr lang="cs-CZ" smtClean="0">
                <a:solidFill>
                  <a:srgbClr val="073E87"/>
                </a:solidFill>
              </a:rPr>
              <a:pPr/>
              <a:t>29.12.2013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F6B172E-C4BF-4ED7-BF04-6EA7A8433EAE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182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.jpeg"/><Relationship Id="rId5" Type="http://schemas.openxmlformats.org/officeDocument/2006/relationships/hyperlink" Target="http://upload.wikimedia.org/wikipedia/commons/d/d1/Milo%C5%A1_Zeman_2013.JPG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aclav_Klaus_headshot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aclav_Klaus_headshot.jp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1144" y="188640"/>
            <a:ext cx="3888432" cy="86409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478630"/>
              </p:ext>
            </p:extLst>
          </p:nvPr>
        </p:nvGraphicFramePr>
        <p:xfrm>
          <a:off x="1865689" y="1052736"/>
          <a:ext cx="5988685" cy="11567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2880"/>
                <a:gridCol w="4535805"/>
              </a:tblGrid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Základní škola Podbořany, Husova 276, okres Louny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Dagmar Sachsová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VY__</a:t>
                      </a:r>
                      <a:r>
                        <a:rPr lang="cs-CZ" sz="1100" dirty="0" smtClean="0">
                          <a:effectLst/>
                        </a:rPr>
                        <a:t>32___INOVACE_164__Můj</a:t>
                      </a:r>
                      <a:r>
                        <a:rPr lang="cs-CZ" sz="1100" baseline="0" dirty="0" smtClean="0">
                          <a:effectLst/>
                        </a:rPr>
                        <a:t> domov, moje vlast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Můj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domov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09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 1.07/1.4.00/21.2975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1329569"/>
              </p:ext>
            </p:extLst>
          </p:nvPr>
        </p:nvGraphicFramePr>
        <p:xfrm>
          <a:off x="1874579" y="2276872"/>
          <a:ext cx="5970905" cy="32773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Anotace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Metodické pokyny: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err="1">
                          <a:effectLst/>
                        </a:rPr>
                        <a:t>Klíčová</a:t>
                      </a:r>
                      <a:r>
                        <a:rPr lang="en-US" sz="1100" dirty="0">
                          <a:effectLst/>
                        </a:rPr>
                        <a:t> </a:t>
                      </a:r>
                      <a:r>
                        <a:rPr lang="en-US" sz="1100" dirty="0" err="1">
                          <a:effectLst/>
                        </a:rPr>
                        <a:t>slova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Datum </a:t>
                      </a:r>
                      <a:r>
                        <a:rPr lang="en-US" sz="1100" dirty="0" err="1">
                          <a:effectLst/>
                        </a:rPr>
                        <a:t>vytvoření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r>
                        <a:rPr lang="cs-CZ" sz="1100" baseline="0" dirty="0" smtClean="0">
                          <a:effectLst/>
                        </a:rPr>
                        <a:t> slouží k výkladu učiva v předmětu Člověk a jeho svět pro žáky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2. ročníku.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Žáci</a:t>
                      </a:r>
                      <a:r>
                        <a:rPr lang="cs-CZ" sz="1100" baseline="0" dirty="0" smtClean="0">
                          <a:effectLst/>
                        </a:rPr>
                        <a:t> se seznamují s naší republikou, státní hymnou a prezidentem ČR.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Společně si poslechnou a přečtou si slova státní hymny, vysvětlí některá slova, zmíní se o chování při zaznění státní hymny / list č. 2-3 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Povídají si o hlavním městě Praze a státních symbolech / list č.4-5 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Na dalších listech srovnávají rozdíly mezi městem a vesnicí  /list č. 6-8 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Prezentace je ukončena kontrolními otázkami, na které odpovídají žáci     s pomocí učitele / list č. 9 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Práci řídí učitel.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Domov,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vlast, prezident, státní symboly, město, vesnice.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8.ledna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598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Domov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Vlast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Státní symboly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Města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Vesnice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Můj domov, moje vlast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2852936"/>
            <a:ext cx="5012303" cy="3044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4261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Kde domov můj, kde domov můj,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oda hučí po lučinách,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ory šumí po skalinách, </a:t>
            </a:r>
          </a:p>
          <a:p>
            <a:pPr marL="0" indent="0">
              <a:buNone/>
            </a:pPr>
            <a:r>
              <a:rPr lang="cs-CZ" dirty="0" smtClean="0"/>
              <a:t>v sadě skví se jara květ,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emský ráj to na pohled!</a:t>
            </a:r>
          </a:p>
          <a:p>
            <a:pPr marL="0" indent="0">
              <a:buNone/>
            </a:pPr>
            <a:r>
              <a:rPr lang="cs-CZ" dirty="0" smtClean="0"/>
              <a:t>A to je ta krásná země, 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emě česká, domov můj,</a:t>
            </a:r>
          </a:p>
          <a:p>
            <a:pPr marL="0" indent="0">
              <a:buNone/>
            </a:pPr>
            <a:r>
              <a:rPr lang="cs-CZ" dirty="0" smtClean="0"/>
              <a:t>země česká, domov můj.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Domov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Česká-Národní-Hymna-128kbps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3568" y="5678016"/>
            <a:ext cx="609600" cy="609600"/>
          </a:xfrm>
          <a:prstGeom prst="rect">
            <a:avLst/>
          </a:prstGeom>
        </p:spPr>
      </p:pic>
      <p:pic>
        <p:nvPicPr>
          <p:cNvPr id="7" name="Obrázek 6" descr="Soubor:Miloš Zeman 2013.JPG">
            <a:hlinkClick r:id="rId5"/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44824"/>
            <a:ext cx="2880320" cy="33843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54285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7202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2027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3027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4027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27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6027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7027"/>
                            </p:stCondLst>
                            <p:childTnLst>
                              <p:par>
                                <p:cTn id="3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8027"/>
                            </p:stCondLst>
                            <p:childTnLst>
                              <p:par>
                                <p:cTn id="3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9027"/>
                            </p:stCondLst>
                            <p:childTnLst>
                              <p:par>
                                <p:cTn id="3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0084" y="1831420"/>
            <a:ext cx="8229600" cy="432334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Česká republika </a:t>
            </a:r>
            <a:r>
              <a:rPr lang="cs-CZ" dirty="0" smtClean="0"/>
              <a:t>s hlavním městem  PRAHA.</a:t>
            </a:r>
          </a:p>
          <a:p>
            <a:pPr marL="0" indent="0">
              <a:buNone/>
            </a:pPr>
            <a:r>
              <a:rPr lang="cs-CZ" dirty="0" smtClean="0"/>
              <a:t>Prahou protéká řeka  VLTAVA  a na  PRAŽSKÉM</a:t>
            </a:r>
          </a:p>
          <a:p>
            <a:pPr marL="0" indent="0">
              <a:buNone/>
            </a:pPr>
            <a:r>
              <a:rPr lang="cs-CZ" dirty="0" smtClean="0"/>
              <a:t>HRADĚ sídlí prezident republiky MILOŠ ZEMAN 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Vlast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Zuzanka\AppData\Local\Microsoft\Windows\Temporary Internet Files\Content.IE5\H6BIECW5\MP9004386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645024"/>
            <a:ext cx="504056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8058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5357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Každá země  má své </a:t>
            </a:r>
            <a:r>
              <a:rPr lang="cs-CZ" b="1" dirty="0" smtClean="0"/>
              <a:t>státní symboly.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Česká republika má: </a:t>
            </a:r>
            <a:endParaRPr lang="cs-CZ" sz="4400" dirty="0" smtClean="0"/>
          </a:p>
          <a:p>
            <a:pPr lvl="8"/>
            <a:r>
              <a:rPr lang="cs-CZ" sz="2800" dirty="0" smtClean="0"/>
              <a:t>státní hymnu,   </a:t>
            </a:r>
          </a:p>
          <a:p>
            <a:pPr lvl="8"/>
            <a:r>
              <a:rPr lang="cs-CZ" sz="2800" dirty="0" smtClean="0"/>
              <a:t>státní vlajku,</a:t>
            </a:r>
          </a:p>
          <a:p>
            <a:pPr lvl="8"/>
            <a:r>
              <a:rPr lang="cs-CZ" sz="2800" dirty="0" smtClean="0"/>
              <a:t>státní znak.    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Státní symboly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Zuzanka\AppData\Local\Microsoft\Windows\Temporary Internet Files\Content.IE5\6TQSVJAY\MC900129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68760"/>
            <a:ext cx="288032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2303759" cy="2770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6408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Kde žijeme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9804" y="1556792"/>
            <a:ext cx="4040188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Město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9804" y="2204864"/>
            <a:ext cx="4040188" cy="39512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05888" y="1556792"/>
            <a:ext cx="3822192" cy="63976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Vesnice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Zuzanka\AppData\Local\Microsoft\Windows\Temporary Internet Files\Content.IE5\H6BIECW5\MP9003997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3672408" cy="3364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Zuzanka\AppData\Local\Microsoft\Windows\Temporary Internet Files\Content.IE5\8VDYCLXP\MP9001827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564904"/>
            <a:ext cx="3657600" cy="3229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2492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00808"/>
            <a:ext cx="7408333" cy="3450696"/>
          </a:xfrm>
        </p:spPr>
        <p:txBody>
          <a:bodyPr/>
          <a:lstStyle/>
          <a:p>
            <a:r>
              <a:rPr lang="cs-CZ" dirty="0" smtClean="0"/>
              <a:t>Úřady, nemocnice, školy, banky, obchodní domy</a:t>
            </a:r>
          </a:p>
          <a:p>
            <a:r>
              <a:rPr lang="cs-CZ" dirty="0" smtClean="0"/>
              <a:t>Městská hromadná doprava – metro, tramvaje, autobusy, trolejbusy</a:t>
            </a:r>
          </a:p>
          <a:p>
            <a:r>
              <a:rPr lang="cs-CZ" dirty="0" smtClean="0"/>
              <a:t>Mnoho obyvatel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Město</a:t>
            </a:r>
            <a:endParaRPr lang="cs-CZ" dirty="0"/>
          </a:p>
        </p:txBody>
      </p:sp>
      <p:pic>
        <p:nvPicPr>
          <p:cNvPr id="6147" name="Picture 3" descr="C:\Users\Zuzanka\AppData\Local\Microsoft\Windows\Temporary Internet Files\Content.IE5\H6BIECW5\MP900402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61048"/>
            <a:ext cx="3384376" cy="2409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Zuzanka\AppData\Local\Microsoft\Windows\Temporary Internet Files\Content.IE5\6TQSVJAY\MP9003860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4387801" cy="298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3283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753" y="1425343"/>
            <a:ext cx="8229600" cy="4813532"/>
          </a:xfrm>
        </p:spPr>
        <p:txBody>
          <a:bodyPr/>
          <a:lstStyle/>
          <a:p>
            <a:r>
              <a:rPr lang="cs-CZ" dirty="0" smtClean="0"/>
              <a:t>Obecní úřad, škola, obchod, kostel</a:t>
            </a:r>
          </a:p>
          <a:p>
            <a:r>
              <a:rPr lang="cs-CZ" dirty="0" smtClean="0"/>
              <a:t>Pěkná příroda, pole, louky, lesy</a:t>
            </a:r>
          </a:p>
          <a:p>
            <a:r>
              <a:rPr lang="cs-CZ" dirty="0" smtClean="0"/>
              <a:t>Rodinné domy</a:t>
            </a:r>
          </a:p>
          <a:p>
            <a:r>
              <a:rPr lang="cs-CZ" dirty="0" smtClean="0"/>
              <a:t>Méně obyvatel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Vesnice</a:t>
            </a:r>
            <a:endParaRPr lang="cs-CZ" dirty="0"/>
          </a:p>
        </p:txBody>
      </p:sp>
      <p:pic>
        <p:nvPicPr>
          <p:cNvPr id="7170" name="Picture 2" descr="C:\Users\Zuzanka\AppData\Local\Microsoft\Windows\Temporary Internet Files\Content.IE5\318BP5OS\MP9001852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44824"/>
            <a:ext cx="2389187" cy="388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Zuzanka\AppData\Local\Microsoft\Windows\Temporary Internet Files\Content.IE5\6TQSVJAY\MP9001789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94190"/>
            <a:ext cx="365760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1908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jmenuje naše republika a její hlavní město?</a:t>
            </a:r>
          </a:p>
          <a:p>
            <a:r>
              <a:rPr lang="cs-CZ" dirty="0" smtClean="0"/>
              <a:t>Jaké jsou státní symboly?</a:t>
            </a:r>
          </a:p>
          <a:p>
            <a:r>
              <a:rPr lang="cs-CZ" dirty="0" smtClean="0"/>
              <a:t>Jaké barvy má česká vlajka?</a:t>
            </a:r>
          </a:p>
          <a:p>
            <a:r>
              <a:rPr lang="cs-CZ" dirty="0"/>
              <a:t>J</a:t>
            </a:r>
            <a:r>
              <a:rPr lang="cs-CZ" dirty="0" smtClean="0"/>
              <a:t>aký je rozdíl mezi městem a vesnicí?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Pamatuješ si?</a:t>
            </a:r>
            <a:endParaRPr lang="cs-CZ" dirty="0"/>
          </a:p>
        </p:txBody>
      </p:sp>
      <p:pic>
        <p:nvPicPr>
          <p:cNvPr id="8195" name="Picture 3" descr="C:\Users\Zuzanka\AppData\Local\Microsoft\Windows\Temporary Internet Files\Content.IE5\H6BIECW5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113" y="4500563"/>
            <a:ext cx="1827212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53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Program Microsoft Office 2010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://youtube.com/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3789039"/>
            <a:ext cx="5814392" cy="1047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>
                <a:latin typeface="Times New Roman"/>
                <a:ea typeface="Calibri"/>
                <a:cs typeface="Times New Roman"/>
              </a:rPr>
              <a:t>[</a:t>
            </a:r>
            <a:r>
              <a:rPr lang="cs-CZ" b="1" dirty="0">
                <a:solidFill>
                  <a:srgbClr val="00B0F0"/>
                </a:solidFill>
                <a:latin typeface="Times New Roman"/>
                <a:ea typeface="Calibri"/>
                <a:cs typeface="Times New Roman"/>
              </a:rPr>
              <a:t>online</a:t>
            </a:r>
            <a:r>
              <a:rPr lang="cs-CZ" b="1" dirty="0">
                <a:latin typeface="Times New Roman"/>
                <a:ea typeface="Calibri"/>
                <a:cs typeface="Times New Roman"/>
              </a:rPr>
              <a:t>]. [cit. 2013-12-14]. Dostupné z: http://cs.wikipedia.org/wiki/Soubor:Milo%C5%A1_Zeman7_2013.JPG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8297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429671"/>
            <a:ext cx="7596833" cy="4569371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Program Microsoft Office 2010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hlinkClick r:id="rId2"/>
              </a:rPr>
              <a:t>http://</a:t>
            </a:r>
            <a:r>
              <a:rPr lang="cs-CZ" dirty="0">
                <a:latin typeface="Arial"/>
                <a:ea typeface="Calibri"/>
                <a:cs typeface="Times New Roman"/>
              </a:rPr>
              <a:t>DAVID SEDLECKÝ. </a:t>
            </a:r>
            <a:r>
              <a:rPr lang="cs-CZ" dirty="0" err="1">
                <a:latin typeface="Arial"/>
                <a:ea typeface="Calibri"/>
                <a:cs typeface="Times New Roman"/>
              </a:rPr>
              <a:t>Soubor:Miloš</a:t>
            </a:r>
            <a:r>
              <a:rPr lang="cs-CZ" dirty="0">
                <a:latin typeface="Arial"/>
                <a:ea typeface="Calibri"/>
                <a:cs typeface="Times New Roman"/>
              </a:rPr>
              <a:t> Zeman 2013.JPG. In: </a:t>
            </a:r>
            <a:r>
              <a:rPr lang="cs-CZ" i="1" dirty="0" err="1">
                <a:latin typeface="Arial"/>
                <a:ea typeface="Calibri"/>
                <a:cs typeface="Times New Roman"/>
              </a:rPr>
              <a:t>Wikipedia</a:t>
            </a:r>
            <a:r>
              <a:rPr lang="cs-CZ" i="1" dirty="0">
                <a:latin typeface="Arial"/>
                <a:ea typeface="Calibri"/>
                <a:cs typeface="Times New Roman"/>
              </a:rPr>
              <a:t>: </a:t>
            </a:r>
            <a:r>
              <a:rPr lang="cs-CZ" i="1" dirty="0" err="1">
                <a:latin typeface="Arial"/>
                <a:ea typeface="Calibri"/>
                <a:cs typeface="Times New Roman"/>
              </a:rPr>
              <a:t>the</a:t>
            </a:r>
            <a:r>
              <a:rPr lang="cs-CZ" i="1" dirty="0">
                <a:latin typeface="Arial"/>
                <a:ea typeface="Calibri"/>
                <a:cs typeface="Times New Roman"/>
              </a:rPr>
              <a:t> free </a:t>
            </a:r>
            <a:r>
              <a:rPr lang="cs-CZ" i="1" dirty="0" err="1">
                <a:latin typeface="Arial"/>
                <a:ea typeface="Calibri"/>
                <a:cs typeface="Times New Roman"/>
              </a:rPr>
              <a:t>encyclopedia</a:t>
            </a:r>
            <a:r>
              <a:rPr lang="cs-CZ" dirty="0">
                <a:latin typeface="Arial"/>
                <a:ea typeface="Calibri"/>
                <a:cs typeface="Times New Roman"/>
              </a:rPr>
              <a:t> [online]. 8. března 2013, 13:08:55. San Francisco (CA): </a:t>
            </a:r>
            <a:r>
              <a:rPr lang="cs-CZ" dirty="0" err="1">
                <a:latin typeface="Arial"/>
                <a:ea typeface="Calibri"/>
                <a:cs typeface="Times New Roman"/>
              </a:rPr>
              <a:t>Wikimedia</a:t>
            </a:r>
            <a:r>
              <a:rPr lang="cs-CZ" dirty="0">
                <a:latin typeface="Arial"/>
                <a:ea typeface="Calibri"/>
                <a:cs typeface="Times New Roman"/>
              </a:rPr>
              <a:t> </a:t>
            </a:r>
            <a:r>
              <a:rPr lang="cs-CZ" dirty="0" err="1">
                <a:latin typeface="Arial"/>
                <a:ea typeface="Calibri"/>
                <a:cs typeface="Times New Roman"/>
              </a:rPr>
              <a:t>Foundation</a:t>
            </a:r>
            <a:r>
              <a:rPr lang="cs-CZ" dirty="0">
                <a:latin typeface="Arial"/>
                <a:ea typeface="Calibri"/>
                <a:cs typeface="Times New Roman"/>
              </a:rPr>
              <a:t>, 8. března 2013, 13:08:55, 8. 3. 2013, 17:38 [cit. 2013-12-19]. Dostupné z: http://</a:t>
            </a:r>
            <a:r>
              <a:rPr lang="cs-CZ" dirty="0" smtClean="0">
                <a:latin typeface="Arial"/>
                <a:ea typeface="Calibri"/>
                <a:cs typeface="Times New Roman"/>
              </a:rPr>
              <a:t>cs.wikipedia.org/wiki/Soubor:Milo%C5%A1_Zeman_2013.JPG</a:t>
            </a:r>
            <a:endParaRPr lang="cs-CZ" sz="3200" dirty="0">
              <a:latin typeface="Calibri"/>
              <a:ea typeface="Calibri"/>
              <a:cs typeface="Times New Roman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537321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Vlastní zdroj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23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210</TotalTime>
  <Words>322</Words>
  <Application>Microsoft Office PowerPoint</Application>
  <PresentationFormat>Předvádění na obrazovce (4:3)</PresentationFormat>
  <Paragraphs>94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Vlnění</vt:lpstr>
      <vt:lpstr>2_Vlnění</vt:lpstr>
      <vt:lpstr>Prezentace aplikace PowerPoint</vt:lpstr>
      <vt:lpstr>Můj domov, moje vlast</vt:lpstr>
      <vt:lpstr>Domov</vt:lpstr>
      <vt:lpstr>Vlast</vt:lpstr>
      <vt:lpstr>Státní symboly</vt:lpstr>
      <vt:lpstr>Kde žijeme</vt:lpstr>
      <vt:lpstr>Město</vt:lpstr>
      <vt:lpstr>Vesnice</vt:lpstr>
      <vt:lpstr>Pamatuješ si?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Můj domov, moje vlast</dc:title>
  <dc:creator>Zuzanka</dc:creator>
  <cp:lastModifiedBy>profesor</cp:lastModifiedBy>
  <cp:revision>39</cp:revision>
  <dcterms:created xsi:type="dcterms:W3CDTF">2012-01-08T15:28:22Z</dcterms:created>
  <dcterms:modified xsi:type="dcterms:W3CDTF">2013-12-29T17:16:26Z</dcterms:modified>
</cp:coreProperties>
</file>