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2" r:id="rId2"/>
    <p:sldId id="276" r:id="rId3"/>
    <p:sldId id="268" r:id="rId4"/>
    <p:sldId id="263" r:id="rId5"/>
    <p:sldId id="264" r:id="rId6"/>
    <p:sldId id="273" r:id="rId7"/>
    <p:sldId id="257" r:id="rId8"/>
    <p:sldId id="27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3"/>
    <p:penClr>
      <a:srgbClr val="FF0000"/>
    </p:penClr>
  </p:showPr>
  <p:clrMru>
    <a:srgbClr val="009900"/>
    <a:srgbClr val="008000"/>
    <a:srgbClr val="00CC00"/>
    <a:srgbClr val="66FF33"/>
    <a:srgbClr val="FF6600"/>
    <a:srgbClr val="FF00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F17F770-0443-432B-AC4B-EDBE684B559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01BE1A1-0B23-4119-B3B3-717881627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3AD25D2-44FF-43E8-824C-CB23DF5E1E2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3. list. Kliknutím zjistíš vyluštění každé hádanky.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CF5BFCC-0390-458F-9A7F-E80096ED5A4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03C19-F8A8-4D8C-B20C-8280FEC6DB3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01E4A-66D0-43D6-B439-6F61E0541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0BF36-424A-4E56-A7F5-5476E8F25B9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83BF7-9AE7-41F2-8B7E-EA6CD4465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D299B4-B886-4EFF-B306-F7836B4BB45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A7A82A-25F1-4C7E-8D58-D1D065180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D735E-4B43-4245-99D9-7DC35CE4A90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88385-7001-4BB1-96A3-CE638F8DA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A4F83-958C-42C8-AF02-F3AD39C60B9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ED4EA-07FC-4865-834F-69AECC205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20818-3EC1-4A7D-A64A-7AF6BF6B005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E2CC1-D6CB-457C-902A-78B09BC61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294F1-B939-453E-B7A0-02160136F7E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4B20B-BB23-42D7-B872-872873781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6D128-4E75-4729-B6EC-95371C3D68D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9A43F-8890-4EB5-92D5-9ECDA8DDB0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47EF8-C256-4C9C-8272-DF3B2E20FE0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3D80A-4A66-4B9A-A3E3-0A1C050AA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7816C-5681-46CA-BFA6-F263F9B63DD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AA309-CE77-477C-BF40-4790B1A37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3D96E-4CBC-4238-8371-8A6609173DE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8D2CF-79C6-476E-A554-1F9FA4826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75FDC7CF-A402-45D6-90CA-672E2F59F24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19CB0130-6254-428B-8FE8-595CB177A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8" r:id="rId3"/>
    <p:sldLayoutId id="2147483705" r:id="rId4"/>
    <p:sldLayoutId id="2147483704" r:id="rId5"/>
    <p:sldLayoutId id="2147483703" r:id="rId6"/>
    <p:sldLayoutId id="2147483702" r:id="rId7"/>
    <p:sldLayoutId id="2147483701" r:id="rId8"/>
    <p:sldLayoutId id="2147483709" r:id="rId9"/>
    <p:sldLayoutId id="2147483700" r:id="rId10"/>
    <p:sldLayoutId id="2147483699" r:id="rId11"/>
  </p:sldLayoutIdLst>
  <p:transition spd="slow">
    <p:fade/>
    <p:sndAc>
      <p:stSnd>
        <p:snd r:embed="rId13" name="chimes.wav"/>
      </p:stSnd>
    </p:sndAc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171B73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C43D1F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B4246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7B309B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png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wmf"/><Relationship Id="rId3" Type="http://schemas.openxmlformats.org/officeDocument/2006/relationships/image" Target="../media/image13.wmf"/><Relationship Id="rId7" Type="http://schemas.openxmlformats.org/officeDocument/2006/relationships/image" Target="../media/image3.png"/><Relationship Id="rId12" Type="http://schemas.openxmlformats.org/officeDocument/2006/relationships/image" Target="../media/image21.wmf"/><Relationship Id="rId17" Type="http://schemas.openxmlformats.org/officeDocument/2006/relationships/image" Target="../media/image26.wmf"/><Relationship Id="rId2" Type="http://schemas.openxmlformats.org/officeDocument/2006/relationships/audio" Target="../media/audio1.wav"/><Relationship Id="rId16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0.jpeg"/><Relationship Id="rId5" Type="http://schemas.openxmlformats.org/officeDocument/2006/relationships/image" Target="../media/image15.wmf"/><Relationship Id="rId15" Type="http://schemas.openxmlformats.org/officeDocument/2006/relationships/image" Target="../media/image24.wmf"/><Relationship Id="rId10" Type="http://schemas.openxmlformats.org/officeDocument/2006/relationships/image" Target="../media/image19.jpeg"/><Relationship Id="rId4" Type="http://schemas.openxmlformats.org/officeDocument/2006/relationships/image" Target="../media/image14.wmf"/><Relationship Id="rId9" Type="http://schemas.openxmlformats.org/officeDocument/2006/relationships/image" Target="../media/image18.jpeg"/><Relationship Id="rId1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08720"/>
            <a:ext cx="7918648" cy="2664296"/>
          </a:xfrm>
        </p:spPr>
        <p:txBody>
          <a:bodyPr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b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VY_32_INOVACE_10_C_9_Rostliny kvetoucí a nekvetoucí</a:t>
            </a:r>
            <a:b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b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8313" y="3886200"/>
            <a:ext cx="7304087" cy="1752600"/>
          </a:xfrm>
        </p:spPr>
        <p:txBody>
          <a:bodyPr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/>
          </a:p>
        </p:txBody>
      </p:sp>
    </p:spTree>
  </p:cSld>
  <p:clrMapOvr>
    <a:masterClrMapping/>
  </p:clrMapOvr>
  <p:transition spd="slow">
    <p:fad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450" y="2060575"/>
          <a:ext cx="6834188" cy="3646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Rostliny kvetoucí a nekvetoucí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květ, kvetoucí rostliny, nekvetoucí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670300" y="333375"/>
            <a:ext cx="1803400" cy="584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/>
              <a:t>Hádanky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088" y="1196975"/>
            <a:ext cx="4916487" cy="14112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txBody>
          <a:bodyPr wrap="none">
            <a:spAutoFit/>
          </a:bodyPr>
          <a:lstStyle/>
          <a:p>
            <a:r>
              <a:rPr lang="cs-CZ" sz="2800"/>
              <a:t>Jedna máma mnoho synů má</a:t>
            </a:r>
          </a:p>
          <a:p>
            <a:r>
              <a:rPr lang="cs-CZ" sz="2800"/>
              <a:t>a teprve, když zešediví,</a:t>
            </a:r>
          </a:p>
          <a:p>
            <a:r>
              <a:rPr lang="cs-CZ" sz="2800"/>
              <a:t>posílá je do světa.</a:t>
            </a:r>
          </a:p>
        </p:txBody>
      </p:sp>
      <p:pic>
        <p:nvPicPr>
          <p:cNvPr id="1026" name="Picture 2" descr="C:\Users\Ludmila Eisová\AppData\Local\Microsoft\Windows\Temporary Internet Files\Content.IE5\4VJN298M\MC9001231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836613"/>
            <a:ext cx="160972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27088" y="2997200"/>
            <a:ext cx="4881562" cy="18161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Sedí panna na keříčku,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ervená je jak já v líčku,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daleka sladce voní,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íchne mě, když sáhnu po ní.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Ludmila Eisová\AppData\Local\Microsoft\Windows\Temporary Internet Files\Content.IE5\4VJN298M\MC90043484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72225" y="2997200"/>
            <a:ext cx="1709738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Ludmila Eisová\AppData\Local\Microsoft\Windows\Temporary Internet Files\Content.IE5\UZTM5EZ0\MC90012323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16688" y="4935538"/>
            <a:ext cx="1439862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4"/>
          <p:cNvSpPr txBox="1">
            <a:spLocks noChangeArrowheads="1"/>
          </p:cNvSpPr>
          <p:nvPr/>
        </p:nvSpPr>
        <p:spPr bwMode="auto">
          <a:xfrm>
            <a:off x="827088" y="5229225"/>
            <a:ext cx="3903662" cy="954088"/>
          </a:xfrm>
          <a:prstGeom prst="rect">
            <a:avLst/>
          </a:prstGeom>
          <a:solidFill>
            <a:srgbClr val="FFC000"/>
          </a:solidFill>
          <a:ln w="38100">
            <a:solidFill>
              <a:srgbClr val="00B05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Sedí panna na pařízku,</a:t>
            </a:r>
          </a:p>
          <a:p>
            <a:r>
              <a:rPr lang="cs-CZ" sz="2800"/>
              <a:t>drží pejska na řetízku.</a:t>
            </a:r>
          </a:p>
        </p:txBody>
      </p:sp>
    </p:spTree>
  </p:cSld>
  <p:clrMapOvr>
    <a:masterClrMapping/>
  </p:clrMapOvr>
  <p:transition spd="slow">
    <p:fade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63713" y="333375"/>
            <a:ext cx="5719762" cy="58420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/>
              <a:t>Rostliny kvetoucí a nekvetoucí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1412875"/>
            <a:ext cx="5691187" cy="5238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Rostliny, které kvetou, se nazývají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72225" y="1412875"/>
            <a:ext cx="2111375" cy="5238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KVETOUCÍ.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2133600"/>
            <a:ext cx="6162675" cy="9540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Patří k nim květiny, trávy, zemědělské</a:t>
            </a:r>
          </a:p>
          <a:p>
            <a:r>
              <a:rPr lang="cs-CZ" sz="2800"/>
              <a:t>plodiny, stromy a keře.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3789363"/>
            <a:ext cx="4275137" cy="95408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Rostliny, které nevytvářejí</a:t>
            </a:r>
          </a:p>
          <a:p>
            <a:r>
              <a:rPr lang="cs-CZ" sz="2800"/>
              <a:t>květy, se nazývají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32363" y="4221163"/>
            <a:ext cx="2609850" cy="52387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NEKVETOUCÍ.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7088" y="5084763"/>
            <a:ext cx="5105400" cy="95408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Patří mezi ně přesličky, mechy,</a:t>
            </a:r>
          </a:p>
          <a:p>
            <a:r>
              <a:rPr lang="cs-CZ" sz="2800"/>
              <a:t>plavuně a kapradiny.</a:t>
            </a:r>
          </a:p>
        </p:txBody>
      </p:sp>
      <p:pic>
        <p:nvPicPr>
          <p:cNvPr id="19464" name="Picture 2" descr="C:\Users\Ludmila Eisová\AppData\Local\Microsoft\Windows\Temporary Internet Files\Content.IE5\4VJN298M\MP90039965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51725" y="2133600"/>
            <a:ext cx="12192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3" descr="C:\Users\Ludmila Eisová\AppData\Local\Microsoft\Windows\Temporary Internet Files\Content.IE5\4VJN298M\MP90018265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5013325"/>
            <a:ext cx="1962150" cy="131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000"/>
                            </p:stCondLst>
                            <p:childTnLst>
                              <p:par>
                                <p:cTn id="44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0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udmila Eisová\AppData\Local\Microsoft\Windows\Temporary Internet Files\Content.IE5\4VJN298M\MP9004317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99592" y="1671349"/>
            <a:ext cx="1871643" cy="1488806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  <p:pic>
        <p:nvPicPr>
          <p:cNvPr id="2053" name="Picture 5" descr="C:\Users\Ludmila Eisová\AppData\Local\Microsoft\Windows\Temporary Internet Files\Content.IE5\UZTM5EZ0\MP9004024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536849" cy="1536849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  <p:pic>
        <p:nvPicPr>
          <p:cNvPr id="2063" name="Picture 15" descr="C:\Users\Ludmila Eisová\AppData\Local\Microsoft\Windows\Temporary Internet Files\Content.IE5\4VJN298M\MP9004069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8786" y="4509120"/>
            <a:ext cx="1429163" cy="1722905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  <p:pic>
        <p:nvPicPr>
          <p:cNvPr id="2065" name="Picture 17" descr="C:\Users\Ludmila Eisová\AppData\Local\Microsoft\Windows\Temporary Internet Files\Content.IE5\UZTM5EZ0\MP9004066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91880" y="1648706"/>
            <a:ext cx="2412048" cy="1539427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  <p:pic>
        <p:nvPicPr>
          <p:cNvPr id="2067" name="Picture 19" descr="C:\Users\Ludmila Eisová\AppData\Local\Microsoft\Windows\Temporary Internet Files\Content.IE5\6MRND51Y\MP9004069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35896" y="4797152"/>
            <a:ext cx="2125207" cy="1416251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  <p:pic>
        <p:nvPicPr>
          <p:cNvPr id="2071" name="Picture 23" descr="C:\Users\Ludmila Eisová\AppData\Local\Microsoft\Windows\Temporary Internet Files\Content.IE5\UZTM5EZ0\MP9004005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5400000">
            <a:off x="6918904" y="1485178"/>
            <a:ext cx="1482834" cy="1856163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  <p:sp>
        <p:nvSpPr>
          <p:cNvPr id="20488" name="TextovéPole 1"/>
          <p:cNvSpPr txBox="1">
            <a:spLocks noChangeArrowheads="1"/>
          </p:cNvSpPr>
          <p:nvPr/>
        </p:nvSpPr>
        <p:spPr bwMode="auto">
          <a:xfrm>
            <a:off x="2124075" y="3500438"/>
            <a:ext cx="1779588" cy="585787"/>
          </a:xfrm>
          <a:prstGeom prst="rect">
            <a:avLst/>
          </a:prstGeom>
          <a:noFill/>
          <a:ln w="38100">
            <a:solidFill>
              <a:srgbClr val="D6009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Kvetoucí</a:t>
            </a:r>
          </a:p>
        </p:txBody>
      </p:sp>
      <p:sp>
        <p:nvSpPr>
          <p:cNvPr id="20489" name="TextovéPole 2"/>
          <p:cNvSpPr txBox="1">
            <a:spLocks noChangeArrowheads="1"/>
          </p:cNvSpPr>
          <p:nvPr/>
        </p:nvSpPr>
        <p:spPr bwMode="auto">
          <a:xfrm>
            <a:off x="4932363" y="3500438"/>
            <a:ext cx="2235200" cy="585787"/>
          </a:xfrm>
          <a:prstGeom prst="rect">
            <a:avLst/>
          </a:prstGeom>
          <a:noFill/>
          <a:ln w="38100">
            <a:solidFill>
              <a:srgbClr val="008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Nekvetoucí</a:t>
            </a:r>
          </a:p>
        </p:txBody>
      </p:sp>
      <p:sp>
        <p:nvSpPr>
          <p:cNvPr id="20490" name="TextovéPole 3"/>
          <p:cNvSpPr txBox="1">
            <a:spLocks noChangeArrowheads="1"/>
          </p:cNvSpPr>
          <p:nvPr/>
        </p:nvSpPr>
        <p:spPr bwMode="auto">
          <a:xfrm>
            <a:off x="1258888" y="1125538"/>
            <a:ext cx="10652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mech</a:t>
            </a:r>
          </a:p>
        </p:txBody>
      </p:sp>
      <p:sp>
        <p:nvSpPr>
          <p:cNvPr id="20491" name="TextovéPole 4"/>
          <p:cNvSpPr txBox="1">
            <a:spLocks noChangeArrowheads="1"/>
          </p:cNvSpPr>
          <p:nvPr/>
        </p:nvSpPr>
        <p:spPr bwMode="auto">
          <a:xfrm>
            <a:off x="3995738" y="1125538"/>
            <a:ext cx="11858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třešeň</a:t>
            </a:r>
          </a:p>
        </p:txBody>
      </p:sp>
      <p:sp>
        <p:nvSpPr>
          <p:cNvPr id="20492" name="TextovéPole 5"/>
          <p:cNvSpPr txBox="1">
            <a:spLocks noChangeArrowheads="1"/>
          </p:cNvSpPr>
          <p:nvPr/>
        </p:nvSpPr>
        <p:spPr bwMode="auto">
          <a:xfrm>
            <a:off x="7019925" y="1125538"/>
            <a:ext cx="9652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rajče</a:t>
            </a:r>
          </a:p>
        </p:txBody>
      </p:sp>
      <p:sp>
        <p:nvSpPr>
          <p:cNvPr id="20493" name="TextovéPole 6"/>
          <p:cNvSpPr txBox="1">
            <a:spLocks noChangeArrowheads="1"/>
          </p:cNvSpPr>
          <p:nvPr/>
        </p:nvSpPr>
        <p:spPr bwMode="auto">
          <a:xfrm>
            <a:off x="1116013" y="6165850"/>
            <a:ext cx="12461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tulipán</a:t>
            </a:r>
          </a:p>
        </p:txBody>
      </p:sp>
      <p:sp>
        <p:nvSpPr>
          <p:cNvPr id="20494" name="TextovéPole 7"/>
          <p:cNvSpPr txBox="1">
            <a:spLocks noChangeArrowheads="1"/>
          </p:cNvSpPr>
          <p:nvPr/>
        </p:nvSpPr>
        <p:spPr bwMode="auto">
          <a:xfrm>
            <a:off x="3995738" y="6165850"/>
            <a:ext cx="11445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leknín</a:t>
            </a:r>
          </a:p>
        </p:txBody>
      </p:sp>
      <p:sp>
        <p:nvSpPr>
          <p:cNvPr id="20495" name="TextovéPole 8"/>
          <p:cNvSpPr txBox="1">
            <a:spLocks noChangeArrowheads="1"/>
          </p:cNvSpPr>
          <p:nvPr/>
        </p:nvSpPr>
        <p:spPr bwMode="auto">
          <a:xfrm>
            <a:off x="6659563" y="6165850"/>
            <a:ext cx="17668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kapradina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188913"/>
            <a:ext cx="61976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u="sng"/>
              <a:t>Úkol: Spoj čarami obrázky se slovy</a:t>
            </a:r>
          </a:p>
          <a:p>
            <a:r>
              <a:rPr lang="cs-CZ" sz="2800" b="1" u="sng"/>
              <a:t>kvetoucí nebo nekvetoucí.</a:t>
            </a:r>
          </a:p>
        </p:txBody>
      </p:sp>
      <p:pic>
        <p:nvPicPr>
          <p:cNvPr id="17" name="Picture 3" descr="C:\Users\Ludmila Eisová\AppData\Local\Microsoft\Windows\Temporary Internet Files\Content.IE5\4VJN298M\MP9004317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99592" y="1700808"/>
            <a:ext cx="1871643" cy="1488806"/>
          </a:xfrm>
          <a:prstGeom prst="rect">
            <a:avLst/>
          </a:prstGeom>
          <a:noFill/>
          <a:effectLst>
            <a:glow rad="228600">
              <a:srgbClr val="66FF33">
                <a:alpha val="40000"/>
              </a:srgbClr>
            </a:glo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Ludmila Eisová\AppData\Local\Microsoft\Windows\Temporary Internet Files\Content.IE5\DU3WXRX5\MC9000882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1196975"/>
            <a:ext cx="1031875" cy="130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Ludmila Eisová\AppData\Local\Microsoft\Windows\Temporary Internet Files\Content.IE5\6MRND51Y\MC9001228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7175" y="5084763"/>
            <a:ext cx="1204913" cy="120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8" descr="C:\Users\Ludmila Eisová\AppData\Local\Microsoft\Windows\Temporary Internet Files\Content.IE5\6MRND51Y\MC90012329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35825" y="1268413"/>
            <a:ext cx="1219200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9" descr="C:\Users\Ludmila Eisová\AppData\Local\Microsoft\Windows\Temporary Internet Files\Content.IE5\6MRND51Y\MC90043687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55875" y="1341438"/>
            <a:ext cx="122396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10" descr="C:\Users\Ludmila Eisová\AppData\Local\Microsoft\Windows\Temporary Internet Files\Content.IE5\UZTM5EZ0\MC900434842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80063" y="3284538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12" descr="C:\Users\Ludmila Eisová\AppData\Local\Microsoft\Windows\Temporary Internet Files\Content.IE5\6MRND51Y\MP900427587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308850" y="4868863"/>
            <a:ext cx="93345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14" descr="C:\Users\Ludmila Eisová\AppData\Local\Microsoft\Windows\Temporary Internet Files\Content.IE5\6MRND51Y\MP900201586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959225" y="3357563"/>
            <a:ext cx="1362075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16" descr="C:\Users\Ludmila Eisová\AppData\Local\Microsoft\Windows\Temporary Internet Files\Content.IE5\4VJN298M\MP900399656[2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35825" y="3068638"/>
            <a:ext cx="1119188" cy="1398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4" name="Picture 17" descr="C:\Users\Ludmila Eisová\AppData\Local\Microsoft\Windows\Temporary Internet Files\Content.IE5\DU3WXRX5\MP900399614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55650" y="5013325"/>
            <a:ext cx="1017588" cy="1273175"/>
          </a:xfrm>
          <a:prstGeom prst="rect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</p:spPr>
      </p:pic>
      <p:pic>
        <p:nvPicPr>
          <p:cNvPr id="21515" name="Picture 25" descr="C:\Users\Ludmila Eisová\AppData\Local\Microsoft\Windows\Temporary Internet Files\Content.IE5\UZTM5EZ0\MC900122797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662613" y="5084763"/>
            <a:ext cx="1087437" cy="114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6" name="Picture 27" descr="C:\Users\Ludmila Eisová\AppData\Local\Microsoft\Windows\Temporary Internet Files\Content.IE5\DU3WXRX5\MC900358621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55650" y="1163638"/>
            <a:ext cx="1541463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7" name="Picture 29" descr="C:\Users\Ludmila Eisová\AppData\Local\Microsoft\Windows\Temporary Internet Files\Content.IE5\UZTM5EZ0\MC900428161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339975" y="4941888"/>
            <a:ext cx="1363663" cy="14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8" name="Picture 30" descr="C:\Users\Ludmila Eisová\AppData\Local\Microsoft\Windows\Temporary Internet Files\Content.IE5\4VJN298M\MC900396960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435600" y="1144588"/>
            <a:ext cx="1490663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9" name="Picture 31" descr="C:\Users\Ludmila Eisová\AppData\Local\Microsoft\Windows\Temporary Internet Files\Content.IE5\UZTM5EZ0\MP900430528[1].jpg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1979613" y="3141663"/>
            <a:ext cx="1600200" cy="126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0" name="Picture 33" descr="C:\Users\Ludmila Eisová\AppData\Local\Microsoft\Windows\Temporary Internet Files\Content.IE5\4VJN298M\MC900122983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11188" y="3187700"/>
            <a:ext cx="922337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50825" y="188913"/>
            <a:ext cx="88090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 u="sng"/>
              <a:t>Úkol: Dej do kroužku rostliny, které kvetou na jaře.</a:t>
            </a:r>
          </a:p>
        </p:txBody>
      </p:sp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7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3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37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375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375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>
                <a:solidFill>
                  <a:schemeClr val="tx2">
                    <a:shade val="85000"/>
                    <a:satMod val="150000"/>
                  </a:schemeClr>
                </a:solidFill>
              </a:rPr>
              <a:t/>
            </a:r>
            <a:br>
              <a:rPr lang="cs-CZ" sz="3200">
                <a:solidFill>
                  <a:schemeClr val="tx2">
                    <a:shade val="85000"/>
                    <a:satMod val="150000"/>
                  </a:schemeClr>
                </a:solidFill>
              </a:rPr>
            </a:br>
            <a:endParaRPr lang="cs-CZ" sz="320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620713"/>
            <a:ext cx="8362950" cy="5505450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sz="3200" smtClean="0">
                <a:latin typeface="Arial" charset="0"/>
                <a:cs typeface="Arial" charset="0"/>
              </a:rPr>
              <a:t> Anotace</a:t>
            </a:r>
          </a:p>
          <a:p>
            <a:pPr marL="0" indent="0">
              <a:spcBef>
                <a:spcPct val="0"/>
              </a:spcBef>
            </a:pPr>
            <a:r>
              <a:rPr lang="cs-CZ" sz="3200" smtClean="0">
                <a:latin typeface="Arial" charset="0"/>
                <a:cs typeface="Arial" charset="0"/>
              </a:rPr>
              <a:t>3. list</a:t>
            </a:r>
            <a:r>
              <a:rPr lang="cs-CZ" sz="3200" b="1" smtClean="0">
                <a:latin typeface="Arial" charset="0"/>
                <a:cs typeface="Arial" charset="0"/>
              </a:rPr>
              <a:t> </a:t>
            </a:r>
            <a:r>
              <a:rPr lang="cs-CZ" sz="3200" smtClean="0">
                <a:latin typeface="Arial" charset="0"/>
                <a:cs typeface="Arial" charset="0"/>
              </a:rPr>
              <a:t>- Hádanky</a:t>
            </a:r>
          </a:p>
          <a:p>
            <a:pPr marL="0" indent="0">
              <a:spcBef>
                <a:spcPct val="0"/>
              </a:spcBef>
            </a:pPr>
            <a:r>
              <a:rPr lang="cs-CZ" sz="3200" smtClean="0">
                <a:latin typeface="Arial" charset="0"/>
                <a:cs typeface="Arial" charset="0"/>
              </a:rPr>
              <a:t>4. list – Výkladová stránka – Rostliny kvetoucí a nekvetoucí</a:t>
            </a:r>
          </a:p>
          <a:p>
            <a:pPr marL="0" indent="0">
              <a:spcBef>
                <a:spcPct val="0"/>
              </a:spcBef>
            </a:pPr>
            <a:r>
              <a:rPr lang="cs-CZ" sz="3200" smtClean="0">
                <a:latin typeface="Arial" charset="0"/>
                <a:cs typeface="Arial" charset="0"/>
              </a:rPr>
              <a:t>5. list – Opakovací stránka – Žáci spojují obrázky kvetoucích a nekvetoucích rostlin s jejich názvy.</a:t>
            </a:r>
          </a:p>
          <a:p>
            <a:pPr marL="0" indent="0">
              <a:spcBef>
                <a:spcPct val="0"/>
              </a:spcBef>
            </a:pPr>
            <a:r>
              <a:rPr lang="cs-CZ" sz="3200" smtClean="0">
                <a:latin typeface="Arial" charset="0"/>
                <a:cs typeface="Arial" charset="0"/>
              </a:rPr>
              <a:t>6. list – Procvičovací stránka – Žáci kroužkují rostliny, které kvetou na jaře.</a:t>
            </a:r>
          </a:p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endParaRPr lang="cs-CZ" sz="3200" smtClean="0">
              <a:latin typeface="Arial" charset="0"/>
              <a:cs typeface="Arial" charset="0"/>
            </a:endParaRP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684213" y="5300663"/>
            <a:ext cx="59674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Určeno pro výuku ve 3. ročníku.</a:t>
            </a:r>
          </a:p>
        </p:txBody>
      </p:sp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 txBox="1">
            <a:spLocks/>
          </p:cNvSpPr>
          <p:nvPr/>
        </p:nvSpPr>
        <p:spPr bwMode="auto">
          <a:xfrm>
            <a:off x="684213" y="1341438"/>
            <a:ext cx="7497762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57200" indent="-273050">
              <a:buClr>
                <a:schemeClr val="accent1"/>
              </a:buClr>
              <a:buSzPct val="80000"/>
              <a:buFont typeface="Wingdings 2" pitchFamily="18" charset="2"/>
              <a:buChar char=""/>
            </a:pPr>
            <a:r>
              <a:rPr lang="cs-CZ" sz="3200"/>
              <a:t>Otevřená galerie Microsoft.com</a:t>
            </a:r>
          </a:p>
          <a:p>
            <a:pPr marL="457200" indent="-273050">
              <a:buClr>
                <a:schemeClr val="accent1"/>
              </a:buClr>
              <a:buSzPct val="80000"/>
              <a:buFont typeface="Wingdings 2" pitchFamily="18" charset="2"/>
              <a:buChar char=""/>
            </a:pPr>
            <a:r>
              <a:rPr lang="cs-CZ" sz="3200"/>
              <a:t>Palanská J., Hádanky v prvouce. Nový Bydžov: JV Print, 2001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900113" y="765175"/>
            <a:ext cx="2895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Použité zdroje:</a:t>
            </a:r>
          </a:p>
        </p:txBody>
      </p:sp>
    </p:spTree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887</TotalTime>
  <Words>214</Words>
  <Application>Microsoft Office PowerPoint</Application>
  <PresentationFormat>On-screen Show (4:3)</PresentationFormat>
  <Paragraphs>61</Paragraphs>
  <Slides>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7" baseType="lpstr">
      <vt:lpstr>Verdana</vt:lpstr>
      <vt:lpstr>Arial</vt:lpstr>
      <vt:lpstr>Bodoni MT</vt:lpstr>
      <vt:lpstr>Wingdings 2</vt:lpstr>
      <vt:lpstr>Calibri</vt:lpstr>
      <vt:lpstr>Corbel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</dc:title>
  <dc:creator>Ludmila Eisová</dc:creator>
  <cp:lastModifiedBy>DUM</cp:lastModifiedBy>
  <cp:revision>78</cp:revision>
  <dcterms:created xsi:type="dcterms:W3CDTF">2012-01-21T17:33:51Z</dcterms:created>
  <dcterms:modified xsi:type="dcterms:W3CDTF">2012-03-22T21:36:37Z</dcterms:modified>
</cp:coreProperties>
</file>