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62" r:id="rId2"/>
    <p:sldId id="273" r:id="rId3"/>
    <p:sldId id="267" r:id="rId4"/>
    <p:sldId id="268" r:id="rId5"/>
    <p:sldId id="269" r:id="rId6"/>
    <p:sldId id="271" r:id="rId7"/>
    <p:sldId id="257" r:id="rId8"/>
    <p:sldId id="27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8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77" d="100"/>
          <a:sy n="77" d="100"/>
        </p:scale>
        <p:origin x="-1164" y="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C9BBC7-F71E-4133-B093-774E3F1E6A20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AED08C-FE94-490F-AA85-0AFF189855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0024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E65CA-C60F-401B-82D1-F9F3B24BC9A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76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B569CCD-EB86-45CE-8ABF-3E174C00C951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38B5224-2123-4C35-88FC-82EBB8644C6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B569CCD-EB86-45CE-8ABF-3E174C00C951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38B5224-2123-4C35-88FC-82EBB8644C6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B569CCD-EB86-45CE-8ABF-3E174C00C951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38B5224-2123-4C35-88FC-82EBB8644C6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69CCD-EB86-45CE-8ABF-3E174C00C951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B5224-2123-4C35-88FC-82EBB8644C6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sh dir="u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69CCD-EB86-45CE-8ABF-3E174C00C951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B5224-2123-4C35-88FC-82EBB8644C6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sh dir="u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B569CCD-EB86-45CE-8ABF-3E174C00C951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38B5224-2123-4C35-88FC-82EBB8644C6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69CCD-EB86-45CE-8ABF-3E174C00C951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B5224-2123-4C35-88FC-82EBB8644C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B569CCD-EB86-45CE-8ABF-3E174C00C951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38B5224-2123-4C35-88FC-82EBB8644C6D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B569CCD-EB86-45CE-8ABF-3E174C00C951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38B5224-2123-4C35-88FC-82EBB8644C6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69CCD-EB86-45CE-8ABF-3E174C00C951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B5224-2123-4C35-88FC-82EBB8644C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69CCD-EB86-45CE-8ABF-3E174C00C951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B5224-2123-4C35-88FC-82EBB8644C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B569CCD-EB86-45CE-8ABF-3E174C00C951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38B5224-2123-4C35-88FC-82EBB8644C6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sh dir="u"/>
    <p:sndAc>
      <p:stSnd>
        <p:snd r:embed="rId13" name="chimes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484784"/>
            <a:ext cx="7918648" cy="2664296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 školy: ZŠ Karla Klíče, Hostinné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 Mgr. Ludmila </a:t>
            </a:r>
            <a:r>
              <a:rPr lang="cs-CZ" sz="3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Eisová</a:t>
            </a: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Název: VY_32_INOVACE_10_C_10_Rostliny léčivé, jedovaté a zákonem chráněné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Téma: Živá a neživá příroda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Číslo projektu: CZ.1.07/1.4.00/21.2131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cs-CZ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3861048"/>
            <a:ext cx="7304856" cy="1752600"/>
          </a:xfrm>
        </p:spPr>
        <p:txBody>
          <a:bodyPr>
            <a:normAutofit/>
          </a:bodyPr>
          <a:lstStyle/>
          <a:p>
            <a:pPr algn="l"/>
            <a:endParaRPr lang="cs-CZ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649332"/>
      </p:ext>
    </p:extLst>
  </p:cSld>
  <p:clrMapOvr>
    <a:masterClrMapping/>
  </p:clrMapOvr>
  <p:transition spd="slow">
    <p:push dir="u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8947670"/>
              </p:ext>
            </p:extLst>
          </p:nvPr>
        </p:nvGraphicFramePr>
        <p:xfrm>
          <a:off x="1115616" y="1412776"/>
          <a:ext cx="6834212" cy="38564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Ludmila </a:t>
                      </a:r>
                      <a:r>
                        <a:rPr lang="cs-CZ" baseline="0" dirty="0" err="1" smtClean="0"/>
                        <a:t>Eisová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2. března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března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III.A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Prvouka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Živá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neživá příroda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Rostliny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léčivé, jedovaté a zákonem chráněné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léčivé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rostliny, jedovaté rostliny, zákonem chráněné rostliny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4647181"/>
      </p:ext>
    </p:extLst>
  </p:cSld>
  <p:clrMapOvr>
    <a:masterClrMapping/>
  </p:clrMapOvr>
  <p:transition spd="slow">
    <p:push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520281" cy="584775"/>
          </a:xfrm>
          <a:prstGeom prst="rect">
            <a:avLst/>
          </a:prstGeom>
          <a:solidFill>
            <a:srgbClr val="66FF33"/>
          </a:solidFill>
        </p:spPr>
        <p:txBody>
          <a:bodyPr wrap="none" rtlCol="0">
            <a:spAutoFit/>
          </a:bodyPr>
          <a:lstStyle/>
          <a:p>
            <a:r>
              <a:rPr lang="cs-CZ" sz="3200" u="sng" dirty="0" smtClean="0">
                <a:latin typeface="Arial" pitchFamily="34" charset="0"/>
                <a:cs typeface="Arial" pitchFamily="34" charset="0"/>
              </a:rPr>
              <a:t>Rostliny léčivé, jedovaté a zákonem chráněné</a:t>
            </a:r>
            <a:endParaRPr lang="cs-CZ" sz="32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1124744"/>
            <a:ext cx="1324402" cy="954107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Léčivé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rostliny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40152" y="1124744"/>
            <a:ext cx="1645002" cy="954107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Jedovaté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rostliny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11760" y="5445224"/>
            <a:ext cx="1766830" cy="954107"/>
          </a:xfrm>
          <a:prstGeom prst="rect">
            <a:avLst/>
          </a:prstGeom>
          <a:solidFill>
            <a:srgbClr val="00CC00"/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Chráněné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rostliny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72000" y="3933056"/>
            <a:ext cx="3960440" cy="1815882"/>
          </a:xfrm>
          <a:prstGeom prst="rect">
            <a:avLst/>
          </a:prstGeom>
          <a:noFill/>
          <a:ln w="76200"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Části rostlin obsahují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léčivé látky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Vyrábějí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se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nich léčiva a léčivé čaje.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5576" y="3861048"/>
            <a:ext cx="3302507" cy="1384995"/>
          </a:xfrm>
          <a:prstGeom prst="rect">
            <a:avLst/>
          </a:prstGeom>
          <a:noFill/>
          <a:ln w="76200">
            <a:solidFill>
              <a:srgbClr val="FF66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Části rostlin jsou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jedovaté.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Nedotýkejte se jich!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55776" y="2204864"/>
            <a:ext cx="3382657" cy="1384995"/>
          </a:xfrm>
          <a:prstGeom prst="rect">
            <a:avLst/>
          </a:prstGeom>
          <a:noFill/>
          <a:ln w="76200">
            <a:solidFill>
              <a:srgbClr val="FF66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Jsou vzácné, chrání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je zákon.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Nesmíme je trhat.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344466"/>
      </p:ext>
    </p:extLst>
  </p:cSld>
  <p:clrMapOvr>
    <a:masterClrMapping/>
  </p:clrMapOvr>
  <p:transition spd="slow">
    <p:push dir="u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0472E-6 L 0.24826 0.4026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2012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13506E-6 L -0.44496 -0.2266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57" y="-11332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74561E-6 L 0.4573 -0.2162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5" y="-108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71800" y="476672"/>
            <a:ext cx="2781531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Léčivé rostliny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20955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2483768" y="2564904"/>
            <a:ext cx="4619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(1)</a:t>
            </a:r>
            <a:endParaRPr lang="cs-CZ" sz="14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340768"/>
            <a:ext cx="2189497" cy="1765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5364088" y="2636912"/>
            <a:ext cx="4619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(2)</a:t>
            </a:r>
            <a:endParaRPr lang="cs-CZ" sz="14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76672"/>
            <a:ext cx="1976931" cy="2633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8028384" y="2636912"/>
            <a:ext cx="4619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(3)</a:t>
            </a:r>
            <a:endParaRPr lang="cs-CZ" sz="1400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933056"/>
            <a:ext cx="1946432" cy="1249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3995936" y="4869160"/>
            <a:ext cx="4619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(4)</a:t>
            </a:r>
            <a:endParaRPr lang="cs-CZ" sz="1400" dirty="0"/>
          </a:p>
        </p:txBody>
      </p:sp>
      <p:pic>
        <p:nvPicPr>
          <p:cNvPr id="1031" name="Picture 7" descr="C:\Users\Ludmila Eisová\AppData\Local\Microsoft\Windows\Temporary Internet Files\Content.IE5\6MRND51Y\MC90033131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12167">
            <a:off x="5774978" y="3555629"/>
            <a:ext cx="1539875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755576" y="3068960"/>
            <a:ext cx="17860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heřmánek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995936" y="3068960"/>
            <a:ext cx="764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lípa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516216" y="3068960"/>
            <a:ext cx="1305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divizna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411760" y="5229200"/>
            <a:ext cx="1266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podběl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868144" y="5229200"/>
            <a:ext cx="22236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ůže šípková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11560" y="5877272"/>
            <a:ext cx="58528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Úkol: Poznáš léčivé rostliny?</a:t>
            </a:r>
            <a:endParaRPr lang="cs-CZ" sz="3200" b="1" u="sng" dirty="0">
              <a:solidFill>
                <a:srgbClr val="00CC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65963"/>
      </p:ext>
    </p:extLst>
  </p:cSld>
  <p:clrMapOvr>
    <a:masterClrMapping/>
  </p:clrMapOvr>
  <p:transition spd="slow">
    <p:push dir="u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5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udmila Eisová\AppData\Local\Microsoft\Windows\Temporary Internet Files\Content.IE5\4VJN298M\MC9003586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1831975" cy="173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udmila Eisová\AppData\Local\Microsoft\Windows\Temporary Internet Files\Content.IE5\DU3WXRX5\MC9000881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284984"/>
            <a:ext cx="1034982" cy="194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836712"/>
            <a:ext cx="2381250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44408" y="2276872"/>
            <a:ext cx="610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(5)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591676"/>
            <a:ext cx="2182887" cy="161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164288" y="4869160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(6)</a:t>
            </a:r>
            <a:endParaRPr lang="cs-CZ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3131837" y="908720"/>
            <a:ext cx="2054721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148064" y="2276872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(7)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55776" y="116632"/>
            <a:ext cx="3259226" cy="58477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Jedovaté rostliny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11560" y="5877272"/>
            <a:ext cx="64892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Úkol: Poznáš jedovaté rostliny?</a:t>
            </a:r>
            <a:endParaRPr lang="cs-CZ" sz="32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2564904"/>
            <a:ext cx="14061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durman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47864" y="2564904"/>
            <a:ext cx="1822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pryskyřník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88224" y="2636912"/>
            <a:ext cx="864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rulík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75656" y="5157192"/>
            <a:ext cx="1885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konvalinka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92080" y="5157192"/>
            <a:ext cx="1664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raní oko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459368"/>
      </p:ext>
    </p:extLst>
  </p:cSld>
  <p:clrMapOvr>
    <a:masterClrMapping/>
  </p:clrMapOvr>
  <p:transition spd="slow">
    <p:push dir="u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:\Users\Ludmila Eisová\AppData\Local\Microsoft\Windows\Temporary Internet Files\Content.IE5\4VJN298M\MC9002818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356992"/>
            <a:ext cx="1826971" cy="15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Ludmila Eisová\AppData\Local\Microsoft\Windows\Temporary Internet Files\Content.IE5\DU3WXRX5\MP90040153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908720"/>
            <a:ext cx="1583606" cy="1980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1612768" cy="2419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979712" y="2780928"/>
            <a:ext cx="4363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(8)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356992"/>
            <a:ext cx="2457450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956376" y="4581128"/>
            <a:ext cx="4363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(9)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979712" y="116632"/>
            <a:ext cx="5125121" cy="584775"/>
          </a:xfrm>
          <a:prstGeom prst="rect">
            <a:avLst/>
          </a:prstGeom>
          <a:solidFill>
            <a:srgbClr val="00CC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Zákonem chráněné rostliny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5877272"/>
            <a:ext cx="65357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Úkol: Poznáš chráněné rostliny?</a:t>
            </a:r>
            <a:endParaRPr lang="cs-CZ" sz="3200" b="1" u="sng" dirty="0">
              <a:solidFill>
                <a:srgbClr val="00CC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051720" y="162880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koniklec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72200" y="1628800"/>
            <a:ext cx="1144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leknín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03848" y="4941168"/>
            <a:ext cx="7056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lilie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28184" y="5013176"/>
            <a:ext cx="10855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hořec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322916"/>
      </p:ext>
    </p:extLst>
  </p:cSld>
  <p:clrMapOvr>
    <a:masterClrMapping/>
  </p:clrMapOvr>
  <p:transition spd="slow">
    <p:push dir="u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8" grpId="0"/>
      <p:bldP spid="9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620688"/>
            <a:ext cx="8363272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Metodický list: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3. list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Výkladová stránka – Rostliny léčivé, jedovaté a zákonem chráněné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list – Výkladová stránka – Léčivé rostliny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list – Výkladová stránka – Jedovaté rostliny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6. list – Výkladová stránka – Zákonem chráněné rostliny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7544" y="4077072"/>
            <a:ext cx="52613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Určeno pro výuku ve 3. ročníku.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7709598"/>
      </p:ext>
    </p:extLst>
  </p:cSld>
  <p:clrMapOvr>
    <a:masterClrMapping/>
  </p:clrMapOvr>
  <p:transition spd="slow">
    <p:push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315416"/>
            <a:ext cx="7467600" cy="1143000"/>
          </a:xfrm>
        </p:spPr>
        <p:txBody>
          <a:bodyPr/>
          <a:lstStyle/>
          <a:p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Použité zdroje:</a:t>
            </a:r>
            <a:endParaRPr lang="cs-CZ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11560" y="134076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latin typeface="Arial" pitchFamily="34" charset="0"/>
                <a:cs typeface="Arial" pitchFamily="34" charset="0"/>
              </a:rPr>
              <a:t>http://upload.wikimedia.org/wikipedia/commons/thumb/a/a7/Chamomile%40original_size.jpg/220px-Chamomile%40original_size.jpg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1520" y="1412776"/>
            <a:ext cx="4875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1.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1844824"/>
            <a:ext cx="64807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latin typeface="Arial" pitchFamily="34" charset="0"/>
                <a:cs typeface="Arial" pitchFamily="34" charset="0"/>
              </a:rPr>
              <a:t>http://upload.wikimedia.org/wikipedia/commons/thumb/5/52/Tilia-cordata2.JPG/258px-Tilia-cordata2.JPG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51520" y="1844824"/>
            <a:ext cx="356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2.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11560" y="2348880"/>
            <a:ext cx="7200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latin typeface="Arial" pitchFamily="34" charset="0"/>
                <a:cs typeface="Arial" pitchFamily="34" charset="0"/>
              </a:rPr>
              <a:t>http://upload.wikimedia.org/wikipedia/commons/thumb/c/c8/Verbascum_densiflorum_S2.jpg/250px-Verbascum_densiflorum_S2.jpg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1520" y="2348880"/>
            <a:ext cx="356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3.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11560" y="2852936"/>
            <a:ext cx="62646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latin typeface="Arial" pitchFamily="34" charset="0"/>
                <a:cs typeface="Arial" pitchFamily="34" charset="0"/>
              </a:rPr>
              <a:t>http://upload.wikimedia.org/wikipedia/commons/thumb/7/7f/Coltsfoot.jpg/258px-Coltsfoot.jpg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51520" y="2852936"/>
            <a:ext cx="356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4.</a:t>
            </a:r>
            <a:endParaRPr lang="cs-CZ" sz="1600" dirty="0"/>
          </a:p>
        </p:txBody>
      </p:sp>
      <p:sp>
        <p:nvSpPr>
          <p:cNvPr id="12" name="Obdélník 11"/>
          <p:cNvSpPr/>
          <p:nvPr/>
        </p:nvSpPr>
        <p:spPr>
          <a:xfrm>
            <a:off x="611560" y="3356992"/>
            <a:ext cx="74888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latin typeface="Arial" pitchFamily="34" charset="0"/>
                <a:cs typeface="Arial" pitchFamily="34" charset="0"/>
              </a:rPr>
              <a:t>http://upload.wikimedia.org/wikipedia/commons/thumb/1/1f/Atropa_bella-donna0.jpg/250px-Atropa_bella-donna0.jpg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251520" y="3429000"/>
            <a:ext cx="356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5.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9552" y="3861048"/>
            <a:ext cx="66967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latin typeface="Arial" pitchFamily="34" charset="0"/>
                <a:cs typeface="Arial" pitchFamily="34" charset="0"/>
              </a:rPr>
              <a:t>http://upload.wikimedia.org/wikipedia/commons/thumb/d/df/Paris_quadrifolia_2011_G1.jpg/220px-Paris_quadrifolia_2011_G1.jpg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51520" y="3861048"/>
            <a:ext cx="356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6.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39552" y="4365104"/>
            <a:ext cx="6408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latin typeface="Arial" pitchFamily="34" charset="0"/>
                <a:cs typeface="Arial" pitchFamily="34" charset="0"/>
              </a:rPr>
              <a:t>http://upload.wikimedia.org/wikipedia/commons/thumb/8/8a/Creeping_butercup_close_800.jpg/258px-Creeping_butercup_close_800.jpg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51520" y="4437112"/>
            <a:ext cx="356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7.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39552" y="4941168"/>
            <a:ext cx="66967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latin typeface="Arial" pitchFamily="34" charset="0"/>
                <a:cs typeface="Arial" pitchFamily="34" charset="0"/>
              </a:rPr>
              <a:t>http://upload.wikimedia.org/wikipedia/commons/thumb/0/0c/Pulsatilla_vulgaris_MS_0164.jpg/258px-Pulsatilla_vulgaris_MS_0164.jpg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251520" y="5013176"/>
            <a:ext cx="356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8.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39552" y="5517232"/>
            <a:ext cx="66247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latin typeface="Arial" pitchFamily="34" charset="0"/>
                <a:cs typeface="Arial" pitchFamily="34" charset="0"/>
              </a:rPr>
              <a:t>http://upload.wikimedia.org/wikipedia/commons/thumb/7/7f/Gentiana_kochiana.jpg/258px-Gentiana_kochiana.jpg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251520" y="5517232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9.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11560" y="836712"/>
            <a:ext cx="46346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Otevřená galerie Microsoftu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com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878243"/>
      </p:ext>
    </p:extLst>
  </p:cSld>
  <p:clrMapOvr>
    <a:masterClrMapping/>
  </p:clrMapOvr>
  <p:transition spd="slow">
    <p:push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518</TotalTime>
  <Words>284</Words>
  <Application>Microsoft Office PowerPoint</Application>
  <PresentationFormat>Předvádění na obrazovce (4:3)</PresentationFormat>
  <Paragraphs>92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Název školy: ZŠ Karla Klíče, Hostinné Autor: Mgr. Ludmila Eisová  Název: VY_32_INOVACE_10_C_10_Rostliny léčivé, jedovaté a zákonem chráněné Téma: Živá a neživá příroda Číslo projektu: CZ.1.07/1.4.00/21.2131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Karla Klíče, Hostinné Autor: Mgr. Ludmila Eisová</dc:title>
  <dc:creator>Ludmila Eisová</dc:creator>
  <cp:lastModifiedBy>Martin Králík</cp:lastModifiedBy>
  <cp:revision>47</cp:revision>
  <dcterms:created xsi:type="dcterms:W3CDTF">2012-01-21T17:33:51Z</dcterms:created>
  <dcterms:modified xsi:type="dcterms:W3CDTF">2012-03-22T21:11:49Z</dcterms:modified>
</cp:coreProperties>
</file>