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sldIdLst>
    <p:sldId id="269" r:id="rId2"/>
    <p:sldId id="300" r:id="rId3"/>
    <p:sldId id="275" r:id="rId4"/>
    <p:sldId id="279" r:id="rId5"/>
    <p:sldId id="280" r:id="rId6"/>
    <p:sldId id="292" r:id="rId7"/>
    <p:sldId id="277" r:id="rId8"/>
    <p:sldId id="297" r:id="rId9"/>
    <p:sldId id="298" r:id="rId10"/>
    <p:sldId id="286" r:id="rId11"/>
    <p:sldId id="299" r:id="rId12"/>
    <p:sldId id="272" r:id="rId13"/>
    <p:sldId id="288" r:id="rId14"/>
    <p:sldId id="287" r:id="rId15"/>
    <p:sldId id="294" r:id="rId16"/>
    <p:sldId id="290" r:id="rId17"/>
    <p:sldId id="282" r:id="rId18"/>
    <p:sldId id="2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35" autoAdjust="0"/>
    <p:restoredTop sz="94437" autoAdjust="0"/>
  </p:normalViewPr>
  <p:slideViewPr>
    <p:cSldViewPr>
      <p:cViewPr varScale="1">
        <p:scale>
          <a:sx n="81" d="100"/>
          <a:sy n="81" d="100"/>
        </p:scale>
        <p:origin x="-1386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88442-3045-4F70-83E5-3A30F2A207A1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BDA45-5D8F-4CCD-B6EA-AC74D4D471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69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EBDA45-5D8F-4CCD-B6EA-AC74D4D471D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866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elt_(pivo).JPG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5/Decin_soutok.JPG" TargetMode="External"/><Relationship Id="rId13" Type="http://schemas.openxmlformats.org/officeDocument/2006/relationships/hyperlink" Target="http://upload.wikimedia.org/wikipedia/commons/2/21/Fernsehturm_auf_dem_Kl%C3%ADnovec.jpg" TargetMode="External"/><Relationship Id="rId18" Type="http://schemas.openxmlformats.org/officeDocument/2006/relationships/hyperlink" Target="http://upload.wikimedia.org/wikipedia/commons/e/e2/%C3%9Ast%C3%AD_nad_Labem,_Revolu%C4%8Dn%C3%AD_(01).jpg" TargetMode="External"/><Relationship Id="rId26" Type="http://schemas.openxmlformats.org/officeDocument/2006/relationships/hyperlink" Target="http://www.vyletnik.cz/images/profily/mesto/usti-nad-labem/foto/usti-nad-labem-541.jpg" TargetMode="External"/><Relationship Id="rId3" Type="http://schemas.openxmlformats.org/officeDocument/2006/relationships/hyperlink" Target="http://upload.wikimedia.org/wikipedia/commons/e/ea/Labe_u_Lovosic.jpg" TargetMode="External"/><Relationship Id="rId21" Type="http://schemas.openxmlformats.org/officeDocument/2006/relationships/hyperlink" Target="http://www.ireceptar.cz/res/data/102/012519.jpg" TargetMode="External"/><Relationship Id="rId34" Type="http://schemas.openxmlformats.org/officeDocument/2006/relationships/hyperlink" Target="http://upload.wikimedia.org/wikipedia/commons/6/6e/Decin001.jpg" TargetMode="External"/><Relationship Id="rId7" Type="http://schemas.openxmlformats.org/officeDocument/2006/relationships/hyperlink" Target="http://upload.wikimedia.org/wikipedia/commons/0/02/Porta_vanov.jpg" TargetMode="External"/><Relationship Id="rId12" Type="http://schemas.openxmlformats.org/officeDocument/2006/relationships/hyperlink" Target="http://upload.wikimedia.org/wikipedia/commons/4/47/Oblik1.jpg" TargetMode="External"/><Relationship Id="rId17" Type="http://schemas.openxmlformats.org/officeDocument/2006/relationships/hyperlink" Target="http://upload.wikimedia.org/wikipedia/commons/c/cd/H%C5%99ensko_2007.jpg" TargetMode="External"/><Relationship Id="rId25" Type="http://schemas.openxmlformats.org/officeDocument/2006/relationships/hyperlink" Target="http://upload.wikimedia.org/wikipedia/commons/0/04/Strekovcastle.jpg" TargetMode="External"/><Relationship Id="rId33" Type="http://schemas.openxmlformats.org/officeDocument/2006/relationships/hyperlink" Target="http://upload.wikimedia.org/wikipedia/commons/3/39/Back_side_of_Duchcov_Castle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upload.wikimedia.org/wikipedia/commons/a/a3/Pano_keilberg_fichtelberg.jpg" TargetMode="External"/><Relationship Id="rId20" Type="http://schemas.openxmlformats.org/officeDocument/2006/relationships/hyperlink" Target="http://www.napivosrozumem.cz/cz/images/content/banner_chmel_1.jpg" TargetMode="External"/><Relationship Id="rId29" Type="http://schemas.openxmlformats.org/officeDocument/2006/relationships/hyperlink" Target="http://www.goklasterec.cz/foto/page/11/r1114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c/cc/Usti_skala.jpg" TargetMode="External"/><Relationship Id="rId11" Type="http://schemas.openxmlformats.org/officeDocument/2006/relationships/hyperlink" Target="http://upload.wikimedia.org/wikipedia/commons/d/dc/RotundaRip.jpg" TargetMode="External"/><Relationship Id="rId24" Type="http://schemas.openxmlformats.org/officeDocument/2006/relationships/hyperlink" Target="http://upload.wikimedia.org/wikipedia/commons/f/fe/Mari%C3%A1nsk%C3%BD_Most.jpg" TargetMode="External"/><Relationship Id="rId32" Type="http://schemas.openxmlformats.org/officeDocument/2006/relationships/hyperlink" Target="http://upload.wikimedia.org/wikipedia/commons/4/45/Libochovice.JPG" TargetMode="External"/><Relationship Id="rId5" Type="http://schemas.openxmlformats.org/officeDocument/2006/relationships/hyperlink" Target="http://upload.wikimedia.org/wikipedia/commons/f/f7/Soutok_labe-ohre.jpg" TargetMode="External"/><Relationship Id="rId15" Type="http://schemas.openxmlformats.org/officeDocument/2006/relationships/hyperlink" Target="http://upload.wikimedia.org/wikipedia/commons/7/73/Nordb%C3%B6hmisches_becken_near_Jeze%C5%99%C3%AD.jpg" TargetMode="External"/><Relationship Id="rId23" Type="http://schemas.openxmlformats.org/officeDocument/2006/relationships/hyperlink" Target="http://www.krasycech.cz/Ceske-Svycarsko/intro.jpg" TargetMode="External"/><Relationship Id="rId28" Type="http://schemas.openxmlformats.org/officeDocument/2006/relationships/hyperlink" Target="http://www.krusny-hory.cz/turistika/hrady/hnevin/002.jpg" TargetMode="External"/><Relationship Id="rId10" Type="http://schemas.openxmlformats.org/officeDocument/2006/relationships/hyperlink" Target="http://upload.wikimedia.org/wikipedia/commons/3/38/Milleschau-WJP-1.jpg" TargetMode="External"/><Relationship Id="rId19" Type="http://schemas.openxmlformats.org/officeDocument/2006/relationships/hyperlink" Target="http://upload.wikimedia.org/wikipedia/commons/c/cd/Elektrarna_Prunerov_II_20070926.jpg" TargetMode="External"/><Relationship Id="rId31" Type="http://schemas.openxmlformats.org/officeDocument/2006/relationships/hyperlink" Target="http://www.fotozrcmodelu.estranky.cz/img/picture/56/MpxHazmburk-(10).jpg" TargetMode="External"/><Relationship Id="rId4" Type="http://schemas.openxmlformats.org/officeDocument/2006/relationships/hyperlink" Target="http://upload.wikimedia.org/wikipedia/commons/0/0c/Labe_udoli.jpg" TargetMode="External"/><Relationship Id="rId9" Type="http://schemas.openxmlformats.org/officeDocument/2006/relationships/hyperlink" Target="http://upload.wikimedia.org/wikipedia/commons/e/ef/Ceske-Stredohori.jpg" TargetMode="External"/><Relationship Id="rId14" Type="http://schemas.openxmlformats.org/officeDocument/2006/relationships/hyperlink" Target="http://upload.wikimedia.org/wikipedia/commons/4/4f/Skaln%C3%AD_m%C4%9Bsto_u_Hol%C3%A9ho_vrchu2.JPG" TargetMode="External"/><Relationship Id="rId22" Type="http://schemas.openxmlformats.org/officeDocument/2006/relationships/hyperlink" Target="http://www.czso.cz/xu/redakce.nsf/i/mapa_hranic_okresu_usteckeho_kraje/$File/okresy.jpg" TargetMode="External"/><Relationship Id="rId27" Type="http://schemas.openxmlformats.org/officeDocument/2006/relationships/hyperlink" Target="http://czech-transport.com/images/terezin%20gate.jpg" TargetMode="External"/><Relationship Id="rId30" Type="http://schemas.openxmlformats.org/officeDocument/2006/relationships/hyperlink" Target="http://upload.wikimedia.org/wikipedia/commons/e/e9/Hassenstein_ueberblic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2178453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VY_32_INOVACE_650_ÚSTECKÝ KRAJ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OKRESY, TURISTICKÉ CÍLE ÚSTECKÉHO KRAJE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-32378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764704"/>
            <a:ext cx="8568952" cy="5760640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Ústeckého kraje (s polohou, rozlohou a počtem obyvatel). Dále poznávají a dokážou charakterizovat přírodní podmínky (povrch, vodstvo), hospodářství (průmysl, zemědělství), administrativní členění kraje na okresy a nejvýznamnější turistické cíle a zajímavosti tohoto kraje.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okresy, turistické </a:t>
            </a:r>
            <a:r>
              <a:rPr lang="cs-CZ" sz="24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 Ústeckého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kraje</a:t>
            </a: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10. 5. 2012	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335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ÚSTECKÝ KRAJ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těžba, průmysl, zemědělství)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 a města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</a:p>
        </p:txBody>
      </p:sp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3283" y="404664"/>
            <a:ext cx="7200800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rozloha a počet obyvatel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496" y="1124744"/>
            <a:ext cx="9108503" cy="583264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na severozápadě Čech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 5 335 km2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 830 000</a:t>
            </a:r>
          </a:p>
        </p:txBody>
      </p:sp>
      <p:pic>
        <p:nvPicPr>
          <p:cNvPr id="4" name="Picture 2" descr="C:\Documents and Settings\PC\Dokumenty\Obrázky\dum 8\2004_Ustecky_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780928"/>
            <a:ext cx="6635861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8456" y="60009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712381"/>
            <a:ext cx="9144000" cy="603585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Pohoří: Krušné hory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bod: Klínovec (1244 m)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Děčínská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vrchovina (Labské pískovce)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Mostecká pánev (hnědé uhlí)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C\Dokumenty\Obrázky\dum 10\450PX-~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764704"/>
            <a:ext cx="1907958" cy="254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\Dokumenty\Obrázky\dum 10\SKALN_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810" y="4416654"/>
            <a:ext cx="3492134" cy="2227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C\Dokumenty\Obrázky\dum 10\80ABB9~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06209"/>
            <a:ext cx="4392488" cy="244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PC\Dokumenty\Obrázky\dum 10\800px-Pano_keilberg_fichtelber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158" y="2636912"/>
            <a:ext cx="5898232" cy="1592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6632"/>
            <a:ext cx="777686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4285" y="692696"/>
            <a:ext cx="8856984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</a:t>
            </a:r>
            <a:r>
              <a:rPr lang="cs-CZ" sz="2800" b="1" u="sng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středohoří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sopečné vrchy Milešovka (837 m), Hradišťany, Pařez, Sedlo,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Lovoš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Oblík, Raná atd.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PC\Dokumenty\Obrázky\dum 10\800px-Ceske-Stredohor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33" y="1700808"/>
            <a:ext cx="8964488" cy="200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\Dokumenty\Obrázky\dum 10\800px-Milleschau-WJP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49474"/>
            <a:ext cx="4389912" cy="287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C\Dokumenty\Obrázky\dum 10\800px-Oblik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43754"/>
            <a:ext cx="3833856" cy="287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89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816" y="188640"/>
            <a:ext cx="8208912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Labe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její přítoky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764704"/>
            <a:ext cx="8856984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Ohře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soutok v Litoměřicích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nádrž Nechranice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Bílina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soutok v Ústí n. Labem</a:t>
            </a:r>
          </a:p>
        </p:txBody>
      </p:sp>
      <p:pic>
        <p:nvPicPr>
          <p:cNvPr id="4098" name="Picture 2" descr="C:\Documents and Settings\PC\Dokumenty\Obrázky\dum 10\799px-Soutok_labe-oh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481" y="4437112"/>
            <a:ext cx="8761583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C\Dokumenty\Obrázky\dum 10\800px-Usti_skal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7272" y="980728"/>
            <a:ext cx="4314056" cy="3235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62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Labe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její přítoky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361" y="1052736"/>
            <a:ext cx="9144000" cy="5959584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Ploučnice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(soutok v Děčíně)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Kamenice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(soutok v Hřensku, nejnižší místo 115 m n.m.)</a:t>
            </a:r>
            <a:endParaRPr lang="cs-CZ" sz="24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PC\Dokumenty\Obrázky\dum 10\800px-Decin_souto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" y="2846545"/>
            <a:ext cx="4746104" cy="3559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PC\Dokumenty\Obrázky\dum 10\8041F4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578" y="3019465"/>
            <a:ext cx="4284984" cy="3213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71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404664"/>
            <a:ext cx="5364088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brána 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(Porta </a:t>
            </a:r>
            <a:r>
              <a:rPr lang="cs-CZ" sz="28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Bohemica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396552" y="853416"/>
            <a:ext cx="8856984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kaňonovité  údolí Labe,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kterým řeka vstupuje do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Českého středohoří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(od Lovosic po Ústí n. L.)</a:t>
            </a:r>
          </a:p>
        </p:txBody>
      </p:sp>
      <p:pic>
        <p:nvPicPr>
          <p:cNvPr id="6146" name="Picture 2" descr="C:\Documents and Settings\PC\Dokumenty\Obrázky\dum 10\800px-Porta_vano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640" y="232958"/>
            <a:ext cx="4254965" cy="3191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PC\Dokumenty\Obrázky\dum 10\800px-Labe_udol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618" y="3624561"/>
            <a:ext cx="4720177" cy="3144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PC\Dokumenty\Obrázky\dum 10\800px-Labe_u_Lovosic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97" y="4005064"/>
            <a:ext cx="4145539" cy="249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558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85" y="116632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</a:t>
            </a: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815337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Těžební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hnědé uhlí (rekultivace)</a:t>
            </a:r>
            <a:endParaRPr lang="cs-CZ" sz="2400" b="1" u="sng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Energetický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tepelné elektrárny Tušimice,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Počerady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Prunéřov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Ledvice (odsíření, životní prostředí)</a:t>
            </a: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b="1" u="sng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Spolchemie</a:t>
            </a: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Ústí n. L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.(výroba chloru,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NaOH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vodíku, barviv, kosmetiky, tuků, bionafty), </a:t>
            </a: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Unipetrol RPA Litvínov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(rafinérie ropy, petrochemie, agrochemie), </a:t>
            </a: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Lovosice</a:t>
            </a:r>
          </a:p>
        </p:txBody>
      </p:sp>
      <p:pic>
        <p:nvPicPr>
          <p:cNvPr id="7170" name="Picture 2" descr="C:\Documents and Settings\PC\Dokumenty\Obrázky\dum 10\800px-Elektrarna_Prunerov_II_200709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5" y="3861048"/>
            <a:ext cx="4312203" cy="2930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PC\Dokumenty\Obrázky\dum 10\8081A1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528" y="3861048"/>
            <a:ext cx="4564606" cy="2814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31" y="116632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průmysl, zemědělství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92696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Hutnický a strojírenský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Ferona Chomutov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Sklářský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AGC Teplice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pivovary Žatec, Louny, Ústí n. L.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Textilní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Varnsdorf (Šluknovský výběžek)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Papírenský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Štětí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pšenice, ječmen,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chmel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(Žatecko), vinice</a:t>
            </a:r>
          </a:p>
        </p:txBody>
      </p:sp>
      <p:pic>
        <p:nvPicPr>
          <p:cNvPr id="8194" name="Picture 2" descr="C:\Documents and Settings\PC\Dokumenty\Obrázky\dum 10\banner_chmel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17032"/>
            <a:ext cx="2897293" cy="2897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ythos">
            <a:hlinkClick r:id="rId3" tooltip="Mythos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94053"/>
            <a:ext cx="209550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65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200800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mapka 7 okresů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91680" y="1268761"/>
            <a:ext cx="5328592" cy="5256584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9" name="Picture 3" descr="C:\Documents and Settings\PC\Dokumenty\Obrázky\dum 10\okres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80728"/>
            <a:ext cx="6480720" cy="5713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5"/>
            <a:ext cx="8195405" cy="576065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1052736"/>
            <a:ext cx="9144000" cy="5823265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NP České Švýcarsko – </a:t>
            </a:r>
            <a:r>
              <a:rPr lang="cs-CZ" sz="2800" b="1" i="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Pravčická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brána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Labské pískovce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České středohoří </a:t>
            </a:r>
          </a:p>
        </p:txBody>
      </p:sp>
      <p:pic>
        <p:nvPicPr>
          <p:cNvPr id="10242" name="Picture 2" descr="C:\Documents and Settings\PC\Dokumenty\Obrázky\dum 10\intr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63" y="2905787"/>
            <a:ext cx="8604853" cy="363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89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064896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– Ústí nad Labem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768751"/>
            <a:ext cx="8928085" cy="608924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 </a:t>
            </a:r>
            <a:r>
              <a:rPr lang="cs-CZ" sz="2800" b="1" i="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Střekov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Zámek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Větruše</a:t>
            </a: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Mariánská skála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Mariánský most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7" name="Picture 3" descr="C:\Documents and Settings\PC\Dokumenty\Obrázky\dum 10\800px-Strekovcast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70249"/>
            <a:ext cx="46085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Documents and Settings\PC\Dokumenty\Obrázky\dum 10\usti-nad-labem-54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072" y="826630"/>
            <a:ext cx="3847976" cy="256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Documents and Settings\PC\Dokumenty\Obrázky\dum 10\800px-Usti_skal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6072" y="3573016"/>
            <a:ext cx="4026024" cy="3019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50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188640"/>
            <a:ext cx="9396536" cy="576065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– </a:t>
            </a:r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Terezín, rotunda sv. Jiří na hoře Říp</a:t>
            </a:r>
            <a:endParaRPr lang="cs-CZ" sz="28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3608" y="6736835"/>
            <a:ext cx="45719" cy="45719"/>
          </a:xfrm>
          <a:ln>
            <a:noFill/>
          </a:ln>
          <a:effectLst/>
        </p:spPr>
        <p:txBody>
          <a:bodyPr>
            <a:normAutofit fontScale="25000" lnSpcReduction="20000"/>
          </a:bodyPr>
          <a:lstStyle/>
          <a:p>
            <a:pPr marL="457200" indent="-457200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 descr="C:\Documents and Settings\PC\Dokumenty\Obrázky\dum 10\435px-RotundaRi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615" y="1237576"/>
            <a:ext cx="3843866" cy="5293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Documents and Settings\PC\Dokumenty\Obrázky\dum 10\terezin%20gat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3385592" cy="508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4405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-468560" y="0"/>
            <a:ext cx="10081120" cy="648072"/>
          </a:xfrm>
        </p:spPr>
        <p:txBody>
          <a:bodyPr vert="horz"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ZÁMKY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Krásný Dvůr, Libochovice, Duchcov, Děčín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338" name="Picture 2" descr="C:\Documents and Settings\PC\Dokumenty\Obrázky\dum 10\r11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836712"/>
            <a:ext cx="3960440" cy="262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Documents and Settings\PC\Dokumenty\Obrázky\dum 10\800px-Libochovi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92696"/>
            <a:ext cx="3406775" cy="255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Documents and Settings\PC\Dokumenty\Obrázky\dum 10\800px-Back_side_of_Duchcov_Castl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58605"/>
            <a:ext cx="3973695" cy="2980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Documents and Settings\PC\Dokumenty\Obrázky\dum 10\399px-Decin0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208" y="3384645"/>
            <a:ext cx="2228502" cy="335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8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0" y="44624"/>
            <a:ext cx="9144000" cy="720080"/>
          </a:xfrm>
        </p:spPr>
        <p:txBody>
          <a:bodyPr vert="horz"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 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Hněvín, </a:t>
            </a:r>
            <a:r>
              <a:rPr lang="cs-CZ" sz="32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Hasištejn,Budyně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2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Házmburk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4" name="Picture 2" descr="C:\Documents and Settings\PC\Dokumenty\Obrázky\dum 10\0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82970"/>
            <a:ext cx="3845651" cy="2884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Documents and Settings\PC\Dokumenty\Obrázky\dum 10\800px-Hassenstein_ueberblic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236" y="812256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Documents and Settings\PC\Dokumenty\Obrázky\dum 10\MpxHazmburk-(10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236" y="3854435"/>
            <a:ext cx="3857010" cy="2892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Documents and Settings\PC\Dokumenty\Obrázky\dum 10\800px-Porta_vanov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54435"/>
            <a:ext cx="3845651" cy="2884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02519" y="-62343"/>
            <a:ext cx="6454480" cy="5760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1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4" y="188640"/>
            <a:ext cx="8928992" cy="71998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http://upload.wikimedia.org/wikipedia/commons/8/89/2004_Ustecky_kraj.PNG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upload.wikimedia.org/wikipedia/commons/e/ea/Labe_u_Lovosic.jpg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upload.wikimedia.org/wikipedia/commons/0/0c/Labe_udoli.jpg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upload.wikimedia.org/wikipedia/commons/f/f7/Soutok_labe-ohre.jpg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upload.wikimedia.org/wikipedia/commons/c/cc/Usti_skala.jpg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upload.wikimedia.org/wikipedia/commons/0/02/Porta_vanov.jpg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upload.wikimedia.org/wikipedia/commons/b/b5/Decin_soutok.JPG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upload.wikimedia.org/wikipedia/commons/e/ef/Ceske-Stredohori.jpg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upload.wikimedia.org/wikipedia/commons/3/38/Milleschau-WJP-1.jpg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upload.wikimedia.org/wikipedia/commons/d/dc/RotundaRip.jpg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upload.wikimedia.org/wikipedia/commons/4/47/Oblik1.jpg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upload.wikimedia.org/wikipedia/commons/2/21/Fernsehturm_auf_dem_Kl%C3%ADnovec.jpg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upload.wikimedia.org/wikipedia/commons/4/4f/Skaln%C3%AD_m%C4%9Bsto_u_Hol%C3%A9ho_vrchu2.JPG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upload.wikimedia.org/wikipedia/commons/7/73/Nordb%C3%B6hmisches_becken_near_Jeze%C5%99%C3%AD.jpg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upload.wikimedia.org/wikipedia/commons/a/a3/Pano_keilberg_fichtelberg.jpg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upload.wikimedia.org/wikipedia/commons/c/cd/H%C5%99ensko_2007.jpg</a:t>
            </a:r>
            <a:endParaRPr lang="cs-CZ" sz="1200" dirty="0" smtClean="0"/>
          </a:p>
          <a:p>
            <a:r>
              <a:rPr lang="cs-CZ" sz="1200" dirty="0">
                <a:hlinkClick r:id="rId18"/>
              </a:rPr>
              <a:t>http://upload.wikimedia.org/wikipedia/commons/e/e2/%C3%9Ast%C3%AD_nad_Labem%2C_Revolu%C4%8Dn%C3%AD_%</a:t>
            </a:r>
            <a:r>
              <a:rPr lang="cs-CZ" sz="1200" dirty="0" smtClean="0">
                <a:hlinkClick r:id="rId18"/>
              </a:rPr>
              <a:t>2801%29.jpg</a:t>
            </a:r>
            <a:endParaRPr lang="cs-CZ" sz="1200" dirty="0" smtClean="0"/>
          </a:p>
          <a:p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upload.wikimedia.org/wikipedia/commons/c/cd/Elektrarna_Prunerov_II_20070926.jpg</a:t>
            </a:r>
            <a:endParaRPr lang="cs-CZ" sz="1200" dirty="0" smtClean="0"/>
          </a:p>
          <a:p>
            <a:r>
              <a:rPr lang="cs-CZ" sz="1200" dirty="0">
                <a:hlinkClick r:id="rId20"/>
              </a:rPr>
              <a:t>http://</a:t>
            </a:r>
            <a:r>
              <a:rPr lang="cs-CZ" sz="1200" dirty="0" smtClean="0">
                <a:hlinkClick r:id="rId20"/>
              </a:rPr>
              <a:t>www.napivosrozumem.cz/cz/images/content/banner_chmel_1.jpg</a:t>
            </a:r>
            <a:endParaRPr lang="cs-CZ" sz="1200" dirty="0" smtClean="0"/>
          </a:p>
          <a:p>
            <a:r>
              <a:rPr lang="cs-CZ" sz="1200" dirty="0">
                <a:hlinkClick r:id="rId21"/>
              </a:rPr>
              <a:t>http://</a:t>
            </a:r>
            <a:r>
              <a:rPr lang="cs-CZ" sz="1200" dirty="0" smtClean="0">
                <a:hlinkClick r:id="rId21"/>
              </a:rPr>
              <a:t>www.ireceptar.cz/res/data/102/012519.jpg</a:t>
            </a:r>
            <a:endParaRPr lang="cs-CZ" sz="1200" dirty="0" smtClean="0"/>
          </a:p>
          <a:p>
            <a:r>
              <a:rPr lang="cs-CZ" sz="1200" dirty="0" smtClean="0">
                <a:hlinkClick r:id="rId22"/>
              </a:rPr>
              <a:t>http</a:t>
            </a:r>
            <a:r>
              <a:rPr lang="cs-CZ" sz="1200" dirty="0">
                <a:hlinkClick r:id="rId22"/>
              </a:rPr>
              <a:t>://www.czso.cz/xu/redakce.nsf/i/mapa_hranic_okresu_usteckeho_kraje/$</a:t>
            </a:r>
            <a:r>
              <a:rPr lang="cs-CZ" sz="1200" dirty="0" smtClean="0">
                <a:hlinkClick r:id="rId22"/>
              </a:rPr>
              <a:t>File/okresy.jpg</a:t>
            </a:r>
            <a:endParaRPr lang="cs-CZ" sz="1200" dirty="0" smtClean="0"/>
          </a:p>
          <a:p>
            <a:r>
              <a:rPr lang="cs-CZ" sz="1200" dirty="0">
                <a:hlinkClick r:id="rId23"/>
              </a:rPr>
              <a:t>http://</a:t>
            </a:r>
            <a:r>
              <a:rPr lang="cs-CZ" sz="1200" dirty="0" smtClean="0">
                <a:hlinkClick r:id="rId23"/>
              </a:rPr>
              <a:t>www.krasycech.cz/Ceske-Svycarsko/intro.jpg</a:t>
            </a:r>
            <a:endParaRPr lang="cs-CZ" sz="1200" dirty="0" smtClean="0"/>
          </a:p>
          <a:p>
            <a:r>
              <a:rPr lang="cs-CZ" sz="1200" dirty="0">
                <a:hlinkClick r:id="rId24"/>
              </a:rPr>
              <a:t>http://</a:t>
            </a:r>
            <a:r>
              <a:rPr lang="cs-CZ" sz="1200" dirty="0" smtClean="0">
                <a:hlinkClick r:id="rId24"/>
              </a:rPr>
              <a:t>upload.wikimedia.org/wikipedia/commons/f/fe/Mari%C3%A1nsk%C3%BD_Most.jpg</a:t>
            </a:r>
            <a:endParaRPr lang="cs-CZ" sz="1200" dirty="0" smtClean="0"/>
          </a:p>
          <a:p>
            <a:r>
              <a:rPr lang="cs-CZ" sz="1200" dirty="0">
                <a:hlinkClick r:id="rId25"/>
              </a:rPr>
              <a:t>http://</a:t>
            </a:r>
            <a:r>
              <a:rPr lang="cs-CZ" sz="1200" dirty="0" smtClean="0">
                <a:hlinkClick r:id="rId25"/>
              </a:rPr>
              <a:t>upload.wikimedia.org/wikipedia/commons/0/04/Strekovcastle.jpg</a:t>
            </a:r>
            <a:endParaRPr lang="cs-CZ" sz="1200" dirty="0" smtClean="0"/>
          </a:p>
          <a:p>
            <a:r>
              <a:rPr lang="cs-CZ" sz="1200" dirty="0">
                <a:hlinkClick r:id="rId26"/>
              </a:rPr>
              <a:t>http://</a:t>
            </a:r>
            <a:r>
              <a:rPr lang="cs-CZ" sz="1200" dirty="0" smtClean="0">
                <a:hlinkClick r:id="rId26"/>
              </a:rPr>
              <a:t>www.vyletnik.cz/images/profily/mesto/usti-nad-labem/foto/usti-nad-labem-541.jpg</a:t>
            </a:r>
            <a:endParaRPr lang="cs-CZ" sz="1200" dirty="0" smtClean="0"/>
          </a:p>
          <a:p>
            <a:r>
              <a:rPr lang="cs-CZ" sz="1200" dirty="0">
                <a:hlinkClick r:id="rId27"/>
              </a:rPr>
              <a:t>http://</a:t>
            </a:r>
            <a:r>
              <a:rPr lang="cs-CZ" sz="1200" dirty="0" smtClean="0">
                <a:hlinkClick r:id="rId27"/>
              </a:rPr>
              <a:t>czech-transport.com/images/terezin%20gate.jpg</a:t>
            </a:r>
            <a:endParaRPr lang="cs-CZ" sz="1200" dirty="0" smtClean="0"/>
          </a:p>
          <a:p>
            <a:r>
              <a:rPr lang="cs-CZ" sz="1200" dirty="0">
                <a:hlinkClick r:id="rId28"/>
              </a:rPr>
              <a:t>http://</a:t>
            </a:r>
            <a:r>
              <a:rPr lang="cs-CZ" sz="1200" dirty="0" smtClean="0">
                <a:hlinkClick r:id="rId28"/>
              </a:rPr>
              <a:t>www.krusny-hory.cz/turistika/hrady/hnevin/002.jpg</a:t>
            </a:r>
            <a:endParaRPr lang="cs-CZ" sz="1200" dirty="0" smtClean="0"/>
          </a:p>
          <a:p>
            <a:r>
              <a:rPr lang="cs-CZ" sz="1200" dirty="0">
                <a:hlinkClick r:id="rId29"/>
              </a:rPr>
              <a:t>http://</a:t>
            </a:r>
            <a:r>
              <a:rPr lang="cs-CZ" sz="1200" dirty="0" smtClean="0">
                <a:hlinkClick r:id="rId29"/>
              </a:rPr>
              <a:t>www.goklasterec.cz/foto/page/11/r1114.jpg</a:t>
            </a:r>
            <a:endParaRPr lang="cs-CZ" sz="1200" dirty="0" smtClean="0"/>
          </a:p>
          <a:p>
            <a:r>
              <a:rPr lang="cs-CZ" sz="1200" dirty="0">
                <a:hlinkClick r:id="rId30"/>
              </a:rPr>
              <a:t>http://</a:t>
            </a:r>
            <a:r>
              <a:rPr lang="cs-CZ" sz="1200" dirty="0" smtClean="0">
                <a:hlinkClick r:id="rId30"/>
              </a:rPr>
              <a:t>upload.wikimedia.org/wikipedia/commons/e/e9/Hassenstein_ueberblick.jpg</a:t>
            </a:r>
            <a:endParaRPr lang="cs-CZ" sz="1200" dirty="0" smtClean="0"/>
          </a:p>
          <a:p>
            <a:r>
              <a:rPr lang="cs-CZ" sz="1200" dirty="0">
                <a:hlinkClick r:id="rId31"/>
              </a:rPr>
              <a:t>http://www.fotozrcmodelu.estranky.cz/img/picture/56/MpxHazmburk-(10).</a:t>
            </a:r>
            <a:r>
              <a:rPr lang="cs-CZ" sz="1200" dirty="0" smtClean="0">
                <a:hlinkClick r:id="rId31"/>
              </a:rPr>
              <a:t>jpg</a:t>
            </a:r>
            <a:endParaRPr lang="cs-CZ" sz="1200" dirty="0" smtClean="0"/>
          </a:p>
          <a:p>
            <a:r>
              <a:rPr lang="cs-CZ" sz="1200" dirty="0">
                <a:hlinkClick r:id="rId32"/>
              </a:rPr>
              <a:t>http://</a:t>
            </a:r>
            <a:r>
              <a:rPr lang="cs-CZ" sz="1200" dirty="0" smtClean="0">
                <a:hlinkClick r:id="rId32"/>
              </a:rPr>
              <a:t>upload.wikimedia.org/wikipedia/commons/4/45/Libochovice.JPG</a:t>
            </a:r>
            <a:endParaRPr lang="cs-CZ" sz="1200" dirty="0" smtClean="0"/>
          </a:p>
          <a:p>
            <a:r>
              <a:rPr lang="cs-CZ" sz="1200" dirty="0">
                <a:hlinkClick r:id="rId33"/>
              </a:rPr>
              <a:t>http://</a:t>
            </a:r>
            <a:r>
              <a:rPr lang="cs-CZ" sz="1200" dirty="0" smtClean="0">
                <a:hlinkClick r:id="rId33"/>
              </a:rPr>
              <a:t>upload.wikimedia.org/wikipedia/commons/3/39/Back_side_of_Duchcov_Castle.JPG</a:t>
            </a:r>
            <a:endParaRPr lang="cs-CZ" sz="1200" dirty="0" smtClean="0"/>
          </a:p>
          <a:p>
            <a:r>
              <a:rPr lang="cs-CZ" sz="1200" dirty="0">
                <a:hlinkClick r:id="rId34"/>
              </a:rPr>
              <a:t>http://</a:t>
            </a:r>
            <a:r>
              <a:rPr lang="cs-CZ" sz="1200" dirty="0" smtClean="0">
                <a:hlinkClick r:id="rId34"/>
              </a:rPr>
              <a:t>upload.wikimedia.org/wikipedia/commons/6/6e/Decin001.jpg</a:t>
            </a:r>
            <a:endParaRPr lang="cs-CZ" sz="1200" dirty="0" smtClean="0"/>
          </a:p>
          <a:p>
            <a:r>
              <a:rPr lang="cs-CZ" sz="1200" dirty="0"/>
              <a:t>http://upload.wikimedia.org/wikipedia/commons/d/db/Budyn%C4%9B_nad_Oh%C5%99%C3%AD.jpg</a:t>
            </a:r>
            <a:endParaRPr lang="cs-CZ" sz="1200" dirty="0" smtClean="0"/>
          </a:p>
          <a:p>
            <a:r>
              <a:rPr lang="cs-CZ" sz="1200" dirty="0"/>
              <a:t>http://upload.wikimedia.org/wikipedia/commons/8/82/Kelt_%28pivo%29.JPG</a:t>
            </a:r>
            <a:endParaRPr lang="cs-CZ" sz="1200" dirty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2705</TotalTime>
  <Words>592</Words>
  <Application>Microsoft Office PowerPoint</Application>
  <PresentationFormat>Předvádění na obrazovce (4:3)</PresentationFormat>
  <Paragraphs>118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Prezentace aplikace PowerPoint</vt:lpstr>
      <vt:lpstr>ANOTACE</vt:lpstr>
      <vt:lpstr>ÚSTECKÝ KRAJ</vt:lpstr>
      <vt:lpstr>Poloha, rozloha a počet obyvatel</vt:lpstr>
      <vt:lpstr>Povrch</vt:lpstr>
      <vt:lpstr>Povrch </vt:lpstr>
      <vt:lpstr>Vodstvo – řeka Labe a její přítoky</vt:lpstr>
      <vt:lpstr>Vodstvo – řeka Labe a její přítoky</vt:lpstr>
      <vt:lpstr>Česká brána (Porta Bohemica</vt:lpstr>
      <vt:lpstr>HOSPODÁŘSTVÍ – průmysl</vt:lpstr>
      <vt:lpstr>HOSPODÁŘSTVÍ – průmysl, zemědělství</vt:lpstr>
      <vt:lpstr>OKRESY – mapka 7 okresů</vt:lpstr>
      <vt:lpstr>Turistické cíle</vt:lpstr>
      <vt:lpstr>Turistické cíle – Ústí nad Labem</vt:lpstr>
      <vt:lpstr>Turistické cíle – Terezín, rotunda sv. Jiří na hoře Říp</vt:lpstr>
      <vt:lpstr>ZÁMKY – Krásný Dvůr, Libochovice, Duchcov, Děčín</vt:lpstr>
      <vt:lpstr>HRADY – Hněvín, Hasištejn,Budyně, Házmburk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Monika Rothová</cp:lastModifiedBy>
  <cp:revision>552</cp:revision>
  <dcterms:created xsi:type="dcterms:W3CDTF">2012-03-09T16:24:33Z</dcterms:created>
  <dcterms:modified xsi:type="dcterms:W3CDTF">2013-12-29T18:55:42Z</dcterms:modified>
</cp:coreProperties>
</file>