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sldIdLst>
    <p:sldId id="269" r:id="rId2"/>
    <p:sldId id="304" r:id="rId3"/>
    <p:sldId id="275" r:id="rId4"/>
    <p:sldId id="279" r:id="rId5"/>
    <p:sldId id="280" r:id="rId6"/>
    <p:sldId id="297" r:id="rId7"/>
    <p:sldId id="286" r:id="rId8"/>
    <p:sldId id="272" r:id="rId9"/>
    <p:sldId id="287" r:id="rId10"/>
    <p:sldId id="303" r:id="rId11"/>
    <p:sldId id="300" r:id="rId12"/>
    <p:sldId id="302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140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78" autoAdjust="0"/>
    <p:restoredTop sz="94437" autoAdjust="0"/>
  </p:normalViewPr>
  <p:slideViewPr>
    <p:cSldViewPr>
      <p:cViewPr varScale="1">
        <p:scale>
          <a:sx n="81" d="100"/>
          <a:sy n="81" d="100"/>
        </p:scale>
        <p:origin x="-13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F88442-3045-4F70-83E5-3A30F2A207A1}" type="datetimeFigureOut">
              <a:rPr lang="cs-CZ" smtClean="0"/>
              <a:t>29.12.2013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EBDA45-5D8F-4CCD-B6EA-AC74D4D471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6991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EBDA45-5D8F-4CCD-B6EA-AC74D4D471D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866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4E9F4FF-A73F-423C-8374-A5B8805932B2}" type="datetimeFigureOut">
              <a:rPr lang="cs-CZ" smtClean="0"/>
              <a:t>29.12.2013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a/a6/Zamek_Buchlovice_-_n%C3%A1dvo%C5%99%C3%AD_s_ka%C5%A1nou.JPG" TargetMode="External"/><Relationship Id="rId13" Type="http://schemas.openxmlformats.org/officeDocument/2006/relationships/hyperlink" Target="http://upload.wikimedia.org/wikipedia/commons/2/20/The_Buchlov_Castle.jpg" TargetMode="External"/><Relationship Id="rId3" Type="http://schemas.openxmlformats.org/officeDocument/2006/relationships/hyperlink" Target="http://upload.wikimedia.org/wikipedia/commons/a/a4/2004_Zlinsky_kraj.PNG" TargetMode="External"/><Relationship Id="rId7" Type="http://schemas.openxmlformats.org/officeDocument/2006/relationships/hyperlink" Target="http://www.superchalupy.cz/obr/mapy-okresu/zlinsky-kraj.gif" TargetMode="External"/><Relationship Id="rId12" Type="http://schemas.openxmlformats.org/officeDocument/2006/relationships/hyperlink" Target="http://upload.wikimedia.org/wikipedia/commons/e/e6/CP_Let_L-410.jpg" TargetMode="External"/><Relationship Id="rId17" Type="http://schemas.openxmlformats.org/officeDocument/2006/relationships/hyperlink" Target="http://upload.wikimedia.org/wikipedia/commons/b/b1/Skanzen_Vala%C5%A1sk%C3%A1_d%C4%9Bdina_-_v%C4%9Btrn%C3%BD_ml%C3%BDn_z_Kladn%C3%ADk.jpg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://upload.wikimedia.org/wikipedia/commons/d/d8/Vala%C5%A1sk%C3%A9_m%C4%9Bste%C4%8Dko,_kostel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img.geocaching.com/cache/5e551d32-c9aa-458f-8cb8-afd3e33b1362.jpg" TargetMode="External"/><Relationship Id="rId11" Type="http://schemas.openxmlformats.org/officeDocument/2006/relationships/hyperlink" Target="http://turistickyatlas.cz/galery/Zamek_Kromeriz.jpg" TargetMode="External"/><Relationship Id="rId5" Type="http://schemas.openxmlformats.org/officeDocument/2006/relationships/hyperlink" Target="http://upload.wikimedia.org/wikipedia/commons/7/75/Vala%C5%A1sk%C3%A9_Mezi%C5%99%C3%AD%C4%8D%C3%AD,_soutok_Ro%C5%BEnovsk%C3%A9_Be%C4%8Dvy_a_Vset%C3%ADnsk%C3%A9_Be%C4%8Dvy_(01).jpg" TargetMode="External"/><Relationship Id="rId15" Type="http://schemas.openxmlformats.org/officeDocument/2006/relationships/hyperlink" Target="http://upload.wikimedia.org/wikipedia/commons/7/78/Castle_Lukov2.JPG" TargetMode="External"/><Relationship Id="rId10" Type="http://schemas.openxmlformats.org/officeDocument/2006/relationships/hyperlink" Target="http://upload.wikimedia.org/wikipedia/commons/5/58/Host%C3%BDn,_Bazilika_02.jpg" TargetMode="External"/><Relationship Id="rId4" Type="http://schemas.openxmlformats.org/officeDocument/2006/relationships/hyperlink" Target="http://upload.wikimedia.org/wikipedia/commons/1/1c/Kn%C4%9Bhyn%C4%9B_(vlevo)_a_%C4%8Cert%C5%AFv_ml%C3%BDn_(z_Pusteven).JPG" TargetMode="External"/><Relationship Id="rId9" Type="http://schemas.openxmlformats.org/officeDocument/2006/relationships/hyperlink" Target="http://upload.wikimedia.org/wikipedia/commons/0/0e/Velehrad.JPG" TargetMode="External"/><Relationship Id="rId14" Type="http://schemas.openxmlformats.org/officeDocument/2006/relationships/hyperlink" Target="http://upload.wikimedia.org/wikipedia/commons/d/d3/Malenovice_cast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7735259"/>
              </p:ext>
            </p:extLst>
          </p:nvPr>
        </p:nvGraphicFramePr>
        <p:xfrm>
          <a:off x="1691680" y="3284984"/>
          <a:ext cx="6522734" cy="16549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MGR. MONIKA ROTHOVÁ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VY_32_INOVACE_655_ZLÍNSKÝ KRAJ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POLOHA, ROZLOHA, POČET OBYVATEL, POVRCH, VODSTVO, HOSPODÁŘSTVÍ, OKRESY, TURISTICKÉ CÍLE ZLÍNSKÉHO KRAJE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3978275" cy="8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228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-32378"/>
            <a:ext cx="3960440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764704"/>
            <a:ext cx="8568952" cy="5760640"/>
          </a:xfrm>
        </p:spPr>
        <p:txBody>
          <a:bodyPr>
            <a:noAutofit/>
          </a:bodyPr>
          <a:lstStyle/>
          <a:p>
            <a:pPr algn="l"/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8. nebo 9. ročníku ve  výuce zeměpisu, tématem v celém ročníku je Česká republika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se základními charakteristikami Zlínského kraje (s polohou, rozlohou a počtem obyvatel). Dále poznávají a dokážou charakterizovat přírodní podmínky (povrch, vodstvo), hospodářství (průmysl, zemědělství), administrativní členění kraje na okresy a nejvýznamnější turistické cíle a zajímavosti tohoto kraje.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poloha, rozloha, počet obyvatel, povrch, vodstvo, hospodářství (průmysl, zemědělství), okresy, turistické cíle Zlínského kraje</a:t>
            </a:r>
          </a:p>
          <a:p>
            <a:pPr algn="l"/>
            <a:endParaRPr lang="cs-CZ" sz="24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VYTVOŘENÍ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29. 5. 2012	</a:t>
            </a:r>
            <a:endParaRPr lang="cs-CZ" sz="24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03358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6912768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ZLÍNSKÝ KRAJ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99592" y="1340768"/>
            <a:ext cx="7669646" cy="6677209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</a:t>
            </a: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rozloha a počet obyvatel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(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průmysl, zemědělství)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Okresy a města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</a:t>
            </a:r>
          </a:p>
        </p:txBody>
      </p:sp>
    </p:spTree>
    <p:extLst>
      <p:ext uri="{BB962C8B-B14F-4D97-AF65-F5344CB8AC3E}">
        <p14:creationId xmlns:p14="http://schemas.microsoft.com/office/powerpoint/2010/main" val="67280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3283" y="404664"/>
            <a:ext cx="7200800" cy="50405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Poloha, rozloha a počet obyvatel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5496" y="1124744"/>
            <a:ext cx="9108503" cy="5832648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Východní a jihovýchodní  Morava 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Rozloha: 3 964 km2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obyvatel: 598 000   (149 obyvatel/km2)</a:t>
            </a:r>
          </a:p>
        </p:txBody>
      </p:sp>
      <p:pic>
        <p:nvPicPr>
          <p:cNvPr id="1026" name="Picture 2" descr="C:\Documents and Settings\PC\Dokumenty\Obrázky\dum 13\2004_Zlinsky_kraj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924944"/>
            <a:ext cx="5895975" cy="339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21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16632"/>
            <a:ext cx="669674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764704"/>
            <a:ext cx="9144000" cy="6035859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Pohoří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Bílé Karpaty, Javorníky, Moravskoslezské Beskydy, Chřiby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bod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Čertův mlýn (1206 m, Mor. Beskydy)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4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Úrodné nížiny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Hornomoravský úval, Dolnomoravský úval (oblast Haná – Kroměřížsko, Slovácko – Uherskohradišťsko, Valašsko - Vsetínsko)</a:t>
            </a:r>
          </a:p>
        </p:txBody>
      </p:sp>
      <p:pic>
        <p:nvPicPr>
          <p:cNvPr id="2050" name="Picture 2" descr="C:\Documents and Settings\PC\Dokumenty\Obrázky\dum 13\800PX-~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016282"/>
            <a:ext cx="5080339" cy="3810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0710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6336704" cy="620688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řeka Morava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980728"/>
            <a:ext cx="9144000" cy="6074038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přítok </a:t>
            </a:r>
            <a:r>
              <a:rPr lang="cs-CZ" sz="28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Bečva</a:t>
            </a: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(vzniká soutokem Rožnovské a Vsetínské Bečvy ve Valašském Meziříčí)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přítok </a:t>
            </a:r>
            <a:r>
              <a:rPr lang="cs-CZ" sz="28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Olšava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(soutok u Uherského Hradiště)</a:t>
            </a:r>
            <a:endParaRPr lang="cs-CZ" sz="28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Documents and Settings\PC\Dokumenty\Obrázky\dum 13\800PX-~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356992"/>
            <a:ext cx="4840538" cy="2722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PC\Dokumenty\Obrázky\dum 13\5e551d32-c9aa-458f-8cb8-afd3e33b136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780928"/>
            <a:ext cx="4002021" cy="3001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712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856984" cy="57606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HOSPODÁŘSTVÍ – průmysl, zemědělství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904171"/>
            <a:ext cx="9144000" cy="5976662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Obuvnický – Baťa Zlín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Strojírenský – LET Kunovice (dnes </a:t>
            </a:r>
            <a:r>
              <a:rPr lang="cs-CZ" sz="2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Aircraft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Industries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Gumárenský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obilniny, brambory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Documents and Settings\PC\Dokumenty\Obrázky\dum 13\800px-CP_Let_L-41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324" y="2780928"/>
            <a:ext cx="4337762" cy="3253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861494"/>
            <a:ext cx="2738505" cy="27385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94359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200800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OKRESY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mapka 4 okresů</a:t>
            </a:r>
            <a:endParaRPr lang="cs-CZ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11324" y="1196752"/>
            <a:ext cx="8676456" cy="5256585"/>
          </a:xfrm>
          <a:noFill/>
          <a:ln>
            <a:noFill/>
          </a:ln>
          <a:effectLst/>
        </p:spPr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Zlín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Uherské Hradiště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Kroměříž 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Vsetín</a:t>
            </a:r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Documents and Settings\PC\Dokumenty\Obrázky\dum 13\zlinsky-kraj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348880"/>
            <a:ext cx="4876403" cy="4028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4107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4256" y="-387424"/>
            <a:ext cx="9128655" cy="108012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 – Rožnov pod Radhoštěm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764704"/>
            <a:ext cx="9468544" cy="635027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914400" lvl="1" indent="-457200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Valašské muzeum v přírodě (skanzen)</a:t>
            </a:r>
          </a:p>
        </p:txBody>
      </p:sp>
      <p:pic>
        <p:nvPicPr>
          <p:cNvPr id="2050" name="Picture 2" descr="C:\Documents and Settings\PC\Dokumenty\Obrázky\dum 13\800PX-~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40768"/>
            <a:ext cx="3816424" cy="2537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PC\Dokumenty\Obrázky\dum 13\400PX-~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700808"/>
            <a:ext cx="3297652" cy="4946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PC\Dokumenty\Obrázky\dum 13\800PX-~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473" y="4038297"/>
            <a:ext cx="3593976" cy="2695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6500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568951" cy="6926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TURISTICKÉ CÍLE – poutní místa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" y="948027"/>
            <a:ext cx="9143999" cy="590465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Velehrad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Hostýn</a:t>
            </a:r>
            <a:endParaRPr lang="cs-CZ" sz="32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Documents and Settings\PC\Dokumenty\Obrázky\dum 13\800px-Velehra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64904"/>
            <a:ext cx="4578086" cy="3433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PC\Dokumenty\Obrázky\dum 13\450PX-~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124744"/>
            <a:ext cx="3908208" cy="5210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1570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2656"/>
            <a:ext cx="4720542" cy="648679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HRADY</a:t>
            </a:r>
            <a:endParaRPr lang="cs-CZ" sz="36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9326" y="1124744"/>
            <a:ext cx="9144000" cy="5976662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Buchlov</a:t>
            </a:r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Lukov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Malenovice (Zlín)</a:t>
            </a:r>
          </a:p>
        </p:txBody>
      </p:sp>
      <p:pic>
        <p:nvPicPr>
          <p:cNvPr id="1026" name="Picture 2" descr="C:\Documents and Settings\PC\Dokumenty\Obrázky\dum 13\800px-The_Buchlov_Cast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47464"/>
            <a:ext cx="4242048" cy="3181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PC\Dokumenty\Obrázky\dum 13\800px-Malenovice_castl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212976"/>
            <a:ext cx="4386064" cy="3289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PC\Dokumenty\Obrázky\dum 13\800px-Castle_Lukov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37012"/>
            <a:ext cx="4242048" cy="3181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380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30323"/>
            <a:ext cx="4099184" cy="692696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ZÁMKY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1124744"/>
            <a:ext cx="8564500" cy="590465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2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Kroměříž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Buchlovice</a:t>
            </a:r>
            <a:endParaRPr lang="cs-CZ" sz="32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sz="3200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PC\Dokumenty\Obrázky\dum 13\800PX-~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2924944"/>
            <a:ext cx="4482075" cy="336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PC\Dokumenty\Obrázky\dum 13\Zamek_Kromeri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6274" y="476671"/>
            <a:ext cx="4120222" cy="3090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PC\Dokumenty\Obrázky\dum 13\124165-original-vbr6c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6712" y="3693263"/>
            <a:ext cx="4109784" cy="2739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335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38524"/>
            <a:ext cx="5230344" cy="64807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1916832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solidFill>
                <a:srgbClr val="140F00"/>
              </a:solidFill>
            </a:endParaRPr>
          </a:p>
          <a:p>
            <a:r>
              <a:rPr lang="cs-CZ" b="1" dirty="0" smtClean="0">
                <a:solidFill>
                  <a:srgbClr val="140F00"/>
                </a:solidFill>
              </a:rPr>
              <a:t> </a:t>
            </a:r>
            <a:endParaRPr lang="cs-CZ" b="1" dirty="0">
              <a:solidFill>
                <a:srgbClr val="140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496" y="362560"/>
            <a:ext cx="9108504" cy="37548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32495" y="476672"/>
            <a:ext cx="8784976" cy="114185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upload.wikimedia.org/wikipedia/commons/a/a4/2004_Zlinsky_kraj.PNG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http://upload.wikimedia.org/wikipedia/commons/1/1c/Kn%C4%9Bhyn%C4%9B_%28vlevo%29_a_%C4%8Cert%C5%AFv_ml%C3%BDn_%</a:t>
            </a:r>
            <a:r>
              <a:rPr lang="cs-CZ" sz="1600" dirty="0" smtClean="0">
                <a:hlinkClick r:id="rId4"/>
              </a:rPr>
              <a:t>28z_Pusteven%29.JPG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http://upload.wikimedia.org/wikipedia/commons/7/75/Vala%C5%A1sk%C3%A9_Mezi%C5%99%C3%AD%C4%8D%C3%AD%2C_soutok_Ro%C5%BEnovsk%C3%A9_Be%C4%8Dvy_a_Vset%C3%ADnsk%C3%A9_Be%C4%8Dvy_%</a:t>
            </a:r>
            <a:r>
              <a:rPr lang="cs-CZ" sz="1600" dirty="0" smtClean="0">
                <a:hlinkClick r:id="rId5"/>
              </a:rPr>
              <a:t>2801%29.jpg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img.geocaching.com/cache/5e551d32-c9aa-458f-8cb8-afd3e33b1362.jpg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www.superchalupy.cz/obr/mapy-okresu/zlinsky-kraj.gif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</a:t>
            </a:r>
            <a:r>
              <a:rPr lang="cs-CZ" sz="1600" dirty="0">
                <a:hlinkClick r:id="rId8"/>
              </a:rPr>
              <a:t>://upload.wikimedia.org/wikipedia/commons/a/a6/Zamek_Buchlovice_-_</a:t>
            </a:r>
            <a:r>
              <a:rPr lang="cs-CZ" sz="1600" dirty="0" smtClean="0">
                <a:hlinkClick r:id="rId8"/>
              </a:rPr>
              <a:t>n%C3%A1dvo%C5%99%C3%AD_s_ka%C5%A1nou.JPG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upload.wikimedia.org/wikipedia/commons/0/0e/Velehrad.JPG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upload.wikimedia.org/wikipedia/commons/5/58/Host%C3%BDn%2C_Bazilika_02.jpg</a:t>
            </a:r>
            <a:endParaRPr lang="cs-CZ" sz="1600" dirty="0" smtClean="0"/>
          </a:p>
          <a:p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turistickyatlas.cz/galery/Zamek_Kromeriz.jpg</a:t>
            </a:r>
            <a:endParaRPr lang="cs-CZ" sz="1600" dirty="0" smtClean="0"/>
          </a:p>
          <a:p>
            <a:r>
              <a:rPr lang="cs-CZ" sz="1600" dirty="0" smtClean="0">
                <a:hlinkClick r:id="rId12"/>
              </a:rPr>
              <a:t>http</a:t>
            </a:r>
            <a:r>
              <a:rPr lang="cs-CZ" sz="1600" dirty="0">
                <a:hlinkClick r:id="rId12"/>
              </a:rPr>
              <a:t>://</a:t>
            </a:r>
            <a:r>
              <a:rPr lang="cs-CZ" sz="1600" dirty="0" smtClean="0">
                <a:hlinkClick r:id="rId12"/>
              </a:rPr>
              <a:t>upload.wikimedia.org/wikipedia/commons/e/e6/CP_Let_L-410.jpg</a:t>
            </a:r>
            <a:endParaRPr lang="cs-CZ" sz="1600" dirty="0" smtClean="0"/>
          </a:p>
          <a:p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upload.wikimedia.org/wikipedia/commons/2/20/The_Buchlov_Castle.jpg</a:t>
            </a:r>
            <a:endParaRPr lang="cs-CZ" sz="1600" dirty="0" smtClean="0"/>
          </a:p>
          <a:p>
            <a:r>
              <a:rPr lang="cs-CZ" sz="1600" dirty="0">
                <a:hlinkClick r:id="rId14"/>
              </a:rPr>
              <a:t>http://</a:t>
            </a:r>
            <a:r>
              <a:rPr lang="cs-CZ" sz="1600" dirty="0" smtClean="0">
                <a:hlinkClick r:id="rId14"/>
              </a:rPr>
              <a:t>upload.wikimedia.org/wikipedia/commons/d/d3/Malenovice_castle.JPG</a:t>
            </a:r>
            <a:endParaRPr lang="cs-CZ" sz="1600" dirty="0" smtClean="0"/>
          </a:p>
          <a:p>
            <a:r>
              <a:rPr lang="cs-CZ" sz="1600" dirty="0">
                <a:hlinkClick r:id="rId15"/>
              </a:rPr>
              <a:t>http://</a:t>
            </a:r>
            <a:r>
              <a:rPr lang="cs-CZ" sz="1600" dirty="0" smtClean="0">
                <a:hlinkClick r:id="rId15"/>
              </a:rPr>
              <a:t>upload.wikimedia.org/wikipedia/commons/7/78/Castle_Lukov2.JPG</a:t>
            </a:r>
            <a:endParaRPr lang="cs-CZ" sz="1600" dirty="0" smtClean="0"/>
          </a:p>
          <a:p>
            <a:r>
              <a:rPr lang="cs-CZ" sz="1600" dirty="0">
                <a:hlinkClick r:id="rId16"/>
              </a:rPr>
              <a:t>http://</a:t>
            </a:r>
            <a:r>
              <a:rPr lang="cs-CZ" sz="1600" dirty="0" smtClean="0">
                <a:hlinkClick r:id="rId16"/>
              </a:rPr>
              <a:t>upload.wikimedia.org/wikipedia/commons/d/d8/Vala%C5%A1sk%C3%A9_m%C4%9Bste%C4%8Dko%2C_kostel.jpg</a:t>
            </a:r>
            <a:endParaRPr lang="cs-CZ" sz="1600" dirty="0" smtClean="0"/>
          </a:p>
          <a:p>
            <a:r>
              <a:rPr lang="cs-CZ" sz="1600" dirty="0">
                <a:hlinkClick r:id="rId17"/>
              </a:rPr>
              <a:t>http://upload.wikimedia.org/wikipedia/commons/b/b1/Skanzen_Vala%C5%A1sk%C3%A1_d%C4%9Bdina_-_</a:t>
            </a:r>
            <a:r>
              <a:rPr lang="cs-CZ" sz="1600" dirty="0" smtClean="0">
                <a:hlinkClick r:id="rId17"/>
              </a:rPr>
              <a:t>v%C4%9Btrn%C3%BD_ml%C3%BDn_z_Kladn%C3%ADk.jpg</a:t>
            </a:r>
            <a:endParaRPr lang="cs-CZ" sz="1600" dirty="0" smtClean="0"/>
          </a:p>
          <a:p>
            <a:r>
              <a:rPr lang="cs-CZ" sz="1600" dirty="0"/>
              <a:t>http://upload.wikimedia.org/wikipedia/commons/7/7c/Vala%C5%A1sk%C3%A9_muzeum_v_p%C5%99%C3%ADrod%C4%9B%2C_Bill%C5%AFv_m%C4%9B%C5%A1%C5%A5ansk%C3%BD_d%C5%AFm.JPG</a:t>
            </a:r>
            <a:endParaRPr lang="cs-CZ" sz="1600" dirty="0" smtClean="0"/>
          </a:p>
          <a:p>
            <a:r>
              <a:rPr lang="cs-CZ" sz="1600" dirty="0"/>
              <a:t>http://www.predskolaci.cz/?p=6921</a:t>
            </a:r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809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3754</TotalTime>
  <Words>387</Words>
  <Application>Microsoft Office PowerPoint</Application>
  <PresentationFormat>Předvádění na obrazovce (4:3)</PresentationFormat>
  <Paragraphs>120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ANOTACE</vt:lpstr>
      <vt:lpstr>ZLÍNSKÝ KRAJ</vt:lpstr>
      <vt:lpstr>Poloha, rozloha a počet obyvatel</vt:lpstr>
      <vt:lpstr>Povrch  </vt:lpstr>
      <vt:lpstr>Vodstvo – řeka Morava</vt:lpstr>
      <vt:lpstr>HOSPODÁŘSTVÍ – průmysl, zemědělství</vt:lpstr>
      <vt:lpstr>OKRESY – mapka 4 okresů</vt:lpstr>
      <vt:lpstr>Turistické cíle – Rožnov pod Radhoštěm</vt:lpstr>
      <vt:lpstr>TURISTICKÉ CÍLE – poutní místa</vt:lpstr>
      <vt:lpstr>HRADY</vt:lpstr>
      <vt:lpstr>ZÁMKY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Monika Rothová</cp:lastModifiedBy>
  <cp:revision>811</cp:revision>
  <dcterms:created xsi:type="dcterms:W3CDTF">2012-03-09T16:24:33Z</dcterms:created>
  <dcterms:modified xsi:type="dcterms:W3CDTF">2013-12-29T19:39:10Z</dcterms:modified>
</cp:coreProperties>
</file>