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21"/>
  </p:notesMasterIdLst>
  <p:sldIdLst>
    <p:sldId id="279" r:id="rId2"/>
    <p:sldId id="284" r:id="rId3"/>
    <p:sldId id="256" r:id="rId4"/>
    <p:sldId id="257" r:id="rId5"/>
    <p:sldId id="258" r:id="rId6"/>
    <p:sldId id="259" r:id="rId7"/>
    <p:sldId id="260" r:id="rId8"/>
    <p:sldId id="265" r:id="rId9"/>
    <p:sldId id="266" r:id="rId10"/>
    <p:sldId id="267" r:id="rId11"/>
    <p:sldId id="282" r:id="rId12"/>
    <p:sldId id="268" r:id="rId13"/>
    <p:sldId id="275" r:id="rId14"/>
    <p:sldId id="269" r:id="rId15"/>
    <p:sldId id="276" r:id="rId16"/>
    <p:sldId id="271" r:id="rId17"/>
    <p:sldId id="272" r:id="rId18"/>
    <p:sldId id="280" r:id="rId19"/>
    <p:sldId id="283" r:id="rId20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Rg st="1" end="16"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598" autoAdjust="0"/>
  </p:normalViewPr>
  <p:slideViewPr>
    <p:cSldViewPr>
      <p:cViewPr>
        <p:scale>
          <a:sx n="82" d="100"/>
          <a:sy n="82" d="100"/>
        </p:scale>
        <p:origin x="-102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18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C4F5845F-620A-48B9-AA99-E355C566A655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lIns="99048" tIns="49524" rIns="99048" bIns="49524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F03DA709-E78F-4FBE-ADF3-1384973821F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005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8128B-219F-43B2-A028-679B10230072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37B784B-4692-4301-8F57-5B1FE9DC1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46DB3-5E7B-4513-BF31-3177C660CEE3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37B784B-4692-4301-8F57-5B1FE9DC1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C1D1B-6254-4408-9E4C-3323A8BE54A8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B784B-4692-4301-8F57-5B1FE9DC12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1B905-6B6D-46D0-9AD2-AAC7666BC0D5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B784B-4692-4301-8F57-5B1FE9DC1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05455-DA87-477E-BF40-69AD79FB3325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B784B-4692-4301-8F57-5B1FE9DC1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9C0C-783F-473D-BE6F-5F22C77C8F96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B784B-4692-4301-8F57-5B1FE9DC1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32D29-6B31-4236-BB12-E5026A96A65B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B784B-4692-4301-8F57-5B1FE9DC1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7E935-ADA6-41C4-9B7C-8E4A671DF426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B784B-4692-4301-8F57-5B1FE9DC1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C3AB1-9FB5-460E-A945-79A115B67994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B784B-4692-4301-8F57-5B1FE9DC12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3A36D-34FA-44C8-A13B-29F9281C117B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B784B-4692-4301-8F57-5B1FE9DC1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EF97F-80B0-479C-8E45-B60C5EE7424F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7B784B-4692-4301-8F57-5B1FE9DC12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8432BF5-7F19-4F0D-83B4-EF7EA53D87C3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37B784B-4692-4301-8F57-5B1FE9DC12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ransition>
    <p:dissolve/>
  </p:transition>
  <p:timing>
    <p:tnLst>
      <p:par>
        <p:cTn id="1" dur="indefinite" restart="never" nodeType="tmRoot"/>
      </p:par>
    </p:tnLst>
  </p:timing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n_Vil%C3%ADmek_-_Alois_Jir%C3%A1sek.jpg" TargetMode="External"/><Relationship Id="rId2" Type="http://schemas.openxmlformats.org/officeDocument/2006/relationships/hyperlink" Target="http://cs.wikipedia.org/wiki/Soubor:Jan_Vil%C3%ADmek_-_Bo%C5%BEena_N%C4%9Bmcov%C3%A1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Jan_Vil%C3%ADmek_-_Karel_Jarom%C3%ADr_Erben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1/16/Jan_Vil%C3%ADmek_-_Bo%C5%BEena_N%C4%9Bmcov%C3%A1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f/f9/Jan_Vil%C3%ADmek_-_Alois_Jir%C3%A1sek.jpg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a/Jan_Vil%C3%ADmek_-_Karel_Jarom%C3%ADr_Erben.jpg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332656"/>
            <a:ext cx="6552728" cy="1640881"/>
          </a:xfrm>
          <a:prstGeom prst="rect">
            <a:avLst/>
          </a:prstGeom>
          <a:noFill/>
        </p:spPr>
      </p:pic>
      <p:sp>
        <p:nvSpPr>
          <p:cNvPr id="68" name="Obdélník 67"/>
          <p:cNvSpPr/>
          <p:nvPr/>
        </p:nvSpPr>
        <p:spPr>
          <a:xfrm>
            <a:off x="1071538" y="3571876"/>
            <a:ext cx="7344816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Název:		Přehled českých spisovatelů a jejich díla</a:t>
            </a:r>
          </a:p>
          <a:p>
            <a:r>
              <a:rPr lang="cs-CZ" dirty="0" smtClean="0"/>
              <a:t>Autor:		Mgr. Dana Staňková</a:t>
            </a:r>
          </a:p>
          <a:p>
            <a:r>
              <a:rPr lang="cs-CZ" dirty="0" smtClean="0"/>
              <a:t>Vytvořeno:	21. 10. 2011	</a:t>
            </a:r>
          </a:p>
          <a:p>
            <a:r>
              <a:rPr lang="cs-CZ" dirty="0" smtClean="0"/>
              <a:t>Ročník:		5. ročník</a:t>
            </a:r>
          </a:p>
          <a:p>
            <a:r>
              <a:rPr lang="cs-CZ" dirty="0" smtClean="0"/>
              <a:t>Vzdělávací oblast: Jazyk a jazyková komunikace  </a:t>
            </a:r>
          </a:p>
          <a:p>
            <a:r>
              <a:rPr lang="cs-CZ" dirty="0" smtClean="0"/>
              <a:t>Vzdělávací obor:	Český jazyk a literatura</a:t>
            </a:r>
          </a:p>
          <a:p>
            <a:r>
              <a:rPr lang="cs-CZ" dirty="0" smtClean="0"/>
              <a:t>Tematický okruh:	Literární výchova</a:t>
            </a:r>
          </a:p>
          <a:p>
            <a:r>
              <a:rPr lang="cs-CZ" dirty="0" smtClean="0"/>
              <a:t>Téma:		Čeští  spisovatelé dětských knih</a:t>
            </a:r>
          </a:p>
          <a:p>
            <a:r>
              <a:rPr lang="cs-CZ" dirty="0" smtClean="0"/>
              <a:t>Pomůcky:	Interaktivní tabule, notebook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71538" y="2500306"/>
            <a:ext cx="678661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  <a:endParaRPr lang="cs-CZ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1115616" y="6309320"/>
            <a:ext cx="2895600" cy="288925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VY_32_INOVACE_03_13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71538" y="2143116"/>
            <a:ext cx="77153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Tato práce je šířena pod licencí CC BY – SA 3.0. Odkazy a citace jsou platné k datu vytvoření této práce.</a:t>
            </a:r>
          </a:p>
        </p:txBody>
      </p:sp>
    </p:spTree>
    <p:extLst>
      <p:ext uri="{BB962C8B-B14F-4D97-AF65-F5344CB8AC3E}">
        <p14:creationId xmlns:p14="http://schemas.microsoft.com/office/powerpoint/2010/main" val="3538183451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8634442" cy="792088"/>
          </a:xfrm>
        </p:spPr>
        <p:txBody>
          <a:bodyPr>
            <a:normAutofit fontScale="25000" lnSpcReduction="20000"/>
          </a:bodyPr>
          <a:lstStyle/>
          <a:p>
            <a:r>
              <a:rPr lang="cs-CZ" sz="6400" dirty="0" smtClean="0">
                <a:latin typeface="Calibri" pitchFamily="34" charset="0"/>
                <a:cs typeface="Calibri" pitchFamily="34" charset="0"/>
              </a:rPr>
              <a:t>Anotace: Prezentace je zaměřena na přehled nejznámějších českých spisovatelů dětských knih a jejich tvorbu. Při této prezentaci se žáci seznámí s autory českých pohádek, povídek a historických příběhů.</a:t>
            </a:r>
          </a:p>
          <a:p>
            <a:endParaRPr lang="cs-CZ" sz="6400" dirty="0" smtClean="0"/>
          </a:p>
          <a:p>
            <a:pPr>
              <a:buNone/>
            </a:pPr>
            <a:r>
              <a:rPr lang="cs-CZ" sz="64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6400" dirty="0" smtClean="0">
                <a:latin typeface="Calibri" pitchFamily="34" charset="0"/>
                <a:cs typeface="Calibri" pitchFamily="34" charset="0"/>
              </a:rPr>
              <a:t>Texty jsou vlastní originální tvorbou </a:t>
            </a:r>
            <a:r>
              <a:rPr lang="cs-CZ" sz="6400" dirty="0">
                <a:latin typeface="Calibri" pitchFamily="34" charset="0"/>
                <a:cs typeface="Calibri" pitchFamily="34" charset="0"/>
              </a:rPr>
              <a:t>autora. </a:t>
            </a:r>
            <a:endParaRPr lang="cs-CZ" sz="6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6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6400" dirty="0" smtClean="0">
                <a:latin typeface="Calibri" pitchFamily="34" charset="0"/>
                <a:cs typeface="Calibri" pitchFamily="34" charset="0"/>
              </a:rPr>
              <a:t>Zdroj:</a:t>
            </a:r>
          </a:p>
          <a:p>
            <a:pPr>
              <a:buNone/>
            </a:pPr>
            <a:r>
              <a:rPr lang="en-US" sz="6400" dirty="0" smtClean="0">
                <a:latin typeface="Calibri" pitchFamily="34" charset="0"/>
                <a:cs typeface="Calibri" pitchFamily="34" charset="0"/>
              </a:rPr>
              <a:t>[1] </a:t>
            </a:r>
            <a:r>
              <a:rPr lang="cs-CZ" sz="64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US" sz="6400" dirty="0" err="1" smtClean="0">
                <a:latin typeface="Calibri" pitchFamily="34" charset="0"/>
                <a:cs typeface="Calibri" pitchFamily="34" charset="0"/>
              </a:rPr>
              <a:t>Božena</a:t>
            </a:r>
            <a:r>
              <a:rPr lang="en-US" sz="64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US" sz="6400" dirty="0" err="1">
                <a:latin typeface="Calibri" pitchFamily="34" charset="0"/>
                <a:cs typeface="Calibri" pitchFamily="34" charset="0"/>
              </a:rPr>
              <a:t>Němcová</a:t>
            </a:r>
            <a:r>
              <a:rPr lang="en-US" sz="6400" dirty="0">
                <a:latin typeface="Calibri" pitchFamily="34" charset="0"/>
                <a:cs typeface="Calibri" pitchFamily="34" charset="0"/>
              </a:rPr>
              <a:t>. In: Wikipedia: the free encyclopedia [online]. San Francisco (CA): Wikimedia Foundation, 2009 [cit. 2011-10-21]. </a:t>
            </a:r>
            <a:r>
              <a:rPr lang="en-US" sz="6400" dirty="0" err="1">
                <a:latin typeface="Calibri" pitchFamily="34" charset="0"/>
                <a:cs typeface="Calibri" pitchFamily="34" charset="0"/>
              </a:rPr>
              <a:t>Dostupné</a:t>
            </a:r>
            <a:r>
              <a:rPr lang="en-US" sz="6400" dirty="0">
                <a:latin typeface="Calibri" pitchFamily="34" charset="0"/>
                <a:cs typeface="Calibri" pitchFamily="34" charset="0"/>
              </a:rPr>
              <a:t> z: </a:t>
            </a:r>
            <a:r>
              <a:rPr lang="en-US" sz="6400" dirty="0">
                <a:latin typeface="Calibri" pitchFamily="34" charset="0"/>
                <a:cs typeface="Calibri" pitchFamily="34" charset="0"/>
                <a:hlinkClick r:id="rId2"/>
              </a:rPr>
              <a:t>http://cs.wikipedia.org/wiki/Soubor:Jan_Vil%C3%ADmek_-_</a:t>
            </a:r>
            <a:r>
              <a:rPr lang="en-US" sz="6400" dirty="0" smtClean="0">
                <a:latin typeface="Calibri" pitchFamily="34" charset="0"/>
                <a:cs typeface="Calibri" pitchFamily="34" charset="0"/>
                <a:hlinkClick r:id="rId2"/>
              </a:rPr>
              <a:t>Bo%C5%BEena_N%C4%9Bmcov%C3%A1.jpg</a:t>
            </a:r>
            <a:endParaRPr lang="cs-CZ" sz="6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en-US" sz="4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en-US" sz="6400" dirty="0" smtClean="0">
                <a:latin typeface="Calibri" pitchFamily="34" charset="0"/>
                <a:cs typeface="Calibri" pitchFamily="34" charset="0"/>
              </a:rPr>
              <a:t>[2</a:t>
            </a:r>
            <a:r>
              <a:rPr lang="en-US" sz="6400" dirty="0" smtClean="0">
                <a:latin typeface="Calibri" pitchFamily="34" charset="0"/>
                <a:cs typeface="Calibri" pitchFamily="34" charset="0"/>
              </a:rPr>
              <a:t>]</a:t>
            </a:r>
            <a:r>
              <a:rPr lang="cs-CZ" sz="6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6400" dirty="0" smtClean="0">
                <a:latin typeface="Calibri" pitchFamily="34" charset="0"/>
                <a:cs typeface="Calibri" pitchFamily="34" charset="0"/>
              </a:rPr>
              <a:t> Alois </a:t>
            </a:r>
            <a:r>
              <a:rPr lang="cs-CZ" sz="6400" dirty="0">
                <a:latin typeface="Calibri" pitchFamily="34" charset="0"/>
                <a:cs typeface="Calibri" pitchFamily="34" charset="0"/>
              </a:rPr>
              <a:t>Jirásek. In: </a:t>
            </a:r>
            <a:r>
              <a:rPr lang="cs-CZ" sz="6400" dirty="0" err="1">
                <a:latin typeface="Calibri" pitchFamily="34" charset="0"/>
                <a:cs typeface="Calibri" pitchFamily="34" charset="0"/>
              </a:rPr>
              <a:t>Wikipedia</a:t>
            </a:r>
            <a:r>
              <a:rPr lang="cs-CZ" sz="6400" dirty="0">
                <a:latin typeface="Calibri" pitchFamily="34" charset="0"/>
                <a:cs typeface="Calibri" pitchFamily="34" charset="0"/>
              </a:rPr>
              <a:t>: </a:t>
            </a:r>
            <a:r>
              <a:rPr lang="cs-CZ" sz="6400" dirty="0" err="1">
                <a:latin typeface="Calibri" pitchFamily="34" charset="0"/>
                <a:cs typeface="Calibri" pitchFamily="34" charset="0"/>
              </a:rPr>
              <a:t>the</a:t>
            </a:r>
            <a:r>
              <a:rPr lang="cs-CZ" sz="6400" dirty="0">
                <a:latin typeface="Calibri" pitchFamily="34" charset="0"/>
                <a:cs typeface="Calibri" pitchFamily="34" charset="0"/>
              </a:rPr>
              <a:t> free </a:t>
            </a:r>
            <a:r>
              <a:rPr lang="cs-CZ" sz="6400" dirty="0" err="1">
                <a:latin typeface="Calibri" pitchFamily="34" charset="0"/>
                <a:cs typeface="Calibri" pitchFamily="34" charset="0"/>
              </a:rPr>
              <a:t>encyclopedia</a:t>
            </a:r>
            <a:r>
              <a:rPr lang="cs-CZ" sz="6400" dirty="0">
                <a:latin typeface="Calibri" pitchFamily="34" charset="0"/>
                <a:cs typeface="Calibri" pitchFamily="34" charset="0"/>
              </a:rPr>
              <a:t> [online]. San Francisco (CA): </a:t>
            </a:r>
            <a:r>
              <a:rPr lang="cs-CZ" sz="6400" dirty="0" err="1">
                <a:latin typeface="Calibri" pitchFamily="34" charset="0"/>
                <a:cs typeface="Calibri" pitchFamily="34" charset="0"/>
              </a:rPr>
              <a:t>Wikimedia</a:t>
            </a:r>
            <a:r>
              <a:rPr lang="cs-CZ" sz="6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6400" dirty="0" err="1">
                <a:latin typeface="Calibri" pitchFamily="34" charset="0"/>
                <a:cs typeface="Calibri" pitchFamily="34" charset="0"/>
              </a:rPr>
              <a:t>Foundation</a:t>
            </a:r>
            <a:r>
              <a:rPr lang="cs-CZ" sz="6400" dirty="0">
                <a:latin typeface="Calibri" pitchFamily="34" charset="0"/>
                <a:cs typeface="Calibri" pitchFamily="34" charset="0"/>
              </a:rPr>
              <a:t>, 2011 [cit. 2011-10-21]. Dostupné z: </a:t>
            </a:r>
            <a:r>
              <a:rPr lang="cs-CZ" sz="6400" dirty="0">
                <a:latin typeface="Calibri" pitchFamily="34" charset="0"/>
                <a:cs typeface="Calibri" pitchFamily="34" charset="0"/>
                <a:hlinkClick r:id="rId3"/>
              </a:rPr>
              <a:t>http://cs.wikipedia.org/wiki/Soubor:Jan_Vil%C3%ADmek_-_</a:t>
            </a:r>
            <a:r>
              <a:rPr lang="cs-CZ" sz="6400" dirty="0" smtClean="0">
                <a:latin typeface="Calibri" pitchFamily="34" charset="0"/>
                <a:cs typeface="Calibri" pitchFamily="34" charset="0"/>
                <a:hlinkClick r:id="rId3"/>
              </a:rPr>
              <a:t>Alois_Jir%C3%A1sek.jpg</a:t>
            </a:r>
            <a:endParaRPr lang="cs-CZ" sz="6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en-US" sz="6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64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US" sz="6400" dirty="0" smtClean="0">
                <a:latin typeface="Calibri" pitchFamily="34" charset="0"/>
                <a:cs typeface="Calibri" pitchFamily="34" charset="0"/>
              </a:rPr>
              <a:t>[3</a:t>
            </a:r>
            <a:r>
              <a:rPr lang="en-US" sz="6400" dirty="0" smtClean="0">
                <a:latin typeface="Calibri" pitchFamily="34" charset="0"/>
                <a:cs typeface="Calibri" pitchFamily="34" charset="0"/>
              </a:rPr>
              <a:t>]</a:t>
            </a:r>
            <a:r>
              <a:rPr lang="cs-CZ" sz="6400" dirty="0">
                <a:latin typeface="Calibri" pitchFamily="34" charset="0"/>
                <a:cs typeface="Calibri" pitchFamily="34" charset="0"/>
              </a:rPr>
              <a:t> Karel Jaromír Erben. In: </a:t>
            </a:r>
            <a:r>
              <a:rPr lang="cs-CZ" sz="6400" dirty="0" err="1">
                <a:latin typeface="Calibri" pitchFamily="34" charset="0"/>
                <a:cs typeface="Calibri" pitchFamily="34" charset="0"/>
              </a:rPr>
              <a:t>Wikipedia</a:t>
            </a:r>
            <a:r>
              <a:rPr lang="cs-CZ" sz="6400" dirty="0">
                <a:latin typeface="Calibri" pitchFamily="34" charset="0"/>
                <a:cs typeface="Calibri" pitchFamily="34" charset="0"/>
              </a:rPr>
              <a:t>: </a:t>
            </a:r>
            <a:r>
              <a:rPr lang="cs-CZ" sz="6400" dirty="0" err="1">
                <a:latin typeface="Calibri" pitchFamily="34" charset="0"/>
                <a:cs typeface="Calibri" pitchFamily="34" charset="0"/>
              </a:rPr>
              <a:t>the</a:t>
            </a:r>
            <a:r>
              <a:rPr lang="cs-CZ" sz="6400" dirty="0">
                <a:latin typeface="Calibri" pitchFamily="34" charset="0"/>
                <a:cs typeface="Calibri" pitchFamily="34" charset="0"/>
              </a:rPr>
              <a:t> free </a:t>
            </a:r>
            <a:r>
              <a:rPr lang="cs-CZ" sz="6400" dirty="0" err="1">
                <a:latin typeface="Calibri" pitchFamily="34" charset="0"/>
                <a:cs typeface="Calibri" pitchFamily="34" charset="0"/>
              </a:rPr>
              <a:t>encyclopedia</a:t>
            </a:r>
            <a:r>
              <a:rPr lang="cs-CZ" sz="6400" dirty="0">
                <a:latin typeface="Calibri" pitchFamily="34" charset="0"/>
                <a:cs typeface="Calibri" pitchFamily="34" charset="0"/>
              </a:rPr>
              <a:t> [online]. San Francisco (CA): </a:t>
            </a:r>
            <a:r>
              <a:rPr lang="cs-CZ" sz="6400" dirty="0" err="1">
                <a:latin typeface="Calibri" pitchFamily="34" charset="0"/>
                <a:cs typeface="Calibri" pitchFamily="34" charset="0"/>
              </a:rPr>
              <a:t>Wikimedia</a:t>
            </a:r>
            <a:r>
              <a:rPr lang="cs-CZ" sz="6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6400" dirty="0" err="1">
                <a:latin typeface="Calibri" pitchFamily="34" charset="0"/>
                <a:cs typeface="Calibri" pitchFamily="34" charset="0"/>
              </a:rPr>
              <a:t>Foundation</a:t>
            </a:r>
            <a:r>
              <a:rPr lang="cs-CZ" sz="6400" dirty="0">
                <a:latin typeface="Calibri" pitchFamily="34" charset="0"/>
                <a:cs typeface="Calibri" pitchFamily="34" charset="0"/>
              </a:rPr>
              <a:t>, 2009 [cit. 2011-10-21]. Dostupné z: </a:t>
            </a:r>
            <a:r>
              <a:rPr lang="cs-CZ" sz="6400" dirty="0">
                <a:latin typeface="Calibri" pitchFamily="34" charset="0"/>
                <a:cs typeface="Calibri" pitchFamily="34" charset="0"/>
                <a:hlinkClick r:id="rId4"/>
              </a:rPr>
              <a:t>http://cs.wikipedia.org/wiki/Soubor:Jan_Vil%C3%ADmek_-_</a:t>
            </a:r>
            <a:r>
              <a:rPr lang="cs-CZ" sz="6400" dirty="0" smtClean="0">
                <a:latin typeface="Calibri" pitchFamily="34" charset="0"/>
                <a:cs typeface="Calibri" pitchFamily="34" charset="0"/>
                <a:hlinkClick r:id="rId4"/>
              </a:rPr>
              <a:t>Karel_Jarom%C3%ADr_Erben.jpg</a:t>
            </a:r>
            <a:endParaRPr lang="cs-CZ" sz="6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56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6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6400" dirty="0" smtClean="0">
              <a:latin typeface="Calibri" pitchFamily="34" charset="0"/>
              <a:cs typeface="Calibri" pitchFamily="34" charset="0"/>
            </a:endParaRPr>
          </a:p>
          <a:p>
            <a:endParaRPr lang="cs-CZ" sz="6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215074" y="6000768"/>
            <a:ext cx="25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VY_32_INOVACE_03_13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34093" y="5229200"/>
            <a:ext cx="617443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latin typeface="Calibri" pitchFamily="34" charset="0"/>
              </a:rPr>
              <a:t>Materiál je určen pro bezplatné používání na všech typech škol a školských zařízeních. Jakékoliv další využití podléhá autorskému zákonu. </a:t>
            </a:r>
            <a:endParaRPr lang="cs-CZ" sz="1600" dirty="0">
              <a:latin typeface="Calibri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6673"/>
            <a:ext cx="5616624" cy="1008111"/>
          </a:xfrm>
        </p:spPr>
        <p:txBody>
          <a:bodyPr>
            <a:normAutofit/>
          </a:bodyPr>
          <a:lstStyle/>
          <a:p>
            <a:r>
              <a:rPr lang="cs-CZ" sz="4400" dirty="0" smtClean="0"/>
              <a:t>Božena Němcová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4282" y="3643314"/>
            <a:ext cx="8643998" cy="646362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4.února 1820 Vídeň – 21.ledna 1862 Praha</a:t>
            </a:r>
          </a:p>
          <a:p>
            <a:endParaRPr lang="cs-CZ" sz="3200" dirty="0" smtClean="0">
              <a:solidFill>
                <a:srgbClr val="C00000"/>
              </a:solidFill>
            </a:endParaRPr>
          </a:p>
          <a:p>
            <a:r>
              <a:rPr lang="cs-CZ" sz="3200" dirty="0" smtClean="0">
                <a:solidFill>
                  <a:srgbClr val="C00000"/>
                </a:solidFill>
              </a:rPr>
              <a:t>Spisovatelka, která je považovaná za zakladatelku české prózy. </a:t>
            </a:r>
          </a:p>
          <a:p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1026" name="Picture 2" descr="\\Zsserver\sablony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6309320"/>
            <a:ext cx="1307136" cy="327322"/>
          </a:xfrm>
          <a:prstGeom prst="rect">
            <a:avLst/>
          </a:prstGeom>
          <a:noFill/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932040" y="5661248"/>
            <a:ext cx="688504" cy="432941"/>
          </a:xfrm>
        </p:spPr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[</a:t>
            </a:r>
            <a:r>
              <a:rPr lang="cs-CZ" dirty="0" smtClean="0">
                <a:solidFill>
                  <a:schemeClr val="tx1"/>
                </a:solidFill>
              </a:rPr>
              <a:t>1</a:t>
            </a:r>
            <a:r>
              <a:rPr lang="en-US" dirty="0" smtClean="0">
                <a:solidFill>
                  <a:schemeClr val="tx1"/>
                </a:solidFill>
              </a:rPr>
              <a:t>]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07704" y="6309320"/>
            <a:ext cx="25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VY_32_INOVACE_03_13</a:t>
            </a:r>
            <a:endParaRPr lang="cs-CZ" dirty="0"/>
          </a:p>
        </p:txBody>
      </p:sp>
      <p:pic>
        <p:nvPicPr>
          <p:cNvPr id="18434" name="Picture 2" descr="Soubor:Jan Vilímek - Božena Němcová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29323" y="3245014"/>
            <a:ext cx="2571768" cy="329010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Knihy, které vytvořila pro dospělé</a:t>
            </a:r>
            <a:endParaRPr lang="cs-CZ" dirty="0"/>
          </a:p>
        </p:txBody>
      </p:sp>
      <p:pic>
        <p:nvPicPr>
          <p:cNvPr id="2050" name="Picture 2" descr="\\Zsserver\sablony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6006363"/>
            <a:ext cx="1296144" cy="32457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857224" y="1500174"/>
            <a:ext cx="4572000" cy="310854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Národní báchorky a pověsti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Divá Bára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Pohorská vesnice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Karla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Pan učitel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V zámku a podzámčí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Babička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23728" y="6093296"/>
            <a:ext cx="25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VY_32_INOVACE_03_13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Knihy pro děti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787238" y="5214950"/>
            <a:ext cx="1604126" cy="1872778"/>
          </a:xfrm>
        </p:spPr>
        <p:txBody>
          <a:bodyPr>
            <a:noAutofit/>
          </a:bodyPr>
          <a:lstStyle/>
          <a:p>
            <a:endParaRPr lang="cs-CZ" sz="1400" dirty="0" smtClean="0"/>
          </a:p>
        </p:txBody>
      </p:sp>
      <p:pic>
        <p:nvPicPr>
          <p:cNvPr id="3074" name="Picture 2" descr="\\Zsserver\sablony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7830" y="6093296"/>
            <a:ext cx="1595168" cy="399449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71472" y="1500174"/>
            <a:ext cx="807249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Barunka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Jak </a:t>
            </a:r>
            <a:r>
              <a:rPr lang="cs-CZ" sz="2800" dirty="0" err="1" smtClean="0">
                <a:solidFill>
                  <a:srgbClr val="C00000"/>
                </a:solidFill>
              </a:rPr>
              <a:t>Jaromil</a:t>
            </a:r>
            <a:r>
              <a:rPr lang="cs-CZ" sz="2800" dirty="0" smtClean="0">
                <a:solidFill>
                  <a:srgbClr val="C00000"/>
                </a:solidFill>
              </a:rPr>
              <a:t> ke štěstí přišel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Maličkým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Moje pohádky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Národní pohádky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O Popelušce a jiné slovenské pohádky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Pohádky pro maličké 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Princ </a:t>
            </a:r>
            <a:r>
              <a:rPr lang="cs-CZ" sz="2800" dirty="0" err="1" smtClean="0">
                <a:solidFill>
                  <a:srgbClr val="C00000"/>
                </a:solidFill>
              </a:rPr>
              <a:t>Bajaja</a:t>
            </a:r>
            <a:endParaRPr lang="cs-CZ" sz="2800" dirty="0" smtClean="0">
              <a:solidFill>
                <a:srgbClr val="C00000"/>
              </a:solidFill>
            </a:endParaRPr>
          </a:p>
          <a:p>
            <a:r>
              <a:rPr lang="cs-CZ" sz="2800" dirty="0" smtClean="0">
                <a:solidFill>
                  <a:srgbClr val="C00000"/>
                </a:solidFill>
              </a:rPr>
              <a:t>Pohádky Boženy Němcové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7544" y="6237312"/>
            <a:ext cx="25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VY_32_INOVACE_03_13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František </a:t>
            </a:r>
            <a:r>
              <a:rPr lang="cs-CZ" sz="4400" dirty="0" err="1" smtClean="0"/>
              <a:t>Hrubín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251520" y="1643050"/>
            <a:ext cx="696368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17. září 1910 Praha –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 1. března 1971 České Budějovice</a:t>
            </a:r>
          </a:p>
          <a:p>
            <a:endParaRPr lang="cs-CZ" sz="3200" dirty="0" smtClean="0">
              <a:solidFill>
                <a:srgbClr val="C00000"/>
              </a:solidFill>
            </a:endParaRPr>
          </a:p>
          <a:p>
            <a:r>
              <a:rPr lang="cs-CZ" sz="3200" dirty="0" smtClean="0">
                <a:solidFill>
                  <a:srgbClr val="C00000"/>
                </a:solidFill>
              </a:rPr>
              <a:t>- spisovatel, básník a překladatel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4098" name="Picture 2" descr="\\Zsserver\sablony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6165304"/>
            <a:ext cx="1450678" cy="363267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2051720" y="6165304"/>
            <a:ext cx="25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VY_32_INOVACE_03_13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 :</a:t>
            </a:r>
            <a:endParaRPr lang="cs-CZ" dirty="0"/>
          </a:p>
        </p:txBody>
      </p:sp>
      <p:pic>
        <p:nvPicPr>
          <p:cNvPr id="5122" name="Picture 2" descr="\\Zsserver\sablony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6168057"/>
            <a:ext cx="1224136" cy="306538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428596" y="1714488"/>
            <a:ext cx="7215238" cy="2677656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Jobova noc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Romance pro křídlovku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Měsíce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Jak se chytá sluníčko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Dívej se a povídej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Špalíček veršů a pohádek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07704" y="6237312"/>
            <a:ext cx="25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VY_32_INOVACE_03_13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Alois Jirásek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323528" y="1285860"/>
            <a:ext cx="639161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23. srpna 1851 Hronov – 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12. března 1930 Praha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6146" name="Picture 2" descr="\\Zsserver\sablony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6093296"/>
            <a:ext cx="1450678" cy="363267"/>
          </a:xfrm>
          <a:prstGeom prst="rect">
            <a:avLst/>
          </a:prstGeom>
          <a:noFill/>
        </p:spPr>
      </p:pic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275856" y="5517232"/>
            <a:ext cx="2895600" cy="288925"/>
          </a:xfrm>
        </p:spPr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[</a:t>
            </a:r>
            <a:r>
              <a:rPr lang="cs-CZ" dirty="0" smtClean="0">
                <a:solidFill>
                  <a:schemeClr val="tx1"/>
                </a:solidFill>
              </a:rPr>
              <a:t>2</a:t>
            </a:r>
            <a:r>
              <a:rPr lang="en-US" dirty="0" smtClean="0">
                <a:solidFill>
                  <a:schemeClr val="tx1"/>
                </a:solidFill>
              </a:rPr>
              <a:t>]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907704" y="6093296"/>
            <a:ext cx="25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VY_32_INOVACE_03_13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0" y="2332037"/>
            <a:ext cx="8686800" cy="3689251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Český prozaik a hlavně autor historických románů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13314" name="Picture 2" descr="Soubor:Jan Vilímek - Alois Jirásek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00107" y="3357562"/>
            <a:ext cx="2310478" cy="290987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Dílo:</a:t>
            </a:r>
            <a:endParaRPr lang="cs-CZ" sz="4400" dirty="0"/>
          </a:p>
        </p:txBody>
      </p:sp>
      <p:pic>
        <p:nvPicPr>
          <p:cNvPr id="7170" name="Picture 2" descr="\\Zsserver\sablony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6237312"/>
            <a:ext cx="1090638" cy="273109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00034" y="1428736"/>
            <a:ext cx="4572000" cy="206210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Staré pověsti české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Mezi proudy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Proti všem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Bratrstvo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19672" y="6165304"/>
            <a:ext cx="25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VY_32_INOVACE_03_13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764704"/>
            <a:ext cx="8458200" cy="91440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EDUARD PETIŠKA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8194" name="Picture 2" descr="\\Zsserver\sablony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6237312"/>
            <a:ext cx="1378670" cy="345235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28596" y="1785926"/>
            <a:ext cx="6643734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14. května 1924 Praha – 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 6. června 1987 Mariánské lázně</a:t>
            </a:r>
          </a:p>
          <a:p>
            <a:endParaRPr lang="cs-CZ" sz="3200" dirty="0" smtClean="0">
              <a:solidFill>
                <a:srgbClr val="C00000"/>
              </a:solidFill>
            </a:endParaRPr>
          </a:p>
          <a:p>
            <a:r>
              <a:rPr lang="cs-CZ" sz="3200" dirty="0" smtClean="0">
                <a:solidFill>
                  <a:srgbClr val="C00000"/>
                </a:solidFill>
              </a:rPr>
              <a:t>- básník, dramatik a překladatel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63688" y="6237312"/>
            <a:ext cx="25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VY_32_INOVACE_03_13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Staré Řecké báje a pověsti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Alenčina čítanka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Čtení o hradech a zámcích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Příběhy tisíce a jedné noci</a:t>
            </a:r>
            <a:endParaRPr lang="cs-CZ" dirty="0"/>
          </a:p>
        </p:txBody>
      </p:sp>
      <p:pic>
        <p:nvPicPr>
          <p:cNvPr id="9218" name="Picture 2" descr="\\Zsserver\sablony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6309320"/>
            <a:ext cx="1162646" cy="29114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691680" y="6309320"/>
            <a:ext cx="25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VY_32_INOVACE_03_13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1"/>
                </a:solidFill>
              </a:rPr>
              <a:t>Eduard </a:t>
            </a:r>
            <a:r>
              <a:rPr lang="cs-CZ" sz="4400" dirty="0" err="1" smtClean="0">
                <a:solidFill>
                  <a:schemeClr val="tx1"/>
                </a:solidFill>
              </a:rPr>
              <a:t>Štorch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5720" y="1428736"/>
            <a:ext cx="6786610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10. dubna 1878 Ostroměř u Holic – 25. června 1956 Praha</a:t>
            </a:r>
          </a:p>
          <a:p>
            <a:endParaRPr lang="cs-CZ" dirty="0"/>
          </a:p>
        </p:txBody>
      </p:sp>
      <p:pic>
        <p:nvPicPr>
          <p:cNvPr id="10242" name="Picture 2" descr="\\Zsserver\sablony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6237312"/>
            <a:ext cx="1306662" cy="327204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763688" y="6165304"/>
            <a:ext cx="25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VY_32_INOVACE_03_13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Dílo: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Lovci mamutů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Osada havranů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Volání rodu</a:t>
            </a:r>
            <a:endParaRPr lang="cs-CZ" dirty="0"/>
          </a:p>
        </p:txBody>
      </p:sp>
      <p:pic>
        <p:nvPicPr>
          <p:cNvPr id="11266" name="Picture 2" descr="\\Zsserver\sablony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6165304"/>
            <a:ext cx="1165488" cy="29185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763688" y="6165304"/>
            <a:ext cx="25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VY_32_INOVACE_03_13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1"/>
                </a:solidFill>
              </a:rPr>
              <a:t>Ondřej </a:t>
            </a:r>
            <a:r>
              <a:rPr lang="cs-CZ" sz="4400" dirty="0" err="1" smtClean="0">
                <a:solidFill>
                  <a:schemeClr val="tx1"/>
                </a:solidFill>
              </a:rPr>
              <a:t>Sekora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-500098" y="1428736"/>
            <a:ext cx="8286808" cy="381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	</a:t>
            </a:r>
            <a:r>
              <a:rPr lang="cs-CZ" sz="3200" dirty="0" smtClean="0">
                <a:solidFill>
                  <a:srgbClr val="C00000"/>
                </a:solidFill>
              </a:rPr>
              <a:t>25. května  1899 Královo pole u Brna  –</a:t>
            </a:r>
          </a:p>
          <a:p>
            <a:endParaRPr lang="cs-CZ" sz="3200" dirty="0" smtClean="0">
              <a:solidFill>
                <a:srgbClr val="C00000"/>
              </a:solidFill>
            </a:endParaRPr>
          </a:p>
          <a:p>
            <a:r>
              <a:rPr lang="cs-CZ" sz="3200" dirty="0" smtClean="0">
                <a:solidFill>
                  <a:srgbClr val="C00000"/>
                </a:solidFill>
              </a:rPr>
              <a:t>         4. července   1967  Praha</a:t>
            </a:r>
          </a:p>
          <a:p>
            <a:endParaRPr lang="cs-CZ" sz="3200" dirty="0" smtClean="0">
              <a:solidFill>
                <a:srgbClr val="C00000"/>
              </a:solidFill>
            </a:endParaRPr>
          </a:p>
          <a:p>
            <a:r>
              <a:rPr lang="cs-CZ" sz="3200" dirty="0" smtClean="0">
                <a:solidFill>
                  <a:srgbClr val="C00000"/>
                </a:solidFill>
              </a:rPr>
              <a:t>	- spisovatel, kreslíř a grafik</a:t>
            </a:r>
          </a:p>
          <a:p>
            <a:endParaRPr lang="cs-CZ" sz="3200" dirty="0" smtClean="0">
              <a:solidFill>
                <a:srgbClr val="C00000"/>
              </a:solidFill>
            </a:endParaRPr>
          </a:p>
          <a:p>
            <a:endParaRPr lang="cs-CZ" sz="3200" dirty="0" smtClean="0">
              <a:solidFill>
                <a:srgbClr val="C00000"/>
              </a:solidFill>
            </a:endParaRPr>
          </a:p>
          <a:p>
            <a:endParaRPr lang="cs-CZ" b="1" dirty="0"/>
          </a:p>
        </p:txBody>
      </p:sp>
      <p:pic>
        <p:nvPicPr>
          <p:cNvPr id="12290" name="Picture 2" descr="\\Zsserver\sablony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6165304"/>
            <a:ext cx="1378670" cy="345235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763688" y="6237312"/>
            <a:ext cx="25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VY_32_INOVACE_03_13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Ferda mravenec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O statečném Cibulkovi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Trampoty Brouka Pytlíka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13314" name="Picture 2" descr="\\Zsserver\sablony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6237312"/>
            <a:ext cx="946622" cy="237045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547664" y="6237312"/>
            <a:ext cx="24783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VY_32_NOVACE_03_13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1"/>
                </a:solidFill>
              </a:rPr>
              <a:t>KAREL čapek</a:t>
            </a:r>
            <a:endParaRPr lang="cs-CZ" sz="4400" dirty="0">
              <a:solidFill>
                <a:schemeClr val="tx1"/>
              </a:solidFill>
            </a:endParaRPr>
          </a:p>
        </p:txBody>
      </p:sp>
      <p:pic>
        <p:nvPicPr>
          <p:cNvPr id="14338" name="Picture 2" descr="\\Zsserver\sablony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6093296"/>
            <a:ext cx="1453046" cy="36386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14282" y="1571612"/>
            <a:ext cx="6643734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9 .ledna 1890 Malé Svatoňovice – 25. prosince 1938 Praha</a:t>
            </a:r>
          </a:p>
          <a:p>
            <a:endParaRPr lang="cs-CZ" sz="3200" dirty="0" smtClean="0">
              <a:solidFill>
                <a:srgbClr val="C00000"/>
              </a:solidFill>
            </a:endParaRPr>
          </a:p>
          <a:p>
            <a:r>
              <a:rPr lang="cs-CZ" sz="3200" dirty="0" smtClean="0">
                <a:solidFill>
                  <a:srgbClr val="C00000"/>
                </a:solidFill>
              </a:rPr>
              <a:t>- spisovatel, novinář a dramatik</a:t>
            </a:r>
          </a:p>
          <a:p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07704" y="6093296"/>
            <a:ext cx="25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VY_32_INOVACE_03_13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71472" y="785794"/>
            <a:ext cx="435771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/>
              <a:t>DÍLO:</a:t>
            </a:r>
            <a:endParaRPr lang="cs-CZ" sz="4000" b="1" dirty="0"/>
          </a:p>
        </p:txBody>
      </p:sp>
      <p:pic>
        <p:nvPicPr>
          <p:cNvPr id="15362" name="Picture 2" descr="\\Zsserver\sablony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6237312"/>
            <a:ext cx="1453046" cy="36386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571472" y="1785926"/>
            <a:ext cx="692948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Devatero pohádek</a:t>
            </a:r>
          </a:p>
          <a:p>
            <a:r>
              <a:rPr lang="cs-CZ" sz="3200" dirty="0" err="1" smtClean="0">
                <a:solidFill>
                  <a:srgbClr val="C00000"/>
                </a:solidFill>
              </a:rPr>
              <a:t>Dášeňka</a:t>
            </a:r>
            <a:r>
              <a:rPr lang="cs-CZ" sz="3200" dirty="0" smtClean="0">
                <a:solidFill>
                  <a:srgbClr val="C00000"/>
                </a:solidFill>
              </a:rPr>
              <a:t> čili život štěněte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Měl jsem psa a kočku</a:t>
            </a:r>
          </a:p>
          <a:p>
            <a:r>
              <a:rPr lang="cs-CZ" sz="3200" dirty="0" err="1" smtClean="0">
                <a:solidFill>
                  <a:srgbClr val="C00000"/>
                </a:solidFill>
              </a:rPr>
              <a:t>Pudlenka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907704" y="6165304"/>
            <a:ext cx="25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VY_32_INOVACE_03_13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16002080" y="4883478"/>
            <a:ext cx="428628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8596" y="500042"/>
            <a:ext cx="778674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/>
              <a:t>KAREL JAROMÍR ERBEN</a:t>
            </a:r>
            <a:endParaRPr lang="cs-CZ" sz="4400" dirty="0"/>
          </a:p>
        </p:txBody>
      </p:sp>
      <p:pic>
        <p:nvPicPr>
          <p:cNvPr id="7" name="Picture 2" descr="\\Zsserver\sablony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6237312"/>
            <a:ext cx="1453046" cy="363860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428596" y="1500174"/>
            <a:ext cx="750099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7. listopadu 1811  </a:t>
            </a:r>
            <a:r>
              <a:rPr lang="cs-CZ" sz="3200" dirty="0" err="1" smtClean="0">
                <a:solidFill>
                  <a:srgbClr val="C00000"/>
                </a:solidFill>
              </a:rPr>
              <a:t>Miletín</a:t>
            </a:r>
            <a:r>
              <a:rPr lang="cs-CZ" sz="3200" dirty="0" smtClean="0">
                <a:solidFill>
                  <a:srgbClr val="C00000"/>
                </a:solidFill>
              </a:rPr>
              <a:t> –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21. listopadu 1870 Praha</a:t>
            </a:r>
          </a:p>
          <a:p>
            <a:endParaRPr lang="cs-CZ" sz="3200" dirty="0" smtClean="0">
              <a:solidFill>
                <a:srgbClr val="C00000"/>
              </a:solidFill>
            </a:endParaRPr>
          </a:p>
          <a:p>
            <a:r>
              <a:rPr lang="cs-CZ" sz="3200" dirty="0" smtClean="0">
                <a:solidFill>
                  <a:srgbClr val="C00000"/>
                </a:solidFill>
              </a:rPr>
              <a:t>- spisovatel, právník, překladatel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>
          <a:xfrm>
            <a:off x="3059832" y="5589240"/>
            <a:ext cx="3352800" cy="288925"/>
          </a:xfrm>
        </p:spPr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[</a:t>
            </a:r>
            <a:r>
              <a:rPr lang="cs-CZ" dirty="0" smtClean="0">
                <a:solidFill>
                  <a:schemeClr val="tx1"/>
                </a:solidFill>
              </a:rPr>
              <a:t>3</a:t>
            </a:r>
            <a:r>
              <a:rPr lang="en-US" dirty="0" smtClean="0">
                <a:solidFill>
                  <a:schemeClr val="tx1"/>
                </a:solidFill>
              </a:rPr>
              <a:t>]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07704" y="6237312"/>
            <a:ext cx="25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VY_32_INOVACE_03_13</a:t>
            </a:r>
            <a:endParaRPr lang="cs-CZ" dirty="0"/>
          </a:p>
        </p:txBody>
      </p:sp>
      <p:pic>
        <p:nvPicPr>
          <p:cNvPr id="3074" name="Picture 2" descr="Soubor:Jan Vilímek - Karel Jaromír Erben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31558" y="3357562"/>
            <a:ext cx="2221930" cy="307179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Nejznámější knihy:</a:t>
            </a:r>
            <a:endParaRPr lang="cs-CZ" sz="4400" dirty="0"/>
          </a:p>
        </p:txBody>
      </p:sp>
      <p:pic>
        <p:nvPicPr>
          <p:cNvPr id="4" name="Picture 2" descr="\\Zsserver\sablony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6237312"/>
            <a:ext cx="1453046" cy="36386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00034" y="1500174"/>
            <a:ext cx="607223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Báje a pověsti slovanské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České národní pohádky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Kytice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České pohádky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Zlatá kniha pohádek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07704" y="6237312"/>
            <a:ext cx="2536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mtClean="0"/>
              <a:t>VY_32_INOVACE_03_13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392</TotalTime>
  <Words>530</Words>
  <Application>Microsoft Office PowerPoint</Application>
  <PresentationFormat>Předvádění na obrazovce (4:3)</PresentationFormat>
  <Paragraphs>138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Prezentace aplikace PowerPoint</vt:lpstr>
      <vt:lpstr>Prezentace aplikace PowerPoint</vt:lpstr>
      <vt:lpstr>Božena Němcová</vt:lpstr>
      <vt:lpstr>Knihy, které vytvořila pro dospělé</vt:lpstr>
      <vt:lpstr>Knihy pro děti</vt:lpstr>
      <vt:lpstr>František Hrubín</vt:lpstr>
      <vt:lpstr>Dílo :</vt:lpstr>
      <vt:lpstr>Alois Jirásek</vt:lpstr>
      <vt:lpstr>Dílo:</vt:lpstr>
      <vt:lpstr>Prezentace aplikace PowerPoint</vt:lpstr>
      <vt:lpstr>Dílo:</vt:lpstr>
      <vt:lpstr>Eduard Štorch</vt:lpstr>
      <vt:lpstr>Dílo:</vt:lpstr>
      <vt:lpstr>Ondřej Sekora</vt:lpstr>
      <vt:lpstr>Dílo:</vt:lpstr>
      <vt:lpstr>KAREL čapek</vt:lpstr>
      <vt:lpstr>Prezentace aplikace PowerPoint</vt:lpstr>
      <vt:lpstr>Prezentace aplikace PowerPoint</vt:lpstr>
      <vt:lpstr>Nejznámější knihy: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Božena Němcová</dc:title>
  <dc:creator>stankova</dc:creator>
  <cp:lastModifiedBy>hornakova</cp:lastModifiedBy>
  <cp:revision>115</cp:revision>
  <cp:lastPrinted>2013-12-29T13:58:16Z</cp:lastPrinted>
  <dcterms:created xsi:type="dcterms:W3CDTF">2010-10-18T10:41:39Z</dcterms:created>
  <dcterms:modified xsi:type="dcterms:W3CDTF">2013-12-29T13:59:37Z</dcterms:modified>
</cp:coreProperties>
</file>