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6" r:id="rId2"/>
    <p:sldId id="268" r:id="rId3"/>
    <p:sldId id="256" r:id="rId4"/>
    <p:sldId id="258" r:id="rId5"/>
    <p:sldId id="259" r:id="rId6"/>
    <p:sldId id="260" r:id="rId7"/>
    <p:sldId id="261" r:id="rId8"/>
    <p:sldId id="262" r:id="rId9"/>
    <p:sldId id="263" r:id="rId10"/>
    <p:sldId id="264" r:id="rId11"/>
  </p:sldIdLst>
  <p:sldSz cx="9144000" cy="6858000" type="screen4x3"/>
  <p:notesSz cx="7099300" cy="102346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7" d="100"/>
          <a:sy n="107" d="100"/>
        </p:scale>
        <p:origin x="-306" y="6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cs-CZ"/>
          </a:p>
        </p:txBody>
      </p:sp>
      <p:sp>
        <p:nvSpPr>
          <p:cNvPr id="3" name="Zástupný symbol pro datum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C8C1E098-206A-46B4-9832-C0AC85D9B126}" type="datetimeFigureOut">
              <a:rPr lang="cs-CZ" smtClean="0"/>
              <a:pPr/>
              <a:t>29.12.2013</a:t>
            </a:fld>
            <a:endParaRPr lang="cs-CZ"/>
          </a:p>
        </p:txBody>
      </p:sp>
      <p:sp>
        <p:nvSpPr>
          <p:cNvPr id="4" name="Zástupný symbol pro obrázek snímku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cs-CZ"/>
          </a:p>
        </p:txBody>
      </p:sp>
      <p:sp>
        <p:nvSpPr>
          <p:cNvPr id="5" name="Zástupný symbol pro poznámky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cs-CZ"/>
          </a:p>
        </p:txBody>
      </p:sp>
      <p:sp>
        <p:nvSpPr>
          <p:cNvPr id="7" name="Zástupný symbol pro číslo snímku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59454561-6A2A-4706-81A2-4A13CF6A112B}" type="slidenum">
              <a:rPr lang="cs-CZ" smtClean="0"/>
              <a:pPr/>
              <a:t>‹#›</a:t>
            </a:fld>
            <a:endParaRPr lang="cs-CZ"/>
          </a:p>
        </p:txBody>
      </p:sp>
    </p:spTree>
    <p:extLst>
      <p:ext uri="{BB962C8B-B14F-4D97-AF65-F5344CB8AC3E}">
        <p14:creationId xmlns:p14="http://schemas.microsoft.com/office/powerpoint/2010/main" val="3624533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98120F1-22C0-463B-82F7-7BEAAAE5E0E2}" type="datetime1">
              <a:rPr lang="cs-CZ" smtClean="0"/>
              <a:pPr/>
              <a:t>29.12.2013</a:t>
            </a:fld>
            <a:endParaRPr lang="cs-CZ"/>
          </a:p>
        </p:txBody>
      </p:sp>
      <p:sp>
        <p:nvSpPr>
          <p:cNvPr id="5" name="Zástupný symbol pro zápatí 4"/>
          <p:cNvSpPr>
            <a:spLocks noGrp="1"/>
          </p:cNvSpPr>
          <p:nvPr>
            <p:ph type="ftr" sz="quarter" idx="11"/>
          </p:nvPr>
        </p:nvSpPr>
        <p:spPr/>
        <p:txBody>
          <a:bodyPr/>
          <a:lstStyle/>
          <a:p>
            <a:r>
              <a:rPr lang="cs-CZ" smtClean="0"/>
              <a:t>VY_INOVACE_06_13</a:t>
            </a:r>
            <a:endParaRPr lang="cs-CZ"/>
          </a:p>
        </p:txBody>
      </p:sp>
      <p:sp>
        <p:nvSpPr>
          <p:cNvPr id="6" name="Zástupný symbol pro číslo snímku 5"/>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DF3FAF4-D6B0-43F7-A21A-7666D39421A3}" type="datetime1">
              <a:rPr lang="cs-CZ" smtClean="0"/>
              <a:pPr/>
              <a:t>29.12.2013</a:t>
            </a:fld>
            <a:endParaRPr lang="cs-CZ"/>
          </a:p>
        </p:txBody>
      </p:sp>
      <p:sp>
        <p:nvSpPr>
          <p:cNvPr id="5" name="Zástupný symbol pro zápatí 4"/>
          <p:cNvSpPr>
            <a:spLocks noGrp="1"/>
          </p:cNvSpPr>
          <p:nvPr>
            <p:ph type="ftr" sz="quarter" idx="11"/>
          </p:nvPr>
        </p:nvSpPr>
        <p:spPr/>
        <p:txBody>
          <a:bodyPr/>
          <a:lstStyle/>
          <a:p>
            <a:r>
              <a:rPr lang="cs-CZ" smtClean="0"/>
              <a:t>VY_INOVACE_06_13</a:t>
            </a:r>
            <a:endParaRPr lang="cs-CZ"/>
          </a:p>
        </p:txBody>
      </p:sp>
      <p:sp>
        <p:nvSpPr>
          <p:cNvPr id="6" name="Zástupný symbol pro číslo snímku 5"/>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AF9E5ABA-DFD2-4033-A8E6-AA1E14EE6B87}" type="datetime1">
              <a:rPr lang="cs-CZ" smtClean="0"/>
              <a:pPr/>
              <a:t>29.12.2013</a:t>
            </a:fld>
            <a:endParaRPr lang="cs-CZ"/>
          </a:p>
        </p:txBody>
      </p:sp>
      <p:sp>
        <p:nvSpPr>
          <p:cNvPr id="5" name="Zástupný symbol pro zápatí 4"/>
          <p:cNvSpPr>
            <a:spLocks noGrp="1"/>
          </p:cNvSpPr>
          <p:nvPr>
            <p:ph type="ftr" sz="quarter" idx="11"/>
          </p:nvPr>
        </p:nvSpPr>
        <p:spPr/>
        <p:txBody>
          <a:bodyPr/>
          <a:lstStyle/>
          <a:p>
            <a:r>
              <a:rPr lang="cs-CZ" smtClean="0"/>
              <a:t>VY_INOVACE_06_13</a:t>
            </a:r>
            <a:endParaRPr lang="cs-CZ"/>
          </a:p>
        </p:txBody>
      </p:sp>
      <p:sp>
        <p:nvSpPr>
          <p:cNvPr id="6" name="Zástupný symbol pro číslo snímku 5"/>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181890A-F8B0-4AA3-9679-C5DA60B93E81}" type="datetime1">
              <a:rPr lang="cs-CZ" smtClean="0"/>
              <a:pPr/>
              <a:t>29.12.2013</a:t>
            </a:fld>
            <a:endParaRPr lang="cs-CZ"/>
          </a:p>
        </p:txBody>
      </p:sp>
      <p:sp>
        <p:nvSpPr>
          <p:cNvPr id="6" name="Zástupný symbol pro zápatí 5"/>
          <p:cNvSpPr>
            <a:spLocks noGrp="1"/>
          </p:cNvSpPr>
          <p:nvPr>
            <p:ph type="ftr" sz="quarter" idx="11"/>
          </p:nvPr>
        </p:nvSpPr>
        <p:spPr/>
        <p:txBody>
          <a:bodyPr/>
          <a:lstStyle/>
          <a:p>
            <a:r>
              <a:rPr lang="cs-CZ" smtClean="0"/>
              <a:t>VY_INOVACE_06_13</a:t>
            </a:r>
            <a:endParaRPr lang="cs-CZ"/>
          </a:p>
        </p:txBody>
      </p:sp>
      <p:sp>
        <p:nvSpPr>
          <p:cNvPr id="7" name="Zástupný symbol pro číslo snímku 6"/>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BCB99D4-9F42-42DF-A164-D1D17ABCCCCC}" type="datetime1">
              <a:rPr lang="cs-CZ" smtClean="0"/>
              <a:pPr/>
              <a:t>29.12.2013</a:t>
            </a:fld>
            <a:endParaRPr lang="cs-CZ"/>
          </a:p>
        </p:txBody>
      </p:sp>
      <p:sp>
        <p:nvSpPr>
          <p:cNvPr id="8" name="Zástupný symbol pro zápatí 7"/>
          <p:cNvSpPr>
            <a:spLocks noGrp="1"/>
          </p:cNvSpPr>
          <p:nvPr>
            <p:ph type="ftr" sz="quarter" idx="11"/>
          </p:nvPr>
        </p:nvSpPr>
        <p:spPr/>
        <p:txBody>
          <a:bodyPr/>
          <a:lstStyle/>
          <a:p>
            <a:r>
              <a:rPr lang="cs-CZ" smtClean="0"/>
              <a:t>VY_INOVACE_06_13</a:t>
            </a:r>
            <a:endParaRPr lang="cs-CZ"/>
          </a:p>
        </p:txBody>
      </p:sp>
      <p:sp>
        <p:nvSpPr>
          <p:cNvPr id="9" name="Zástupný symbol pro číslo snímku 8"/>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6D75EB52-F564-474D-85EA-1410926BFD90}" type="datetime1">
              <a:rPr lang="cs-CZ" smtClean="0"/>
              <a:pPr/>
              <a:t>29.12.2013</a:t>
            </a:fld>
            <a:endParaRPr lang="cs-CZ"/>
          </a:p>
        </p:txBody>
      </p:sp>
      <p:sp>
        <p:nvSpPr>
          <p:cNvPr id="4" name="Zástupný symbol pro zápatí 3"/>
          <p:cNvSpPr>
            <a:spLocks noGrp="1"/>
          </p:cNvSpPr>
          <p:nvPr>
            <p:ph type="ftr" sz="quarter" idx="11"/>
          </p:nvPr>
        </p:nvSpPr>
        <p:spPr/>
        <p:txBody>
          <a:bodyPr/>
          <a:lstStyle/>
          <a:p>
            <a:r>
              <a:rPr lang="cs-CZ" smtClean="0"/>
              <a:t>VY_INOVACE_06_13</a:t>
            </a:r>
            <a:endParaRPr lang="cs-CZ"/>
          </a:p>
        </p:txBody>
      </p:sp>
      <p:sp>
        <p:nvSpPr>
          <p:cNvPr id="5" name="Zástupný symbol pro číslo snímku 4"/>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37C243D-B96A-4DA0-8BBF-845FA2B7974B}" type="datetime1">
              <a:rPr lang="cs-CZ" smtClean="0"/>
              <a:pPr/>
              <a:t>29.12.2013</a:t>
            </a:fld>
            <a:endParaRPr lang="cs-CZ"/>
          </a:p>
        </p:txBody>
      </p:sp>
      <p:sp>
        <p:nvSpPr>
          <p:cNvPr id="3" name="Zástupný symbol pro zápatí 2"/>
          <p:cNvSpPr>
            <a:spLocks noGrp="1"/>
          </p:cNvSpPr>
          <p:nvPr>
            <p:ph type="ftr" sz="quarter" idx="11"/>
          </p:nvPr>
        </p:nvSpPr>
        <p:spPr/>
        <p:txBody>
          <a:bodyPr/>
          <a:lstStyle/>
          <a:p>
            <a:r>
              <a:rPr lang="cs-CZ" smtClean="0"/>
              <a:t>VY_INOVACE_06_13</a:t>
            </a:r>
            <a:endParaRPr lang="cs-CZ"/>
          </a:p>
        </p:txBody>
      </p:sp>
      <p:sp>
        <p:nvSpPr>
          <p:cNvPr id="4" name="Zástupný symbol pro číslo snímku 3"/>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736849C-6773-4EE9-8483-C950245A266A}" type="datetime1">
              <a:rPr lang="cs-CZ" smtClean="0"/>
              <a:pPr/>
              <a:t>29.12.2013</a:t>
            </a:fld>
            <a:endParaRPr lang="cs-CZ"/>
          </a:p>
        </p:txBody>
      </p:sp>
      <p:sp>
        <p:nvSpPr>
          <p:cNvPr id="6" name="Zástupný symbol pro zápatí 5"/>
          <p:cNvSpPr>
            <a:spLocks noGrp="1"/>
          </p:cNvSpPr>
          <p:nvPr>
            <p:ph type="ftr" sz="quarter" idx="11"/>
          </p:nvPr>
        </p:nvSpPr>
        <p:spPr/>
        <p:txBody>
          <a:bodyPr/>
          <a:lstStyle/>
          <a:p>
            <a:r>
              <a:rPr lang="cs-CZ" smtClean="0"/>
              <a:t>VY_INOVACE_06_13</a:t>
            </a:r>
            <a:endParaRPr lang="cs-CZ"/>
          </a:p>
        </p:txBody>
      </p:sp>
      <p:sp>
        <p:nvSpPr>
          <p:cNvPr id="7" name="Zástupný symbol pro číslo snímku 6"/>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4C44325-9601-4253-96A5-801893D6EA80}" type="datetime1">
              <a:rPr lang="cs-CZ" smtClean="0"/>
              <a:pPr/>
              <a:t>29.12.2013</a:t>
            </a:fld>
            <a:endParaRPr lang="cs-CZ"/>
          </a:p>
        </p:txBody>
      </p:sp>
      <p:sp>
        <p:nvSpPr>
          <p:cNvPr id="6" name="Zástupný symbol pro zápatí 5"/>
          <p:cNvSpPr>
            <a:spLocks noGrp="1"/>
          </p:cNvSpPr>
          <p:nvPr>
            <p:ph type="ftr" sz="quarter" idx="11"/>
          </p:nvPr>
        </p:nvSpPr>
        <p:spPr/>
        <p:txBody>
          <a:bodyPr/>
          <a:lstStyle/>
          <a:p>
            <a:r>
              <a:rPr lang="cs-CZ" smtClean="0"/>
              <a:t>VY_INOVACE_06_13</a:t>
            </a:r>
            <a:endParaRPr lang="cs-CZ"/>
          </a:p>
        </p:txBody>
      </p:sp>
      <p:sp>
        <p:nvSpPr>
          <p:cNvPr id="7" name="Zástupný symbol pro číslo snímku 6"/>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3033DB-B34B-4C7C-849C-1854C66577EC}" type="datetime1">
              <a:rPr lang="cs-CZ" smtClean="0"/>
              <a:pPr/>
              <a:t>29.12.2013</a:t>
            </a:fld>
            <a:endParaRPr lang="cs-CZ"/>
          </a:p>
        </p:txBody>
      </p:sp>
      <p:sp>
        <p:nvSpPr>
          <p:cNvPr id="5" name="Zástupný symbol pro zápatí 4"/>
          <p:cNvSpPr>
            <a:spLocks noGrp="1"/>
          </p:cNvSpPr>
          <p:nvPr>
            <p:ph type="ftr" sz="quarter" idx="11"/>
          </p:nvPr>
        </p:nvSpPr>
        <p:spPr/>
        <p:txBody>
          <a:bodyPr/>
          <a:lstStyle/>
          <a:p>
            <a:r>
              <a:rPr lang="cs-CZ" smtClean="0"/>
              <a:t>VY_INOVACE_06_13</a:t>
            </a:r>
            <a:endParaRPr lang="cs-CZ"/>
          </a:p>
        </p:txBody>
      </p:sp>
      <p:sp>
        <p:nvSpPr>
          <p:cNvPr id="6" name="Zástupný symbol pro číslo snímku 5"/>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D52A92C-1B74-4863-B8C0-392364C7C22A}" type="datetime1">
              <a:rPr lang="cs-CZ" smtClean="0"/>
              <a:pPr/>
              <a:t>29.12.2013</a:t>
            </a:fld>
            <a:endParaRPr lang="cs-CZ"/>
          </a:p>
        </p:txBody>
      </p:sp>
      <p:sp>
        <p:nvSpPr>
          <p:cNvPr id="5" name="Zástupný symbol pro zápatí 4"/>
          <p:cNvSpPr>
            <a:spLocks noGrp="1"/>
          </p:cNvSpPr>
          <p:nvPr>
            <p:ph type="ftr" sz="quarter" idx="11"/>
          </p:nvPr>
        </p:nvSpPr>
        <p:spPr/>
        <p:txBody>
          <a:bodyPr/>
          <a:lstStyle/>
          <a:p>
            <a:r>
              <a:rPr lang="cs-CZ" smtClean="0"/>
              <a:t>VY_INOVACE_06_13</a:t>
            </a:r>
            <a:endParaRPr lang="cs-CZ"/>
          </a:p>
        </p:txBody>
      </p:sp>
      <p:sp>
        <p:nvSpPr>
          <p:cNvPr id="6" name="Zástupný symbol pro číslo snímku 5"/>
          <p:cNvSpPr>
            <a:spLocks noGrp="1"/>
          </p:cNvSpPr>
          <p:nvPr>
            <p:ph type="sldNum" sz="quarter" idx="12"/>
          </p:nvPr>
        </p:nvSpPr>
        <p:spPr/>
        <p:txBody>
          <a:bodyPr/>
          <a:lstStyle/>
          <a:p>
            <a:fld id="{EB7F83CA-D11C-4EB0-AC69-75F6C7F8854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44DA84-6493-415A-9CE8-C3EA29296283}" type="datetime1">
              <a:rPr lang="cs-CZ" smtClean="0"/>
              <a:pPr/>
              <a:t>29.12.2013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t>VY_INOVACE_06_13</a:t>
            </a: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7F83CA-D11C-4EB0-AC69-75F6C7F8854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commons.wikimedia.org/wiki/File:Josef_Mathauser_-_Praotec_%C4%8Cech_na_ho%C5%99e_%C5%98%C3%ADp.jpg" TargetMode="External"/><Relationship Id="rId2" Type="http://schemas.openxmlformats.org/officeDocument/2006/relationships/hyperlink" Target="http://img.geocaching.com/cache/2b8b5e23-b376-4b8b-9db5-dbac5d61a30b.jpg"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1941" y="1567661"/>
            <a:ext cx="8229600" cy="1143000"/>
          </a:xfrm>
        </p:spPr>
        <p:txBody>
          <a:bodyPr>
            <a:normAutofit/>
          </a:bodyPr>
          <a:lstStyle/>
          <a:p>
            <a:r>
              <a:rPr lang="cs-CZ" sz="2800" b="1" u="sng" dirty="0" smtClean="0">
                <a:solidFill>
                  <a:srgbClr val="FF0000"/>
                </a:solidFill>
              </a:rPr>
              <a:t>Staré pověsti české</a:t>
            </a:r>
            <a:br>
              <a:rPr lang="cs-CZ" sz="2800" b="1" u="sng" dirty="0" smtClean="0">
                <a:solidFill>
                  <a:srgbClr val="FF0000"/>
                </a:solidFill>
              </a:rPr>
            </a:br>
            <a:r>
              <a:rPr lang="cs-CZ" sz="2400" b="1" u="sng" dirty="0" smtClean="0">
                <a:solidFill>
                  <a:srgbClr val="FF0000"/>
                </a:solidFill>
              </a:rPr>
              <a:t>Alois Jirásek</a:t>
            </a:r>
            <a:endParaRPr lang="cs-CZ" sz="2800" b="1" u="sng" dirty="0">
              <a:solidFill>
                <a:srgbClr val="FF0000"/>
              </a:solidFill>
            </a:endParaRPr>
          </a:p>
        </p:txBody>
      </p:sp>
      <p:pic>
        <p:nvPicPr>
          <p:cNvPr id="3" name="Picture 2" descr="Y:\Loga.JPG"/>
          <p:cNvPicPr>
            <a:picLocks noChangeAspect="1" noChangeArrowheads="1"/>
          </p:cNvPicPr>
          <p:nvPr/>
        </p:nvPicPr>
        <p:blipFill>
          <a:blip r:embed="rId2" cstate="print"/>
          <a:srcRect/>
          <a:stretch>
            <a:fillRect/>
          </a:stretch>
        </p:blipFill>
        <p:spPr bwMode="auto">
          <a:xfrm>
            <a:off x="1115616" y="0"/>
            <a:ext cx="6901398" cy="1728192"/>
          </a:xfrm>
          <a:prstGeom prst="rect">
            <a:avLst/>
          </a:prstGeom>
          <a:noFill/>
        </p:spPr>
      </p:pic>
      <p:sp>
        <p:nvSpPr>
          <p:cNvPr id="4" name="Obdélník 3"/>
          <p:cNvSpPr/>
          <p:nvPr/>
        </p:nvSpPr>
        <p:spPr>
          <a:xfrm>
            <a:off x="409343" y="2710661"/>
            <a:ext cx="7470576" cy="646331"/>
          </a:xfrm>
          <a:prstGeom prst="rect">
            <a:avLst/>
          </a:prstGeom>
        </p:spPr>
        <p:txBody>
          <a:bodyPr wrap="square">
            <a:spAutoFit/>
          </a:bodyPr>
          <a:lstStyle/>
          <a:p>
            <a:r>
              <a:rPr lang="cs-CZ" dirty="0" smtClean="0"/>
              <a:t>Škola: Základní škola Trávníky Otrokovice, příspěvková organizace</a:t>
            </a:r>
          </a:p>
          <a:p>
            <a:r>
              <a:rPr lang="cs-CZ" dirty="0" smtClean="0"/>
              <a:t>Číslo projektu: CZ.1.07/1.4.00/21.2637</a:t>
            </a:r>
            <a:endParaRPr lang="cs-CZ" dirty="0"/>
          </a:p>
        </p:txBody>
      </p:sp>
      <p:sp>
        <p:nvSpPr>
          <p:cNvPr id="5" name="Obdélník 4"/>
          <p:cNvSpPr/>
          <p:nvPr/>
        </p:nvSpPr>
        <p:spPr>
          <a:xfrm>
            <a:off x="377774" y="3933056"/>
            <a:ext cx="8586713" cy="2585323"/>
          </a:xfrm>
          <a:prstGeom prst="rect">
            <a:avLst/>
          </a:prstGeom>
        </p:spPr>
        <p:txBody>
          <a:bodyPr wrap="square">
            <a:spAutoFit/>
          </a:bodyPr>
          <a:lstStyle/>
          <a:p>
            <a:r>
              <a:rPr lang="cs-CZ" dirty="0" smtClean="0"/>
              <a:t>Autor:		Mgr. Dana Staňková</a:t>
            </a:r>
          </a:p>
          <a:p>
            <a:r>
              <a:rPr lang="cs-CZ" dirty="0" smtClean="0"/>
              <a:t>Vytvořeno:	8. 4. 2013	</a:t>
            </a:r>
          </a:p>
          <a:p>
            <a:r>
              <a:rPr lang="cs-CZ" dirty="0" smtClean="0"/>
              <a:t>Ročník:		5. ročník</a:t>
            </a:r>
          </a:p>
          <a:p>
            <a:r>
              <a:rPr lang="cs-CZ" dirty="0" smtClean="0"/>
              <a:t>Vzdělávací oblast:	Jazyk a jazyková komunikace</a:t>
            </a:r>
          </a:p>
          <a:p>
            <a:r>
              <a:rPr lang="cs-CZ" dirty="0" smtClean="0"/>
              <a:t>Vzdělávací obor:	Český jazyk a literatura</a:t>
            </a:r>
          </a:p>
          <a:p>
            <a:r>
              <a:rPr lang="cs-CZ" dirty="0" smtClean="0"/>
              <a:t>Tematický okruh:	Komunikační a slohová výchova</a:t>
            </a:r>
          </a:p>
          <a:p>
            <a:r>
              <a:rPr lang="cs-CZ" dirty="0" smtClean="0"/>
              <a:t>Téma:		Staré pověsti české</a:t>
            </a:r>
          </a:p>
          <a:p>
            <a:r>
              <a:rPr lang="cs-CZ" dirty="0" smtClean="0"/>
              <a:t>Pomůcky:		Interaktivní tabule, notebook</a:t>
            </a:r>
          </a:p>
          <a:p>
            <a:r>
              <a:rPr lang="cs-CZ" dirty="0" smtClean="0"/>
              <a:t>Anotace:		Prezentace je zaměřena na seznámení se s nejznámějšími pověstmi</a:t>
            </a:r>
            <a:endParaRPr lang="cs-CZ" dirty="0"/>
          </a:p>
        </p:txBody>
      </p:sp>
      <p:sp>
        <p:nvSpPr>
          <p:cNvPr id="6" name="Obdélník 5"/>
          <p:cNvSpPr/>
          <p:nvPr/>
        </p:nvSpPr>
        <p:spPr>
          <a:xfrm>
            <a:off x="421185" y="3356992"/>
            <a:ext cx="8431112" cy="646331"/>
          </a:xfrm>
          <a:prstGeom prst="rect">
            <a:avLst/>
          </a:prstGeom>
        </p:spPr>
        <p:txBody>
          <a:bodyPr wrap="square">
            <a:spAutoFit/>
          </a:bodyPr>
          <a:lstStyle/>
          <a:p>
            <a:r>
              <a:rPr lang="cs-CZ" dirty="0"/>
              <a:t>Tato práce je šířena pod licencí CC BY-SA 3.0. Odkazy a citace jsou platné k datu vytvoření této práce.</a:t>
            </a:r>
          </a:p>
        </p:txBody>
      </p:sp>
      <p:sp>
        <p:nvSpPr>
          <p:cNvPr id="7" name="Zástupný symbol pro zápatí 6"/>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467544" y="1628800"/>
            <a:ext cx="8424936" cy="923330"/>
          </a:xfrm>
          <a:prstGeom prst="rect">
            <a:avLst/>
          </a:prstGeom>
        </p:spPr>
        <p:txBody>
          <a:bodyPr wrap="square">
            <a:spAutoFit/>
          </a:bodyPr>
          <a:lstStyle/>
          <a:p>
            <a:r>
              <a:rPr lang="en-US" dirty="0" smtClean="0"/>
              <a:t>[1</a:t>
            </a:r>
            <a:r>
              <a:rPr lang="en-US" dirty="0" smtClean="0"/>
              <a:t>]</a:t>
            </a:r>
            <a:r>
              <a:rPr lang="cs-CZ" dirty="0" smtClean="0"/>
              <a:t> Josef </a:t>
            </a:r>
            <a:r>
              <a:rPr lang="cs-CZ" dirty="0" err="1"/>
              <a:t>M</a:t>
            </a:r>
            <a:r>
              <a:rPr lang="cs-CZ" dirty="0" err="1" smtClean="0"/>
              <a:t>athauser</a:t>
            </a:r>
            <a:r>
              <a:rPr lang="cs-CZ" dirty="0" smtClean="0"/>
              <a:t> </a:t>
            </a:r>
            <a:r>
              <a:rPr lang="cs-CZ" dirty="0"/>
              <a:t>P</a:t>
            </a:r>
            <a:r>
              <a:rPr lang="cs-CZ" dirty="0" smtClean="0"/>
              <a:t>raotec </a:t>
            </a:r>
            <a:r>
              <a:rPr lang="cs-CZ" dirty="0"/>
              <a:t>Č</a:t>
            </a:r>
            <a:r>
              <a:rPr lang="cs-CZ" dirty="0" smtClean="0"/>
              <a:t>ech</a:t>
            </a:r>
            <a:r>
              <a:rPr lang="cs-CZ" dirty="0" smtClean="0"/>
              <a:t>. In: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Francisco (CA): </a:t>
            </a:r>
            <a:r>
              <a:rPr lang="cs-CZ" dirty="0" err="1" smtClean="0"/>
              <a:t>Wikimedia</a:t>
            </a:r>
            <a:r>
              <a:rPr lang="cs-CZ" dirty="0" smtClean="0"/>
              <a:t> </a:t>
            </a:r>
            <a:r>
              <a:rPr lang="cs-CZ" dirty="0" err="1" smtClean="0"/>
              <a:t>Foundation</a:t>
            </a:r>
            <a:r>
              <a:rPr lang="cs-CZ" dirty="0" smtClean="0"/>
              <a:t>, </a:t>
            </a:r>
            <a:r>
              <a:rPr lang="cs-CZ" dirty="0" smtClean="0"/>
              <a:t>2009 </a:t>
            </a:r>
            <a:r>
              <a:rPr lang="cs-CZ" dirty="0" smtClean="0"/>
              <a:t>[cit. 2013-04-06]. Dostupné z: </a:t>
            </a:r>
          </a:p>
          <a:p>
            <a:endParaRPr lang="cs-CZ" dirty="0"/>
          </a:p>
        </p:txBody>
      </p:sp>
      <p:sp>
        <p:nvSpPr>
          <p:cNvPr id="7" name="Obdélník 6"/>
          <p:cNvSpPr/>
          <p:nvPr/>
        </p:nvSpPr>
        <p:spPr>
          <a:xfrm>
            <a:off x="539552" y="2924944"/>
            <a:ext cx="7920880" cy="1200329"/>
          </a:xfrm>
          <a:prstGeom prst="rect">
            <a:avLst/>
          </a:prstGeom>
        </p:spPr>
        <p:txBody>
          <a:bodyPr wrap="square">
            <a:spAutoFit/>
          </a:bodyPr>
          <a:lstStyle/>
          <a:p>
            <a:r>
              <a:rPr lang="en-US" dirty="0" smtClean="0"/>
              <a:t>[2</a:t>
            </a:r>
            <a:r>
              <a:rPr lang="en-US" dirty="0" smtClean="0"/>
              <a:t>]</a:t>
            </a:r>
            <a:r>
              <a:rPr lang="cs-CZ" dirty="0" smtClean="0"/>
              <a:t> </a:t>
            </a:r>
            <a:r>
              <a:rPr lang="cs-CZ" dirty="0"/>
              <a:t>Horymírův skok z vyšehradských hradeb. </a:t>
            </a:r>
            <a:r>
              <a:rPr lang="cs-CZ" i="1" dirty="0" err="1"/>
              <a:t>Geocaching</a:t>
            </a:r>
            <a:r>
              <a:rPr lang="cs-CZ" dirty="0"/>
              <a:t> [online]. [cit. 2013-04-08]. Dostupné z: </a:t>
            </a:r>
            <a:r>
              <a:rPr lang="cs-CZ" dirty="0">
                <a:hlinkClick r:id="rId2"/>
              </a:rPr>
              <a:t>http://</a:t>
            </a:r>
            <a:r>
              <a:rPr lang="cs-CZ" dirty="0" smtClean="0">
                <a:hlinkClick r:id="rId2"/>
              </a:rPr>
              <a:t>img.geocaching.com/cache/2b8b5e23-b376-4b8b-9db5-dbac5d61a30b.jpg</a:t>
            </a:r>
            <a:endParaRPr lang="cs-CZ" dirty="0" smtClean="0"/>
          </a:p>
          <a:p>
            <a:endParaRPr lang="cs-CZ" dirty="0"/>
          </a:p>
        </p:txBody>
      </p:sp>
      <p:sp>
        <p:nvSpPr>
          <p:cNvPr id="2" name="Zástupný symbol pro zápatí 1"/>
          <p:cNvSpPr>
            <a:spLocks noGrp="1"/>
          </p:cNvSpPr>
          <p:nvPr>
            <p:ph type="ftr" sz="quarter" idx="11"/>
          </p:nvPr>
        </p:nvSpPr>
        <p:spPr/>
        <p:txBody>
          <a:bodyPr/>
          <a:lstStyle/>
          <a:p>
            <a:r>
              <a:rPr lang="cs-CZ" dirty="0" smtClean="0"/>
              <a:t>VY_32_INOVACE_06_13</a:t>
            </a:r>
            <a:endParaRPr lang="cs-CZ" dirty="0"/>
          </a:p>
        </p:txBody>
      </p:sp>
      <p:sp>
        <p:nvSpPr>
          <p:cNvPr id="8" name="Obdélník 7"/>
          <p:cNvSpPr/>
          <p:nvPr/>
        </p:nvSpPr>
        <p:spPr>
          <a:xfrm>
            <a:off x="467544" y="2204864"/>
            <a:ext cx="8352928" cy="646331"/>
          </a:xfrm>
          <a:prstGeom prst="rect">
            <a:avLst/>
          </a:prstGeom>
        </p:spPr>
        <p:txBody>
          <a:bodyPr wrap="square">
            <a:spAutoFit/>
          </a:bodyPr>
          <a:lstStyle/>
          <a:p>
            <a:r>
              <a:rPr lang="cs-CZ" dirty="0" smtClean="0">
                <a:hlinkClick r:id="rId3"/>
              </a:rPr>
              <a:t>http://commons.wikimedia.org/wiki/File:Josef_Mathauser_-_Praotec_%C4%8Cech_na_ho%C5%99e_%C5%98%C3%ADp.jpg</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27584" y="0"/>
            <a:ext cx="7772400" cy="1470025"/>
          </a:xfrm>
        </p:spPr>
        <p:txBody>
          <a:bodyPr>
            <a:normAutofit/>
          </a:bodyPr>
          <a:lstStyle/>
          <a:p>
            <a:r>
              <a:rPr lang="cs-CZ" b="1" dirty="0" smtClean="0">
                <a:solidFill>
                  <a:srgbClr val="FF0000"/>
                </a:solidFill>
              </a:rPr>
              <a:t>O praotci Čechovi</a:t>
            </a:r>
            <a:endParaRPr lang="cs-CZ" b="1" dirty="0">
              <a:solidFill>
                <a:srgbClr val="FF0000"/>
              </a:solidFill>
            </a:endParaRPr>
          </a:p>
        </p:txBody>
      </p:sp>
      <p:pic>
        <p:nvPicPr>
          <p:cNvPr id="1026" name="Picture 2" descr="Soubor:Josef Mathauser - Praotec Čech na hoře Říp.jpg"/>
          <p:cNvPicPr>
            <a:picLocks noChangeAspect="1" noChangeArrowheads="1"/>
          </p:cNvPicPr>
          <p:nvPr/>
        </p:nvPicPr>
        <p:blipFill>
          <a:blip r:embed="rId2" cstate="print"/>
          <a:srcRect/>
          <a:stretch>
            <a:fillRect/>
          </a:stretch>
        </p:blipFill>
        <p:spPr bwMode="auto">
          <a:xfrm>
            <a:off x="1043608" y="1484784"/>
            <a:ext cx="7145584" cy="4621009"/>
          </a:xfrm>
          <a:prstGeom prst="rect">
            <a:avLst/>
          </a:prstGeom>
          <a:noFill/>
        </p:spPr>
      </p:pic>
      <p:sp>
        <p:nvSpPr>
          <p:cNvPr id="3" name="Zástupný symbol pro zápatí 2"/>
          <p:cNvSpPr>
            <a:spLocks noGrp="1"/>
          </p:cNvSpPr>
          <p:nvPr>
            <p:ph type="ftr" sz="quarter" idx="11"/>
          </p:nvPr>
        </p:nvSpPr>
        <p:spPr/>
        <p:txBody>
          <a:bodyPr/>
          <a:lstStyle/>
          <a:p>
            <a:r>
              <a:rPr lang="cs-CZ" dirty="0" smtClean="0"/>
              <a:t>VY_32_INOVACE_06_13</a:t>
            </a:r>
            <a:endParaRPr lang="cs-CZ" dirty="0"/>
          </a:p>
        </p:txBody>
      </p:sp>
      <p:sp>
        <p:nvSpPr>
          <p:cNvPr id="5" name="TextovéPole 4"/>
          <p:cNvSpPr txBox="1"/>
          <p:nvPr/>
        </p:nvSpPr>
        <p:spPr>
          <a:xfrm>
            <a:off x="611560" y="6237312"/>
            <a:ext cx="576064" cy="369332"/>
          </a:xfrm>
          <a:prstGeom prst="rect">
            <a:avLst/>
          </a:prstGeom>
          <a:noFill/>
        </p:spPr>
        <p:txBody>
          <a:bodyPr wrap="square" rtlCol="0">
            <a:spAutoFit/>
          </a:bodyPr>
          <a:lstStyle/>
          <a:p>
            <a:r>
              <a:rPr lang="cs-CZ" dirty="0" smtClean="0">
                <a:latin typeface="Arial"/>
                <a:cs typeface="Arial"/>
              </a:rPr>
              <a:t>[1]</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2000"/>
                                        <p:tgtEl>
                                          <p:spTgt spid="1026"/>
                                        </p:tgtEl>
                                      </p:cBhvr>
                                    </p:animEffect>
                                    <p:anim calcmode="lin" valueType="num">
                                      <p:cBhvr>
                                        <p:cTn id="13" dur="2000" fill="hold"/>
                                        <p:tgtEl>
                                          <p:spTgt spid="1026"/>
                                        </p:tgtEl>
                                        <p:attrNameLst>
                                          <p:attrName>ppt_x</p:attrName>
                                        </p:attrNameLst>
                                      </p:cBhvr>
                                      <p:tavLst>
                                        <p:tav tm="0">
                                          <p:val>
                                            <p:strVal val="#ppt_x"/>
                                          </p:val>
                                        </p:tav>
                                        <p:tav tm="100000">
                                          <p:val>
                                            <p:strVal val="#ppt_x"/>
                                          </p:val>
                                        </p:tav>
                                      </p:tavLst>
                                    </p:anim>
                                    <p:anim calcmode="lin" valueType="num">
                                      <p:cBhvr>
                                        <p:cTn id="14" dur="2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80928"/>
            <a:ext cx="8229600" cy="1143000"/>
          </a:xfrm>
        </p:spPr>
        <p:txBody>
          <a:bodyPr>
            <a:normAutofit fontScale="90000"/>
          </a:bodyPr>
          <a:lstStyle/>
          <a:p>
            <a:pPr algn="l"/>
            <a:r>
              <a:rPr lang="cs-CZ" sz="2400" dirty="0" smtClean="0"/>
              <a:t>	</a:t>
            </a:r>
            <a:r>
              <a:rPr lang="cs-CZ" sz="3100" b="1" dirty="0" smtClean="0">
                <a:latin typeface="+mn-lt"/>
              </a:rPr>
              <a:t>Ve starých kronikách se vypráví, že slovanské kmeny našich předků odešly z údolí řeky Visly.</a:t>
            </a:r>
            <a:br>
              <a:rPr lang="cs-CZ" sz="3100" b="1" dirty="0" smtClean="0">
                <a:latin typeface="+mn-lt"/>
              </a:rPr>
            </a:br>
            <a:r>
              <a:rPr lang="cs-CZ" sz="3100" b="1" dirty="0">
                <a:latin typeface="+mn-lt"/>
              </a:rPr>
              <a:t>	</a:t>
            </a:r>
            <a:r>
              <a:rPr lang="cs-CZ" sz="3100" b="1" dirty="0" smtClean="0">
                <a:latin typeface="+mn-lt"/>
              </a:rPr>
              <a:t>Bratři Čech a Lech se rozhodli, že vyhledají úrodnou zemi a klidný domov pro svůj lid. Vydali se na cestu. Po mnohých těžkostech došli k vysoké hoře, která se jmenovala Říp. Lidé byli unaveni a žádali si odpočinek. Stařešina Čech vyšel na horu a byl překvapen krásou a úrodností země. Proto se rozhodl, že se jeho kmen zde usadí a zůstane.</a:t>
            </a:r>
            <a:br>
              <a:rPr lang="cs-CZ" sz="3100" b="1" dirty="0" smtClean="0">
                <a:latin typeface="+mn-lt"/>
              </a:rPr>
            </a:br>
            <a:r>
              <a:rPr lang="cs-CZ" sz="3100" b="1" dirty="0">
                <a:latin typeface="+mn-lt"/>
              </a:rPr>
              <a:t>	</a:t>
            </a:r>
            <a:r>
              <a:rPr lang="cs-CZ" sz="3100" b="1" dirty="0" smtClean="0">
                <a:latin typeface="+mn-lt"/>
              </a:rPr>
              <a:t>Jeho věrní rozhodli, že se země bude jmenovat po něm, tedy Čechy.</a:t>
            </a:r>
            <a:endParaRPr lang="cs-CZ" sz="3100" b="1" dirty="0">
              <a:latin typeface="+mn-lt"/>
            </a:endParaRPr>
          </a:p>
        </p:txBody>
      </p:sp>
      <p:sp>
        <p:nvSpPr>
          <p:cNvPr id="3" name="Zástupný symbol pro zápatí 2"/>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u="sng" dirty="0" smtClean="0">
                <a:solidFill>
                  <a:srgbClr val="FF0000"/>
                </a:solidFill>
              </a:rPr>
              <a:t>Odpověz na otázky:</a:t>
            </a:r>
            <a:endParaRPr lang="cs-CZ" sz="3200" b="1" u="sng" dirty="0">
              <a:solidFill>
                <a:srgbClr val="FF0000"/>
              </a:solidFill>
            </a:endParaRPr>
          </a:p>
        </p:txBody>
      </p:sp>
      <p:sp>
        <p:nvSpPr>
          <p:cNvPr id="4" name="TextovéPole 3"/>
          <p:cNvSpPr txBox="1"/>
          <p:nvPr/>
        </p:nvSpPr>
        <p:spPr>
          <a:xfrm>
            <a:off x="467544" y="1340768"/>
            <a:ext cx="7387792" cy="523220"/>
          </a:xfrm>
          <a:prstGeom prst="rect">
            <a:avLst/>
          </a:prstGeom>
          <a:noFill/>
        </p:spPr>
        <p:txBody>
          <a:bodyPr wrap="none" rtlCol="0">
            <a:spAutoFit/>
          </a:bodyPr>
          <a:lstStyle/>
          <a:p>
            <a:r>
              <a:rPr lang="cs-CZ" sz="2800" b="1" dirty="0" smtClean="0"/>
              <a:t>1. Jaké kmeny se rozhodly vyhledat novou zemi?</a:t>
            </a:r>
            <a:endParaRPr lang="cs-CZ" sz="2800" b="1" dirty="0"/>
          </a:p>
        </p:txBody>
      </p:sp>
      <p:sp>
        <p:nvSpPr>
          <p:cNvPr id="5" name="TextovéPole 4"/>
          <p:cNvSpPr txBox="1"/>
          <p:nvPr/>
        </p:nvSpPr>
        <p:spPr>
          <a:xfrm>
            <a:off x="467544" y="1988840"/>
            <a:ext cx="6427593" cy="523220"/>
          </a:xfrm>
          <a:prstGeom prst="rect">
            <a:avLst/>
          </a:prstGeom>
          <a:noFill/>
        </p:spPr>
        <p:txBody>
          <a:bodyPr wrap="none" rtlCol="0">
            <a:spAutoFit/>
          </a:bodyPr>
          <a:lstStyle/>
          <a:p>
            <a:r>
              <a:rPr lang="cs-CZ" sz="2800" b="1" dirty="0" smtClean="0"/>
              <a:t>2 . Jak se jmenovala řeka, od které odešli?</a:t>
            </a:r>
            <a:endParaRPr lang="cs-CZ" sz="2800" b="1" dirty="0"/>
          </a:p>
        </p:txBody>
      </p:sp>
      <p:sp>
        <p:nvSpPr>
          <p:cNvPr id="6" name="TextovéPole 5"/>
          <p:cNvSpPr txBox="1"/>
          <p:nvPr/>
        </p:nvSpPr>
        <p:spPr>
          <a:xfrm>
            <a:off x="395536" y="2708920"/>
            <a:ext cx="8063554" cy="523220"/>
          </a:xfrm>
          <a:prstGeom prst="rect">
            <a:avLst/>
          </a:prstGeom>
          <a:noFill/>
        </p:spPr>
        <p:txBody>
          <a:bodyPr wrap="none" rtlCol="0">
            <a:spAutoFit/>
          </a:bodyPr>
          <a:lstStyle/>
          <a:p>
            <a:r>
              <a:rPr lang="cs-CZ" sz="2800" b="1" dirty="0" smtClean="0"/>
              <a:t>3. Vyhledej  na mapě Evropy, kterým státem protéká.</a:t>
            </a:r>
            <a:endParaRPr lang="cs-CZ" sz="2800" b="1" dirty="0"/>
          </a:p>
        </p:txBody>
      </p:sp>
      <p:sp>
        <p:nvSpPr>
          <p:cNvPr id="7" name="TextovéPole 6"/>
          <p:cNvSpPr txBox="1"/>
          <p:nvPr/>
        </p:nvSpPr>
        <p:spPr>
          <a:xfrm>
            <a:off x="395536" y="3356992"/>
            <a:ext cx="7484806" cy="523220"/>
          </a:xfrm>
          <a:prstGeom prst="rect">
            <a:avLst/>
          </a:prstGeom>
          <a:noFill/>
        </p:spPr>
        <p:txBody>
          <a:bodyPr wrap="none" rtlCol="0">
            <a:spAutoFit/>
          </a:bodyPr>
          <a:lstStyle/>
          <a:p>
            <a:r>
              <a:rPr lang="cs-CZ" sz="2800" b="1" dirty="0" smtClean="0"/>
              <a:t>4. Jak se jmenovali bratři, kteří vedli tyto kmeny?</a:t>
            </a:r>
            <a:endParaRPr lang="cs-CZ" sz="2800" b="1" dirty="0"/>
          </a:p>
        </p:txBody>
      </p:sp>
      <p:sp>
        <p:nvSpPr>
          <p:cNvPr id="8" name="TextovéPole 7"/>
          <p:cNvSpPr txBox="1"/>
          <p:nvPr/>
        </p:nvSpPr>
        <p:spPr>
          <a:xfrm>
            <a:off x="395536" y="4005064"/>
            <a:ext cx="8750409" cy="954107"/>
          </a:xfrm>
          <a:prstGeom prst="rect">
            <a:avLst/>
          </a:prstGeom>
          <a:noFill/>
        </p:spPr>
        <p:txBody>
          <a:bodyPr wrap="none" rtlCol="0">
            <a:spAutoFit/>
          </a:bodyPr>
          <a:lstStyle/>
          <a:p>
            <a:r>
              <a:rPr lang="cs-CZ" sz="2800" b="1" dirty="0" smtClean="0"/>
              <a:t>5. Jak se jmenovala hora, ke které přišli? Vyhledej ji mapě</a:t>
            </a:r>
          </a:p>
          <a:p>
            <a:r>
              <a:rPr lang="cs-CZ" sz="2800" b="1" dirty="0" smtClean="0"/>
              <a:t>    České republiky.</a:t>
            </a:r>
            <a:endParaRPr lang="cs-CZ" sz="2800" b="1" dirty="0"/>
          </a:p>
        </p:txBody>
      </p:sp>
      <p:sp>
        <p:nvSpPr>
          <p:cNvPr id="9" name="TextovéPole 8"/>
          <p:cNvSpPr txBox="1"/>
          <p:nvPr/>
        </p:nvSpPr>
        <p:spPr>
          <a:xfrm>
            <a:off x="395536" y="4941168"/>
            <a:ext cx="4503412" cy="523220"/>
          </a:xfrm>
          <a:prstGeom prst="rect">
            <a:avLst/>
          </a:prstGeom>
          <a:noFill/>
        </p:spPr>
        <p:txBody>
          <a:bodyPr wrap="none" rtlCol="0">
            <a:spAutoFit/>
          </a:bodyPr>
          <a:lstStyle/>
          <a:p>
            <a:r>
              <a:rPr lang="cs-CZ" sz="2800" b="1" dirty="0" smtClean="0"/>
              <a:t>6. Pro co se kmeny rozhodly?</a:t>
            </a:r>
            <a:endParaRPr lang="cs-CZ" sz="2800" b="1" dirty="0"/>
          </a:p>
        </p:txBody>
      </p:sp>
      <p:sp>
        <p:nvSpPr>
          <p:cNvPr id="10" name="TextovéPole 9"/>
          <p:cNvSpPr txBox="1"/>
          <p:nvPr/>
        </p:nvSpPr>
        <p:spPr>
          <a:xfrm>
            <a:off x="395536" y="5589240"/>
            <a:ext cx="5616987" cy="523220"/>
          </a:xfrm>
          <a:prstGeom prst="rect">
            <a:avLst/>
          </a:prstGeom>
          <a:noFill/>
        </p:spPr>
        <p:txBody>
          <a:bodyPr wrap="none" rtlCol="0">
            <a:spAutoFit/>
          </a:bodyPr>
          <a:lstStyle/>
          <a:p>
            <a:r>
              <a:rPr lang="cs-CZ" sz="2800" b="1" dirty="0" smtClean="0"/>
              <a:t>7. Jak se rozhodly zemi pojmenovat?</a:t>
            </a:r>
            <a:endParaRPr lang="cs-CZ" sz="2800" b="1" dirty="0"/>
          </a:p>
        </p:txBody>
      </p:sp>
      <p:sp>
        <p:nvSpPr>
          <p:cNvPr id="3" name="Zástupný symbol pro zápatí 2"/>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left)">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ipe(left)">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left)">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left)">
                                      <p:cBhvr>
                                        <p:cTn id="37" dur="20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left)">
                                      <p:cBhvr>
                                        <p:cTn id="4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339752" y="332656"/>
            <a:ext cx="4536504" cy="646331"/>
          </a:xfrm>
          <a:prstGeom prst="rect">
            <a:avLst/>
          </a:prstGeom>
          <a:noFill/>
        </p:spPr>
        <p:txBody>
          <a:bodyPr wrap="square" rtlCol="0">
            <a:spAutoFit/>
          </a:bodyPr>
          <a:lstStyle/>
          <a:p>
            <a:r>
              <a:rPr lang="cs-CZ" sz="3600" b="1" dirty="0" smtClean="0"/>
              <a:t>Správné odpovědi:</a:t>
            </a:r>
            <a:endParaRPr lang="cs-CZ" sz="3600" b="1" dirty="0"/>
          </a:p>
        </p:txBody>
      </p:sp>
      <p:sp>
        <p:nvSpPr>
          <p:cNvPr id="5" name="TextovéPole 4"/>
          <p:cNvSpPr txBox="1"/>
          <p:nvPr/>
        </p:nvSpPr>
        <p:spPr>
          <a:xfrm>
            <a:off x="755576" y="1772816"/>
            <a:ext cx="3532057" cy="3539430"/>
          </a:xfrm>
          <a:prstGeom prst="rect">
            <a:avLst/>
          </a:prstGeom>
          <a:noFill/>
        </p:spPr>
        <p:txBody>
          <a:bodyPr wrap="none" rtlCol="0">
            <a:spAutoFit/>
          </a:bodyPr>
          <a:lstStyle/>
          <a:p>
            <a:pPr marL="342900" indent="-342900">
              <a:buAutoNum type="arabicPeriod"/>
            </a:pPr>
            <a:r>
              <a:rPr lang="cs-CZ" sz="3200" b="1" dirty="0" smtClean="0"/>
              <a:t>Slovanské kmeny.</a:t>
            </a:r>
          </a:p>
          <a:p>
            <a:pPr marL="342900" indent="-342900"/>
            <a:r>
              <a:rPr lang="cs-CZ" sz="3200" b="1" dirty="0" smtClean="0"/>
              <a:t>2. Visla</a:t>
            </a:r>
          </a:p>
          <a:p>
            <a:pPr marL="342900" indent="-342900"/>
            <a:r>
              <a:rPr lang="cs-CZ" sz="3200" b="1" dirty="0" smtClean="0"/>
              <a:t>3. Polsko</a:t>
            </a:r>
          </a:p>
          <a:p>
            <a:pPr marL="342900" indent="-342900"/>
            <a:r>
              <a:rPr lang="cs-CZ" sz="3200" b="1" dirty="0" smtClean="0"/>
              <a:t>4. Čech a Lech</a:t>
            </a:r>
          </a:p>
          <a:p>
            <a:pPr marL="342900" indent="-342900"/>
            <a:r>
              <a:rPr lang="cs-CZ" sz="3200" b="1" dirty="0" smtClean="0"/>
              <a:t>5. Říp</a:t>
            </a:r>
          </a:p>
          <a:p>
            <a:pPr marL="342900" indent="-342900"/>
            <a:r>
              <a:rPr lang="cs-CZ" sz="3200" b="1" dirty="0" smtClean="0"/>
              <a:t>6. Usídlit se tady.</a:t>
            </a:r>
          </a:p>
          <a:p>
            <a:pPr marL="342900" indent="-342900"/>
            <a:r>
              <a:rPr lang="cs-CZ" sz="3200" b="1" dirty="0" smtClean="0"/>
              <a:t>7. Čechy</a:t>
            </a:r>
          </a:p>
        </p:txBody>
      </p:sp>
      <p:sp>
        <p:nvSpPr>
          <p:cNvPr id="2" name="Zástupný symbol pro zápatí 1"/>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O Horymírovi</a:t>
            </a:r>
            <a:endParaRPr lang="cs-CZ" b="1" dirty="0">
              <a:solidFill>
                <a:srgbClr val="FF0000"/>
              </a:solidFill>
            </a:endParaRPr>
          </a:p>
        </p:txBody>
      </p:sp>
      <p:pic>
        <p:nvPicPr>
          <p:cNvPr id="4099" name="Picture 3"/>
          <p:cNvPicPr>
            <a:picLocks noChangeAspect="1" noChangeArrowheads="1"/>
          </p:cNvPicPr>
          <p:nvPr/>
        </p:nvPicPr>
        <p:blipFill>
          <a:blip r:embed="rId2" cstate="print"/>
          <a:srcRect/>
          <a:stretch>
            <a:fillRect/>
          </a:stretch>
        </p:blipFill>
        <p:spPr bwMode="auto">
          <a:xfrm>
            <a:off x="1043608" y="1628800"/>
            <a:ext cx="7163006" cy="4321680"/>
          </a:xfrm>
          <a:prstGeom prst="rect">
            <a:avLst/>
          </a:prstGeom>
          <a:noFill/>
          <a:ln w="9525">
            <a:noFill/>
            <a:miter lim="800000"/>
            <a:headEnd/>
            <a:tailEnd/>
          </a:ln>
        </p:spPr>
      </p:pic>
      <p:sp>
        <p:nvSpPr>
          <p:cNvPr id="3" name="Zástupný symbol pro zápatí 2"/>
          <p:cNvSpPr>
            <a:spLocks noGrp="1"/>
          </p:cNvSpPr>
          <p:nvPr>
            <p:ph type="ftr" sz="quarter" idx="11"/>
          </p:nvPr>
        </p:nvSpPr>
        <p:spPr/>
        <p:txBody>
          <a:bodyPr/>
          <a:lstStyle/>
          <a:p>
            <a:r>
              <a:rPr lang="cs-CZ" dirty="0" smtClean="0"/>
              <a:t>VY_32_INOVACE_06_13</a:t>
            </a:r>
            <a:endParaRPr lang="cs-CZ" dirty="0"/>
          </a:p>
        </p:txBody>
      </p:sp>
      <p:sp>
        <p:nvSpPr>
          <p:cNvPr id="5" name="TextovéPole 4"/>
          <p:cNvSpPr txBox="1"/>
          <p:nvPr/>
        </p:nvSpPr>
        <p:spPr>
          <a:xfrm>
            <a:off x="539552" y="6093296"/>
            <a:ext cx="648072" cy="646331"/>
          </a:xfrm>
          <a:prstGeom prst="rect">
            <a:avLst/>
          </a:prstGeom>
          <a:noFill/>
        </p:spPr>
        <p:txBody>
          <a:bodyPr wrap="square" rtlCol="0">
            <a:spAutoFit/>
          </a:bodyPr>
          <a:lstStyle/>
          <a:p>
            <a:r>
              <a:rPr lang="cs-CZ" dirty="0" smtClean="0">
                <a:latin typeface="Arial"/>
                <a:cs typeface="Arial"/>
              </a:rPr>
              <a:t>[2]</a:t>
            </a:r>
            <a:endParaRPr lang="cs-CZ"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9" presetClass="entr" presetSubtype="0" decel="100000" fill="hold" nodeType="clickEffect">
                                  <p:stCondLst>
                                    <p:cond delay="0"/>
                                  </p:stCondLst>
                                  <p:childTnLst>
                                    <p:set>
                                      <p:cBhvr>
                                        <p:cTn id="11" dur="1" fill="hold">
                                          <p:stCondLst>
                                            <p:cond delay="0"/>
                                          </p:stCondLst>
                                        </p:cTn>
                                        <p:tgtEl>
                                          <p:spTgt spid="4099"/>
                                        </p:tgtEl>
                                        <p:attrNameLst>
                                          <p:attrName>style.visibility</p:attrName>
                                        </p:attrNameLst>
                                      </p:cBhvr>
                                      <p:to>
                                        <p:strVal val="visible"/>
                                      </p:to>
                                    </p:set>
                                    <p:anim calcmode="lin" valueType="num">
                                      <p:cBhvr>
                                        <p:cTn id="12" dur="2000" fill="hold"/>
                                        <p:tgtEl>
                                          <p:spTgt spid="4099"/>
                                        </p:tgtEl>
                                        <p:attrNameLst>
                                          <p:attrName>ppt_w</p:attrName>
                                        </p:attrNameLst>
                                      </p:cBhvr>
                                      <p:tavLst>
                                        <p:tav tm="0">
                                          <p:val>
                                            <p:fltVal val="0"/>
                                          </p:val>
                                        </p:tav>
                                        <p:tav tm="100000">
                                          <p:val>
                                            <p:strVal val="#ppt_w"/>
                                          </p:val>
                                        </p:tav>
                                      </p:tavLst>
                                    </p:anim>
                                    <p:anim calcmode="lin" valueType="num">
                                      <p:cBhvr>
                                        <p:cTn id="13" dur="2000" fill="hold"/>
                                        <p:tgtEl>
                                          <p:spTgt spid="4099"/>
                                        </p:tgtEl>
                                        <p:attrNameLst>
                                          <p:attrName>ppt_h</p:attrName>
                                        </p:attrNameLst>
                                      </p:cBhvr>
                                      <p:tavLst>
                                        <p:tav tm="0">
                                          <p:val>
                                            <p:fltVal val="0"/>
                                          </p:val>
                                        </p:tav>
                                        <p:tav tm="100000">
                                          <p:val>
                                            <p:strVal val="#ppt_h"/>
                                          </p:val>
                                        </p:tav>
                                      </p:tavLst>
                                    </p:anim>
                                    <p:anim calcmode="lin" valueType="num">
                                      <p:cBhvr>
                                        <p:cTn id="14" dur="2000" fill="hold"/>
                                        <p:tgtEl>
                                          <p:spTgt spid="4099"/>
                                        </p:tgtEl>
                                        <p:attrNameLst>
                                          <p:attrName>style.rotation</p:attrName>
                                        </p:attrNameLst>
                                      </p:cBhvr>
                                      <p:tavLst>
                                        <p:tav tm="0">
                                          <p:val>
                                            <p:fltVal val="360"/>
                                          </p:val>
                                        </p:tav>
                                        <p:tav tm="100000">
                                          <p:val>
                                            <p:fltVal val="0"/>
                                          </p:val>
                                        </p:tav>
                                      </p:tavLst>
                                    </p:anim>
                                    <p:animEffect transition="in" filter="fade">
                                      <p:cBhvr>
                                        <p:cTn id="15"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780928"/>
            <a:ext cx="8748464" cy="1215008"/>
          </a:xfrm>
        </p:spPr>
        <p:txBody>
          <a:bodyPr>
            <a:normAutofit fontScale="90000"/>
          </a:bodyPr>
          <a:lstStyle/>
          <a:p>
            <a:pPr algn="l"/>
            <a:r>
              <a:rPr lang="cs-CZ" sz="2800" dirty="0" smtClean="0"/>
              <a:t>	</a:t>
            </a:r>
            <a:r>
              <a:rPr lang="cs-CZ" sz="3100" b="1" dirty="0" smtClean="0"/>
              <a:t>Za knížete Křesomysla pustla pole, protože se lidé víc věnovali těžbě drahých kovů než práci na poli.</a:t>
            </a:r>
            <a:br>
              <a:rPr lang="cs-CZ" sz="3100" b="1" dirty="0" smtClean="0"/>
            </a:br>
            <a:r>
              <a:rPr lang="cs-CZ" sz="3100" b="1" dirty="0"/>
              <a:t>	</a:t>
            </a:r>
            <a:r>
              <a:rPr lang="cs-CZ" sz="3100" b="1" dirty="0" smtClean="0"/>
              <a:t>Proti tomu vystoupil </a:t>
            </a:r>
            <a:r>
              <a:rPr lang="cs-CZ" sz="3100" b="1" dirty="0" err="1" smtClean="0"/>
              <a:t>neumětelský</a:t>
            </a:r>
            <a:r>
              <a:rPr lang="cs-CZ" sz="3100" b="1" dirty="0" smtClean="0"/>
              <a:t> vladyka Horymír. Tím si ale proti sobě poštval horníky, kteří mu vypálili vesnici a zničili úrodu. Horymír přísahal pomstu a zničil hornickou osadu. Kníže Křesomysl se postavil za horníky </a:t>
            </a:r>
            <a:br>
              <a:rPr lang="cs-CZ" sz="3100" b="1" dirty="0" smtClean="0"/>
            </a:br>
            <a:r>
              <a:rPr lang="cs-CZ" sz="3100" b="1" dirty="0" smtClean="0"/>
              <a:t>a Horymíra odsoudil k trestu smrti. Soud se konal na Vyšehradě. Vladyka si před popravou přál projet na svém koni Šemíkovi. Několikrát objel nádvoří a náhle se vznesl a přeskočil roubenou ohradu a skočil do Vltavy. Poté spolu uháněli k Neumětelům.</a:t>
            </a:r>
            <a:br>
              <a:rPr lang="cs-CZ" sz="3100" b="1" dirty="0" smtClean="0"/>
            </a:br>
            <a:r>
              <a:rPr lang="cs-CZ" sz="3100" b="1" dirty="0"/>
              <a:t>	</a:t>
            </a:r>
            <a:r>
              <a:rPr lang="cs-CZ" sz="3100" b="1" dirty="0" smtClean="0"/>
              <a:t> Kůň se při skoku zranil a skok zaplatil životem. Horymír byl ale zachráněn. </a:t>
            </a:r>
            <a:endParaRPr lang="cs-CZ" sz="3100" b="1" dirty="0"/>
          </a:p>
        </p:txBody>
      </p:sp>
      <p:sp>
        <p:nvSpPr>
          <p:cNvPr id="3" name="Zástupný symbol pro zápatí 2"/>
          <p:cNvSpPr>
            <a:spLocks noGrp="1"/>
          </p:cNvSpPr>
          <p:nvPr>
            <p:ph type="ftr" sz="quarter" idx="11"/>
          </p:nvPr>
        </p:nvSpPr>
        <p:spPr/>
        <p:txBody>
          <a:bodyPr/>
          <a:lstStyle/>
          <a:p>
            <a:r>
              <a:rPr lang="cs-CZ" dirty="0" smtClean="0"/>
              <a:t>VY_32_INOVACE_06_13</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483768" y="404664"/>
            <a:ext cx="3515450" cy="584775"/>
          </a:xfrm>
          <a:prstGeom prst="rect">
            <a:avLst/>
          </a:prstGeom>
        </p:spPr>
        <p:txBody>
          <a:bodyPr wrap="none">
            <a:spAutoFit/>
          </a:bodyPr>
          <a:lstStyle/>
          <a:p>
            <a:r>
              <a:rPr lang="cs-CZ" sz="3200" b="1" u="sng" dirty="0" smtClean="0">
                <a:solidFill>
                  <a:srgbClr val="FF0000"/>
                </a:solidFill>
              </a:rPr>
              <a:t>Odpověz na otázky:</a:t>
            </a:r>
            <a:endParaRPr lang="cs-CZ" sz="3200" dirty="0"/>
          </a:p>
        </p:txBody>
      </p:sp>
      <p:sp>
        <p:nvSpPr>
          <p:cNvPr id="5" name="TextovéPole 4"/>
          <p:cNvSpPr txBox="1"/>
          <p:nvPr/>
        </p:nvSpPr>
        <p:spPr>
          <a:xfrm>
            <a:off x="539552" y="1124744"/>
            <a:ext cx="7962885" cy="523220"/>
          </a:xfrm>
          <a:prstGeom prst="rect">
            <a:avLst/>
          </a:prstGeom>
          <a:noFill/>
        </p:spPr>
        <p:txBody>
          <a:bodyPr wrap="none" rtlCol="0">
            <a:spAutoFit/>
          </a:bodyPr>
          <a:lstStyle/>
          <a:p>
            <a:r>
              <a:rPr lang="cs-CZ" sz="2800" b="1" dirty="0" smtClean="0"/>
              <a:t>1. Jak se jmenoval kníže, za jehož vlády pustla pole? </a:t>
            </a:r>
            <a:endParaRPr lang="cs-CZ" sz="2800" b="1" dirty="0"/>
          </a:p>
        </p:txBody>
      </p:sp>
      <p:sp>
        <p:nvSpPr>
          <p:cNvPr id="6" name="TextovéPole 5"/>
          <p:cNvSpPr txBox="1"/>
          <p:nvPr/>
        </p:nvSpPr>
        <p:spPr>
          <a:xfrm>
            <a:off x="539552" y="1916832"/>
            <a:ext cx="4608954" cy="523220"/>
          </a:xfrm>
          <a:prstGeom prst="rect">
            <a:avLst/>
          </a:prstGeom>
          <a:noFill/>
        </p:spPr>
        <p:txBody>
          <a:bodyPr wrap="none" rtlCol="0">
            <a:spAutoFit/>
          </a:bodyPr>
          <a:lstStyle/>
          <a:p>
            <a:r>
              <a:rPr lang="cs-CZ" sz="2800" b="1" dirty="0" smtClean="0"/>
              <a:t>2. Čemu se lidé více věnovali?</a:t>
            </a:r>
            <a:endParaRPr lang="cs-CZ" sz="2800" b="1" dirty="0"/>
          </a:p>
        </p:txBody>
      </p:sp>
      <p:sp>
        <p:nvSpPr>
          <p:cNvPr id="7" name="TextovéPole 6"/>
          <p:cNvSpPr txBox="1"/>
          <p:nvPr/>
        </p:nvSpPr>
        <p:spPr>
          <a:xfrm>
            <a:off x="539552" y="2636912"/>
            <a:ext cx="4406206" cy="523220"/>
          </a:xfrm>
          <a:prstGeom prst="rect">
            <a:avLst/>
          </a:prstGeom>
          <a:noFill/>
        </p:spPr>
        <p:txBody>
          <a:bodyPr wrap="none" rtlCol="0">
            <a:spAutoFit/>
          </a:bodyPr>
          <a:lstStyle/>
          <a:p>
            <a:r>
              <a:rPr lang="cs-CZ" sz="2800" b="1" dirty="0" smtClean="0"/>
              <a:t>3. Kdo proti tomu vystoupil?</a:t>
            </a:r>
            <a:endParaRPr lang="cs-CZ" sz="2800" b="1" dirty="0"/>
          </a:p>
        </p:txBody>
      </p:sp>
      <p:sp>
        <p:nvSpPr>
          <p:cNvPr id="8" name="TextovéPole 7"/>
          <p:cNvSpPr txBox="1"/>
          <p:nvPr/>
        </p:nvSpPr>
        <p:spPr>
          <a:xfrm>
            <a:off x="539552" y="3284984"/>
            <a:ext cx="3299301" cy="523220"/>
          </a:xfrm>
          <a:prstGeom prst="rect">
            <a:avLst/>
          </a:prstGeom>
          <a:noFill/>
        </p:spPr>
        <p:txBody>
          <a:bodyPr wrap="none" rtlCol="0">
            <a:spAutoFit/>
          </a:bodyPr>
          <a:lstStyle/>
          <a:p>
            <a:r>
              <a:rPr lang="cs-CZ" sz="2800" b="1" dirty="0" smtClean="0"/>
              <a:t>4. Co udělali horníci?</a:t>
            </a:r>
            <a:endParaRPr lang="cs-CZ" sz="2800" b="1" dirty="0"/>
          </a:p>
        </p:txBody>
      </p:sp>
      <p:sp>
        <p:nvSpPr>
          <p:cNvPr id="9" name="TextovéPole 8"/>
          <p:cNvSpPr txBox="1"/>
          <p:nvPr/>
        </p:nvSpPr>
        <p:spPr>
          <a:xfrm>
            <a:off x="539552" y="3933056"/>
            <a:ext cx="5122171" cy="523220"/>
          </a:xfrm>
          <a:prstGeom prst="rect">
            <a:avLst/>
          </a:prstGeom>
          <a:noFill/>
        </p:spPr>
        <p:txBody>
          <a:bodyPr wrap="none" rtlCol="0">
            <a:spAutoFit/>
          </a:bodyPr>
          <a:lstStyle/>
          <a:p>
            <a:r>
              <a:rPr lang="cs-CZ" sz="2800" b="1" dirty="0" smtClean="0"/>
              <a:t>5. Jaká byla Horymírova odplata?</a:t>
            </a:r>
            <a:endParaRPr lang="cs-CZ" sz="2800" b="1" dirty="0"/>
          </a:p>
        </p:txBody>
      </p:sp>
      <p:sp>
        <p:nvSpPr>
          <p:cNvPr id="10" name="TextovéPole 9"/>
          <p:cNvSpPr txBox="1"/>
          <p:nvPr/>
        </p:nvSpPr>
        <p:spPr>
          <a:xfrm>
            <a:off x="539552" y="4581128"/>
            <a:ext cx="3840539" cy="523220"/>
          </a:xfrm>
          <a:prstGeom prst="rect">
            <a:avLst/>
          </a:prstGeom>
          <a:noFill/>
        </p:spPr>
        <p:txBody>
          <a:bodyPr wrap="none" rtlCol="0">
            <a:spAutoFit/>
          </a:bodyPr>
          <a:lstStyle/>
          <a:p>
            <a:r>
              <a:rPr lang="cs-CZ" sz="2800" b="1" dirty="0" smtClean="0"/>
              <a:t>6. K čemu byl odsouzen?</a:t>
            </a:r>
            <a:endParaRPr lang="cs-CZ" sz="2800" b="1" dirty="0"/>
          </a:p>
        </p:txBody>
      </p:sp>
      <p:sp>
        <p:nvSpPr>
          <p:cNvPr id="11" name="TextovéPole 10"/>
          <p:cNvSpPr txBox="1"/>
          <p:nvPr/>
        </p:nvSpPr>
        <p:spPr>
          <a:xfrm>
            <a:off x="539552" y="5229200"/>
            <a:ext cx="4426340" cy="523220"/>
          </a:xfrm>
          <a:prstGeom prst="rect">
            <a:avLst/>
          </a:prstGeom>
          <a:noFill/>
        </p:spPr>
        <p:txBody>
          <a:bodyPr wrap="none" rtlCol="0">
            <a:spAutoFit/>
          </a:bodyPr>
          <a:lstStyle/>
          <a:p>
            <a:r>
              <a:rPr lang="cs-CZ" sz="2800" b="1" dirty="0" smtClean="0"/>
              <a:t>7. Jak se jmenoval jeho kůň?</a:t>
            </a:r>
            <a:endParaRPr lang="cs-CZ" sz="2800" b="1" dirty="0"/>
          </a:p>
        </p:txBody>
      </p:sp>
      <p:sp>
        <p:nvSpPr>
          <p:cNvPr id="12" name="TextovéPole 11"/>
          <p:cNvSpPr txBox="1"/>
          <p:nvPr/>
        </p:nvSpPr>
        <p:spPr>
          <a:xfrm>
            <a:off x="539552" y="5877272"/>
            <a:ext cx="5259581" cy="523220"/>
          </a:xfrm>
          <a:prstGeom prst="rect">
            <a:avLst/>
          </a:prstGeom>
          <a:noFill/>
        </p:spPr>
        <p:txBody>
          <a:bodyPr wrap="none" rtlCol="0">
            <a:spAutoFit/>
          </a:bodyPr>
          <a:lstStyle/>
          <a:p>
            <a:r>
              <a:rPr lang="cs-CZ" sz="2800" b="1" dirty="0" smtClean="0"/>
              <a:t>8. Co udělal Horymír se Šemíkem?</a:t>
            </a:r>
            <a:endParaRPr lang="cs-CZ" sz="2800" b="1" dirty="0"/>
          </a:p>
        </p:txBody>
      </p:sp>
      <p:sp>
        <p:nvSpPr>
          <p:cNvPr id="2" name="Zástupný symbol pro zápatí 1"/>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left)">
                                      <p:cBhvr>
                                        <p:cTn id="12" dur="20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wipe(left)">
                                      <p:cBhvr>
                                        <p:cTn id="22" dur="20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wipe(left)">
                                      <p:cBhvr>
                                        <p:cTn id="27" dur="2000"/>
                                        <p:tgtEl>
                                          <p:spTgt spid="8">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wipe(left)">
                                      <p:cBhvr>
                                        <p:cTn id="32" dur="20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wipe(left)">
                                      <p:cBhvr>
                                        <p:cTn id="37" dur="2000"/>
                                        <p:tgtEl>
                                          <p:spTgt spid="10">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wipe(left)">
                                      <p:cBhvr>
                                        <p:cTn id="42" dur="2000"/>
                                        <p:tgtEl>
                                          <p:spTgt spid="11">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animEffect transition="in" filter="wipe(left)">
                                      <p:cBhvr>
                                        <p:cTn id="47" dur="20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771800" y="476672"/>
            <a:ext cx="3756285" cy="646331"/>
          </a:xfrm>
          <a:prstGeom prst="rect">
            <a:avLst/>
          </a:prstGeom>
        </p:spPr>
        <p:txBody>
          <a:bodyPr wrap="none">
            <a:spAutoFit/>
          </a:bodyPr>
          <a:lstStyle/>
          <a:p>
            <a:r>
              <a:rPr lang="cs-CZ" sz="3600" b="1" u="sng" dirty="0" smtClean="0"/>
              <a:t>Správné odpovědi:</a:t>
            </a:r>
            <a:endParaRPr lang="cs-CZ" sz="3600" b="1" u="sng" dirty="0"/>
          </a:p>
        </p:txBody>
      </p:sp>
      <p:sp>
        <p:nvSpPr>
          <p:cNvPr id="5" name="TextovéPole 4"/>
          <p:cNvSpPr txBox="1"/>
          <p:nvPr/>
        </p:nvSpPr>
        <p:spPr>
          <a:xfrm>
            <a:off x="539552" y="1700808"/>
            <a:ext cx="8057014" cy="3539430"/>
          </a:xfrm>
          <a:prstGeom prst="rect">
            <a:avLst/>
          </a:prstGeom>
          <a:noFill/>
        </p:spPr>
        <p:txBody>
          <a:bodyPr wrap="none" rtlCol="0">
            <a:spAutoFit/>
          </a:bodyPr>
          <a:lstStyle/>
          <a:p>
            <a:pPr marL="342900" indent="-342900">
              <a:buAutoNum type="arabicPeriod"/>
            </a:pPr>
            <a:r>
              <a:rPr lang="cs-CZ" sz="3200" b="1" dirty="0" smtClean="0"/>
              <a:t>Křesomysl.</a:t>
            </a:r>
          </a:p>
          <a:p>
            <a:pPr marL="342900" indent="-342900">
              <a:buAutoNum type="arabicPeriod" startAt="2"/>
            </a:pPr>
            <a:r>
              <a:rPr lang="cs-CZ" sz="3200" b="1" dirty="0" smtClean="0"/>
              <a:t>Těžbě drahých kovů.</a:t>
            </a:r>
          </a:p>
          <a:p>
            <a:pPr marL="342900" indent="-342900">
              <a:buAutoNum type="arabicPeriod" startAt="3"/>
            </a:pPr>
            <a:r>
              <a:rPr lang="cs-CZ" sz="3200" b="1" dirty="0" smtClean="0"/>
              <a:t>Horymír.</a:t>
            </a:r>
          </a:p>
          <a:p>
            <a:pPr marL="342900" indent="-342900">
              <a:buAutoNum type="arabicPeriod" startAt="4"/>
            </a:pPr>
            <a:r>
              <a:rPr lang="cs-CZ" sz="3200" b="1" dirty="0" smtClean="0"/>
              <a:t>Vypálili Horymírovu vesnici.</a:t>
            </a:r>
          </a:p>
          <a:p>
            <a:pPr marL="342900" indent="-342900">
              <a:buAutoNum type="arabicPeriod" startAt="5"/>
            </a:pPr>
            <a:r>
              <a:rPr lang="cs-CZ" sz="3200" b="1" dirty="0" smtClean="0"/>
              <a:t>K trestu smrti.</a:t>
            </a:r>
          </a:p>
          <a:p>
            <a:pPr marL="342900" indent="-342900">
              <a:buAutoNum type="arabicPeriod" startAt="6"/>
            </a:pPr>
            <a:r>
              <a:rPr lang="cs-CZ" sz="3200" b="1" dirty="0" smtClean="0"/>
              <a:t>Šemík.</a:t>
            </a:r>
          </a:p>
          <a:p>
            <a:pPr marL="342900" indent="-342900"/>
            <a:r>
              <a:rPr lang="cs-CZ" sz="3200" b="1" dirty="0" smtClean="0"/>
              <a:t>7.Přeskočili hradby a uháněli k Neumětelům.</a:t>
            </a:r>
            <a:endParaRPr lang="cs-CZ" sz="3200" b="1" dirty="0"/>
          </a:p>
        </p:txBody>
      </p:sp>
      <p:sp>
        <p:nvSpPr>
          <p:cNvPr id="2" name="Zástupný symbol pro zápatí 1"/>
          <p:cNvSpPr>
            <a:spLocks noGrp="1"/>
          </p:cNvSpPr>
          <p:nvPr>
            <p:ph type="ftr" sz="quarter" idx="11"/>
          </p:nvPr>
        </p:nvSpPr>
        <p:spPr/>
        <p:txBody>
          <a:bodyPr/>
          <a:lstStyle/>
          <a:p>
            <a:r>
              <a:rPr lang="cs-CZ" dirty="0" smtClean="0"/>
              <a:t>VY_32_INOVACE_06_13</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243</TotalTime>
  <Words>320</Words>
  <Application>Microsoft Office PowerPoint</Application>
  <PresentationFormat>Předvádění na obrazovce (4:3)</PresentationFormat>
  <Paragraphs>66</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Staré pověsti české Alois Jirásek</vt:lpstr>
      <vt:lpstr>Prezentace aplikace PowerPoint</vt:lpstr>
      <vt:lpstr>O praotci Čechovi</vt:lpstr>
      <vt:lpstr> Ve starých kronikách se vypráví, že slovanské kmeny našich předků odešly z údolí řeky Visly.  Bratři Čech a Lech se rozhodli, že vyhledají úrodnou zemi a klidný domov pro svůj lid. Vydali se na cestu. Po mnohých těžkostech došli k vysoké hoře, která se jmenovala Říp. Lidé byli unaveni a žádali si odpočinek. Stařešina Čech vyšel na horu a byl překvapen krásou a úrodností země. Proto se rozhodl, že se jeho kmen zde usadí a zůstane.  Jeho věrní rozhodli, že se země bude jmenovat po něm, tedy Čechy.</vt:lpstr>
      <vt:lpstr>Odpověz na otázky:</vt:lpstr>
      <vt:lpstr>Prezentace aplikace PowerPoint</vt:lpstr>
      <vt:lpstr>O Horymírovi</vt:lpstr>
      <vt:lpstr> Za knížete Křesomysla pustla pole, protože se lidé víc věnovali těžbě drahých kovů než práci na poli.  Proti tomu vystoupil neumětelský vladyka Horymír. Tím si ale proti sobě poštval horníky, kteří mu vypálili vesnici a zničili úrodu. Horymír přísahal pomstu a zničil hornickou osadu. Kníže Křesomysl se postavil za horníky  a Horymíra odsoudil k trestu smrti. Soud se konal na Vyšehradě. Vladyka si před popravou přál projet na svém koni Šemíkovi. Několikrát objel nádvoří a náhle se vznesl a přeskočil roubenou ohradu a skočil do Vltavy. Poté spolu uháněli k Neumětelům.   Kůň se při skoku zranil a skok zaplatil životem. Horymír byl ale zachráněn. </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 praotci Čechovi</dc:title>
  <dc:creator>oem</dc:creator>
  <cp:lastModifiedBy>hornakova</cp:lastModifiedBy>
  <cp:revision>50</cp:revision>
  <cp:lastPrinted>2013-12-29T19:32:45Z</cp:lastPrinted>
  <dcterms:created xsi:type="dcterms:W3CDTF">2013-04-02T14:19:08Z</dcterms:created>
  <dcterms:modified xsi:type="dcterms:W3CDTF">2013-12-29T19:32:56Z</dcterms:modified>
</cp:coreProperties>
</file>