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8" r:id="rId3"/>
    <p:sldId id="258" r:id="rId4"/>
    <p:sldId id="260" r:id="rId5"/>
    <p:sldId id="261" r:id="rId6"/>
    <p:sldId id="262" r:id="rId7"/>
    <p:sldId id="265" r:id="rId8"/>
    <p:sldId id="264" r:id="rId9"/>
    <p:sldId id="266" r:id="rId10"/>
    <p:sldId id="267" r:id="rId11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306" y="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6CF80EFB-7F8C-4FFF-B483-790CDA8EA12A}" type="datetimeFigureOut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B98A6680-B8D5-486D-BC0F-68E8C29F47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286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CEF67-85CB-4F66-8044-A1AA49CBE6E8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20731-4BC3-4CBE-8376-334F72B2AA3B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CC0-0F10-4601-B5D8-BDBD23CB5D9A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DC74-0697-4746-AAC6-F64CAA2C3A95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BC577-1ADD-41DD-943D-A08FF5DD4A52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CFDA3-8403-4132-9414-0B3CB4FFD108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F0FA4-6378-4D1F-87BA-C1607A03D5F1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CB7B1-76A1-48E6-972E-013F7643A553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31953-1A8E-4D0B-9C15-D097DFD0FC45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7621-5726-4F2D-9946-7E893DC3078F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8EA5-4AB1-45CE-8E6C-7799F3DD10F7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13BB0-BEF1-4739-927F-ECA59D31B490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0E6A4-72B6-47C1-BFE6-831CC3B6C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osef_Mathauser_-_P%C5%99emysl_v%C3%ADt%C3%A1n_Libu%C5%A1%C3%AD.jpg" TargetMode="External"/><Relationship Id="rId2" Type="http://schemas.openxmlformats.org/officeDocument/2006/relationships/hyperlink" Target="http://cs.wikipedia.org/wiki/Soubor:Josef_Mathauser_-_Kn%C4%9B%C5%BEna_Libu%C5%A1e_v%C4%9B%C5%A1t%C3%AD_sl%C3%A1vu_Prahy.jp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3812" y="1380423"/>
            <a:ext cx="7772400" cy="1470025"/>
          </a:xfrm>
        </p:spPr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Staré pověsti české</a:t>
            </a:r>
            <a:br>
              <a:rPr lang="cs-CZ" sz="2800" b="1" u="sng" dirty="0" smtClean="0">
                <a:solidFill>
                  <a:srgbClr val="FF0000"/>
                </a:solidFill>
              </a:rPr>
            </a:br>
            <a:r>
              <a:rPr lang="cs-CZ" sz="2400" b="1" u="sng" dirty="0" smtClean="0">
                <a:solidFill>
                  <a:srgbClr val="FF0000"/>
                </a:solidFill>
              </a:rPr>
              <a:t>Alois Jirásek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07744" y="2851195"/>
            <a:ext cx="7398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  <a:endParaRPr lang="cs-CZ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8640"/>
            <a:ext cx="6264696" cy="156875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36352" y="3861048"/>
            <a:ext cx="84841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Autor:		Mgr. Dana Staňková</a:t>
            </a:r>
          </a:p>
          <a:p>
            <a:r>
              <a:rPr lang="cs-CZ" dirty="0" smtClean="0"/>
              <a:t>Vytvořeno:	9. 4. 2013	</a:t>
            </a:r>
          </a:p>
          <a:p>
            <a:r>
              <a:rPr lang="cs-CZ" dirty="0" smtClean="0"/>
              <a:t>Ročník:		5. ročník</a:t>
            </a:r>
          </a:p>
          <a:p>
            <a:r>
              <a:rPr lang="cs-CZ" dirty="0" smtClean="0"/>
              <a:t>Vzdělávací oblast:	Jazyk a jazyková komunikace</a:t>
            </a:r>
          </a:p>
          <a:p>
            <a:r>
              <a:rPr lang="cs-CZ" dirty="0" smtClean="0"/>
              <a:t>Vzdělávací obor:	Český jazyk a literatura</a:t>
            </a:r>
          </a:p>
          <a:p>
            <a:r>
              <a:rPr lang="cs-CZ" dirty="0" smtClean="0"/>
              <a:t>Tematický okruh:	Komunikační a slohová výchova</a:t>
            </a:r>
          </a:p>
          <a:p>
            <a:r>
              <a:rPr lang="cs-CZ" dirty="0" smtClean="0"/>
              <a:t>Téma:		Staré pověsti české</a:t>
            </a:r>
          </a:p>
          <a:p>
            <a:r>
              <a:rPr lang="cs-CZ" dirty="0" smtClean="0"/>
              <a:t>Pomůcky:		Interaktivní tabule, </a:t>
            </a:r>
            <a:r>
              <a:rPr lang="cs-CZ" dirty="0" smtClean="0"/>
              <a:t>notebook</a:t>
            </a:r>
            <a:r>
              <a:rPr lang="cs-CZ" dirty="0"/>
              <a:t>, Staré pověsti a příběhy – soubor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                  dvanácti obrazů </a:t>
            </a:r>
            <a:r>
              <a:rPr lang="cs-CZ" dirty="0"/>
              <a:t>Media DIDA 2001</a:t>
            </a:r>
          </a:p>
          <a:p>
            <a:r>
              <a:rPr lang="cs-CZ" dirty="0" smtClean="0"/>
              <a:t>Anotace</a:t>
            </a:r>
            <a:r>
              <a:rPr lang="cs-CZ" dirty="0" smtClean="0"/>
              <a:t>:		Prezentace je zaměřena na seznámení se s nejznámějšími </a:t>
            </a:r>
            <a:r>
              <a:rPr lang="cs-CZ" dirty="0" smtClean="0"/>
              <a:t>pověstmi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07744" y="3356992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Tato práce je šířena pod licencí CC BY-SA 3.0. Odkazy a citace jsou platné k datu vytvoření této práce.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VY_32_INOVACE_07_13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29061" y="507429"/>
            <a:ext cx="73448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Zdroje:</a:t>
            </a:r>
          </a:p>
          <a:p>
            <a:endParaRPr lang="cs-CZ" dirty="0"/>
          </a:p>
          <a:p>
            <a:r>
              <a:rPr lang="en-US" dirty="0" smtClean="0"/>
              <a:t>[</a:t>
            </a:r>
            <a:r>
              <a:rPr lang="en-US" dirty="0" smtClean="0"/>
              <a:t>1</a:t>
            </a:r>
            <a:r>
              <a:rPr lang="en-US" dirty="0" smtClean="0"/>
              <a:t>]</a:t>
            </a:r>
            <a:r>
              <a:rPr lang="cs-CZ" dirty="0" smtClean="0"/>
              <a:t> </a:t>
            </a:r>
            <a:r>
              <a:rPr lang="cs-CZ" dirty="0"/>
              <a:t>Josef </a:t>
            </a:r>
            <a:r>
              <a:rPr lang="cs-CZ" dirty="0" err="1"/>
              <a:t>Mathauser</a:t>
            </a:r>
            <a:r>
              <a:rPr lang="cs-CZ" dirty="0"/>
              <a:t> - Kněžna Libuše věští slávu Prahy. In: 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 [cit. 2013-04-09]. Dostupné z: </a:t>
            </a:r>
            <a:r>
              <a:rPr lang="cs-CZ" dirty="0">
                <a:hlinkClick r:id="rId2"/>
              </a:rPr>
              <a:t>http://cs.wikipedia.org/wiki/Soubor:Josef_Mathauser_-_</a:t>
            </a:r>
            <a:r>
              <a:rPr lang="cs-CZ" dirty="0" smtClean="0">
                <a:hlinkClick r:id="rId2"/>
              </a:rPr>
              <a:t>Kn%C4%9B%C5%BEna_Libu%C5%A1e_v%C4%9B%C5%A1t%C3%AD_sl%C3%A1vu_Prahy.jpg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468560" y="2924944"/>
            <a:ext cx="9001000" cy="1566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330" tIns="179331" rIns="53958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cs typeface="Arial" pitchFamily="34" charset="0"/>
              </a:rPr>
              <a:t>[2</a:t>
            </a:r>
            <a:r>
              <a:rPr lang="en-US" dirty="0" smtClean="0">
                <a:cs typeface="Arial" pitchFamily="34" charset="0"/>
              </a:rPr>
              <a:t>]</a:t>
            </a:r>
            <a:r>
              <a:rPr lang="cs-CZ" dirty="0" smtClean="0">
                <a:cs typeface="Arial" pitchFamily="34" charset="0"/>
              </a:rPr>
              <a:t> </a:t>
            </a:r>
            <a:r>
              <a:rPr lang="cs-CZ" dirty="0"/>
              <a:t>Josef </a:t>
            </a:r>
            <a:r>
              <a:rPr lang="cs-CZ" dirty="0" err="1"/>
              <a:t>Mathauser</a:t>
            </a:r>
            <a:r>
              <a:rPr lang="cs-CZ" dirty="0"/>
              <a:t> - Přemysl </a:t>
            </a:r>
            <a:r>
              <a:rPr lang="cs-CZ" dirty="0" smtClean="0"/>
              <a:t>vítán </a:t>
            </a:r>
            <a:r>
              <a:rPr lang="cs-CZ" dirty="0"/>
              <a:t>Libuší. In: 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 [cit. 2013-04-09]. Dostupné z: </a:t>
            </a:r>
            <a:r>
              <a:rPr lang="cs-CZ" dirty="0">
                <a:hlinkClick r:id="rId3"/>
              </a:rPr>
              <a:t>http://commons.wikimedia.org/wiki/File:Josef_Mathauser_-_</a:t>
            </a:r>
            <a:r>
              <a:rPr lang="cs-CZ" dirty="0" smtClean="0">
                <a:hlinkClick r:id="rId3"/>
              </a:rPr>
              <a:t>P%C5%99emysl_v%C3%ADt%C3%A1n_Libu%C5%A1%C3%AD.jpg</a:t>
            </a:r>
            <a:endParaRPr lang="cs-CZ" dirty="0" smtClean="0"/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VY_32_INOVACE_07_13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771800" y="332656"/>
            <a:ext cx="35010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O kněžně Libuši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Soubor:Josef Mathauser - Kněžna Libuše věští slávu Prah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96752"/>
            <a:ext cx="7560840" cy="4852715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VY_32_INOVACE_07_13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8052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656" y="2996952"/>
            <a:ext cx="9011344" cy="10129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	Když zemřel praotec Čech, byla zvolena radou starších kněžna Libuše.</a:t>
            </a:r>
            <a:br>
              <a:rPr lang="cs-CZ" sz="3200" dirty="0" smtClean="0"/>
            </a:br>
            <a:r>
              <a:rPr lang="cs-CZ" sz="3200" dirty="0"/>
              <a:t>	</a:t>
            </a:r>
            <a:r>
              <a:rPr lang="cs-CZ" sz="3200" dirty="0" smtClean="0"/>
              <a:t>Často musela rozhodovat spory svého lidu.  Jednou rozhodovala spor sousedů </a:t>
            </a:r>
            <a:r>
              <a:rPr lang="cs-CZ" sz="3200" dirty="0" err="1" smtClean="0"/>
              <a:t>Chrudoše</a:t>
            </a:r>
            <a:r>
              <a:rPr lang="cs-CZ" sz="3200" dirty="0" smtClean="0"/>
              <a:t> a </a:t>
            </a:r>
            <a:r>
              <a:rPr lang="cs-CZ" sz="3200" dirty="0" err="1" smtClean="0"/>
              <a:t>Šťáhlava</a:t>
            </a:r>
            <a:r>
              <a:rPr lang="cs-CZ" sz="3200" dirty="0" smtClean="0"/>
              <a:t>. Libuše rozhodla ve prospěch mladšího. Starší si to nenechal a křičel: „Běda mužům, kterým žena vládne. Dlouhé vlasy, krátký rozum.“ Libuše z toho byla smutná, a proto se rozhodla, že si vybere  muže. Vypravila poselstvo,které mělo najít nového knížete. </a:t>
            </a:r>
            <a:br>
              <a:rPr lang="cs-CZ" sz="3200" dirty="0" smtClean="0"/>
            </a:br>
            <a:r>
              <a:rPr lang="cs-CZ" sz="3200" dirty="0" smtClean="0"/>
              <a:t>	Tři dny sledovali vladykové Libušina koně, až ve vsi Stadice našli Přemysla Oráče.</a:t>
            </a:r>
            <a:br>
              <a:rPr lang="cs-CZ" sz="3200" dirty="0" smtClean="0"/>
            </a:br>
            <a:r>
              <a:rPr lang="cs-CZ" sz="3200" dirty="0"/>
              <a:t>	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VY_32_INOVACE_07_13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627784" y="404664"/>
            <a:ext cx="39306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Odpověz na otázky: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556792"/>
            <a:ext cx="76837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b="1" dirty="0" smtClean="0"/>
              <a:t>Jak se jmenovala kněžna, která vládla po smrti </a:t>
            </a:r>
          </a:p>
          <a:p>
            <a:pPr marL="514350" indent="-514350"/>
            <a:r>
              <a:rPr lang="cs-CZ" sz="2800" b="1" dirty="0"/>
              <a:t> </a:t>
            </a:r>
            <a:r>
              <a:rPr lang="cs-CZ" sz="2800" b="1" dirty="0" smtClean="0"/>
              <a:t>      praotce Čecha?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2636912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2.  Jak se jmenovali dva sousedé, kteří byli ve sporu?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3356992"/>
            <a:ext cx="6128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3.  Co vykřikl starší po jejich rozsouzení?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4077072"/>
            <a:ext cx="5421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4.  Kam vypravila Libuše poselstvo?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4869160"/>
            <a:ext cx="4407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5.  Koho našli ve vsi Stadice?</a:t>
            </a:r>
            <a:endParaRPr lang="cs-CZ" sz="28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VY_32_INOVACE_07_13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03848" y="476672"/>
            <a:ext cx="19525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Odpovědi:</a:t>
            </a:r>
            <a:endParaRPr lang="cs-CZ" sz="3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844824"/>
            <a:ext cx="793210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Libuše</a:t>
            </a:r>
          </a:p>
          <a:p>
            <a:pPr marL="342900" indent="-342900"/>
            <a:r>
              <a:rPr lang="cs-CZ" sz="2800" b="1" dirty="0" smtClean="0"/>
              <a:t>2. </a:t>
            </a:r>
            <a:r>
              <a:rPr lang="cs-CZ" sz="2800" b="1" dirty="0" err="1" smtClean="0"/>
              <a:t>Chrudoš</a:t>
            </a:r>
            <a:r>
              <a:rPr lang="cs-CZ" sz="2800" b="1" dirty="0" smtClean="0"/>
              <a:t> a </a:t>
            </a:r>
            <a:r>
              <a:rPr lang="cs-CZ" sz="2800" b="1" dirty="0" err="1" smtClean="0"/>
              <a:t>Šťáhlav</a:t>
            </a:r>
            <a:endParaRPr lang="cs-CZ" sz="2800" b="1" dirty="0" smtClean="0"/>
          </a:p>
          <a:p>
            <a:pPr marL="342900" indent="-342900"/>
            <a:r>
              <a:rPr lang="cs-CZ" sz="2800" b="1" dirty="0" smtClean="0"/>
              <a:t>3. „Běda mužům, kterým žena vládne, dlouhé vlasy, </a:t>
            </a:r>
          </a:p>
          <a:p>
            <a:pPr marL="342900" indent="-342900"/>
            <a:r>
              <a:rPr lang="cs-CZ" sz="2800" b="1" dirty="0"/>
              <a:t> </a:t>
            </a:r>
            <a:r>
              <a:rPr lang="cs-CZ" sz="2800" b="1" dirty="0" smtClean="0"/>
              <a:t>    krátký rozum.“</a:t>
            </a:r>
          </a:p>
          <a:p>
            <a:pPr marL="342900" indent="-342900"/>
            <a:r>
              <a:rPr lang="cs-CZ" sz="2800" b="1" dirty="0" smtClean="0"/>
              <a:t>4. Najít nového knížete</a:t>
            </a:r>
          </a:p>
          <a:p>
            <a:pPr marL="342900" indent="-342900"/>
            <a:r>
              <a:rPr lang="cs-CZ" sz="2800" b="1" dirty="0" smtClean="0"/>
              <a:t>5. Přemysla Oráče</a:t>
            </a:r>
          </a:p>
          <a:p>
            <a:pPr marL="342900" indent="-342900">
              <a:buAutoNum type="arabicPeriod"/>
            </a:pPr>
            <a:endParaRPr lang="cs-CZ" sz="2800" b="1" dirty="0"/>
          </a:p>
          <a:p>
            <a:pPr marL="342900" indent="-342900">
              <a:buAutoNum type="arabicPeriod"/>
            </a:pPr>
            <a:endParaRPr lang="cs-CZ" sz="28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Josef Mathauser - Přemysl vítán Libuš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7284151" cy="468052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555776" y="476672"/>
            <a:ext cx="39343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O Přemyslu Oráčovi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95536" y="60932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</a:t>
            </a:r>
            <a:r>
              <a:rPr lang="cs-CZ" dirty="0" smtClean="0"/>
              <a:t>2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1124744"/>
            <a:ext cx="94685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800" dirty="0" smtClean="0"/>
              <a:t>Kněžna Libuše vyslala vladyky hledat nového knížete. </a:t>
            </a:r>
          </a:p>
          <a:p>
            <a:r>
              <a:rPr lang="cs-CZ" sz="2800" dirty="0" smtClean="0"/>
              <a:t>Když doputovali až ke vsi Stadice, uviděli tam orat  pole se dvěma voly Přemysla  Oráče. </a:t>
            </a:r>
          </a:p>
          <a:p>
            <a:r>
              <a:rPr lang="cs-CZ" sz="2800" dirty="0" smtClean="0"/>
              <a:t>	Vladykové požádali Přemysla, aby se stal jejich knížetem. Přemysl zabodl otku do země a voli zmizeli ve skále. Přemysl pronesl slova: „ V zemi bude často hlad, protože pole není dooráno.“ Pluh obrátil na radlici, na ni položil chléb a sýr </a:t>
            </a:r>
          </a:p>
          <a:p>
            <a:r>
              <a:rPr lang="cs-CZ" sz="2800" dirty="0" smtClean="0"/>
              <a:t>a pozval vladyky na snídani. </a:t>
            </a:r>
          </a:p>
          <a:p>
            <a:r>
              <a:rPr lang="cs-CZ" sz="2800" dirty="0" smtClean="0"/>
              <a:t>	Nakonec se oblékl do knížecích šatů, vzal s sebou na Vyšehrad boty z lýka a kabelu, aby jeho potomci nezapomněli, </a:t>
            </a:r>
          </a:p>
          <a:p>
            <a:r>
              <a:rPr lang="cs-CZ" sz="2800" dirty="0" smtClean="0"/>
              <a:t>z jakého rodu pocházejí.</a:t>
            </a:r>
            <a:endParaRPr lang="cs-CZ" sz="28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23728" y="620688"/>
            <a:ext cx="39306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Odpověz na otázky: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916832"/>
            <a:ext cx="843044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Jak se jmenovala obec, kde vladykové našli Přemysla </a:t>
            </a:r>
          </a:p>
          <a:p>
            <a:pPr marL="342900" indent="-342900"/>
            <a:r>
              <a:rPr lang="cs-CZ" sz="2800" b="1" dirty="0" smtClean="0"/>
              <a:t>     Oráče?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Co právě dělal?</a:t>
            </a:r>
          </a:p>
          <a:p>
            <a:pPr marL="342900" indent="-342900">
              <a:buAutoNum type="arabicPeriod" startAt="3"/>
            </a:pPr>
            <a:r>
              <a:rPr lang="cs-CZ" sz="2800" b="1" dirty="0" smtClean="0"/>
              <a:t>Kam se poděli voli?</a:t>
            </a:r>
          </a:p>
          <a:p>
            <a:pPr marL="342900" indent="-342900">
              <a:buAutoNum type="arabicPeriod" startAt="4"/>
            </a:pPr>
            <a:r>
              <a:rPr lang="cs-CZ" sz="2800" b="1" dirty="0" smtClean="0"/>
              <a:t>Co pronesl Přemysl Oráč k Vladykům?</a:t>
            </a:r>
          </a:p>
          <a:p>
            <a:pPr marL="342900" indent="-342900">
              <a:buAutoNum type="arabicPeriod" startAt="5"/>
            </a:pPr>
            <a:r>
              <a:rPr lang="cs-CZ" sz="2800" b="1" dirty="0" smtClean="0"/>
              <a:t>Co položil na radlici?</a:t>
            </a:r>
          </a:p>
          <a:p>
            <a:pPr marL="342900" indent="-342900"/>
            <a:r>
              <a:rPr lang="cs-CZ" sz="2800" b="1" dirty="0" smtClean="0"/>
              <a:t>6. Co si vzal s sebou na Vyšehrad?</a:t>
            </a:r>
            <a:endParaRPr lang="cs-CZ" sz="28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VY_INOVACE_07_13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059832" y="764704"/>
            <a:ext cx="2176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Odpovědi: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204864"/>
            <a:ext cx="816043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b="1" dirty="0" smtClean="0"/>
              <a:t>Stadice</a:t>
            </a:r>
          </a:p>
          <a:p>
            <a:pPr marL="342900" indent="-342900">
              <a:buAutoNum type="arabicPeriod" startAt="2"/>
            </a:pPr>
            <a:r>
              <a:rPr lang="cs-CZ" sz="2800" b="1" dirty="0" smtClean="0"/>
              <a:t>Oral pole</a:t>
            </a:r>
          </a:p>
          <a:p>
            <a:pPr marL="342900" indent="-342900">
              <a:buAutoNum type="arabicPeriod" startAt="3"/>
            </a:pPr>
            <a:r>
              <a:rPr lang="cs-CZ" sz="2800" b="1" dirty="0" smtClean="0"/>
              <a:t>Zmizeli ve skále</a:t>
            </a:r>
          </a:p>
          <a:p>
            <a:pPr marL="342900" indent="-342900">
              <a:buAutoNum type="arabicPeriod" startAt="4"/>
            </a:pPr>
            <a:r>
              <a:rPr lang="cs-CZ" sz="2800" b="1" dirty="0" smtClean="0"/>
              <a:t>V zemi bude často hlad, protože  pole není dooráno</a:t>
            </a:r>
          </a:p>
          <a:p>
            <a:pPr marL="342900" indent="-342900">
              <a:buAutoNum type="arabicPeriod" startAt="5"/>
            </a:pPr>
            <a:r>
              <a:rPr lang="cs-CZ" sz="2800" b="1" dirty="0" smtClean="0"/>
              <a:t>Chléb a sýr</a:t>
            </a:r>
          </a:p>
          <a:p>
            <a:pPr marL="342900" indent="-342900"/>
            <a:r>
              <a:rPr lang="cs-CZ" sz="2800" b="1" dirty="0" smtClean="0"/>
              <a:t>6. Boty z lýka a kabelu </a:t>
            </a:r>
            <a:endParaRPr lang="cs-CZ" sz="2800" b="1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VY_32_INOVACE_07_13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252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Staré pověsti české Alois Jirásek</vt:lpstr>
      <vt:lpstr>Prezentace aplikace PowerPoint</vt:lpstr>
      <vt:lpstr>Prezentace aplikace PowerPoint</vt:lpstr>
      <vt:lpstr> Když zemřel praotec Čech, byla zvolena radou starších kněžna Libuše.  Často musela rozhodovat spory svého lidu.  Jednou rozhodovala spor sousedů Chrudoše a Šťáhlava. Libuše rozhodla ve prospěch mladšího. Starší si to nenechal a křičel: „Běda mužům, kterým žena vládne. Dlouhé vlasy, krátký rozum.“ Libuše z toho byla smutná, a proto se rozhodla, že si vybere  muže. Vypravila poselstvo,které mělo najít nového knížete.   Tři dny sledovali vladykové Libušina koně, až ve vsi Stadice našli Přemysla Oráče.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Staré pověsti české</dc:title>
  <dc:creator>oem</dc:creator>
  <cp:lastModifiedBy>hornakova</cp:lastModifiedBy>
  <cp:revision>42</cp:revision>
  <cp:lastPrinted>2013-12-29T19:42:17Z</cp:lastPrinted>
  <dcterms:created xsi:type="dcterms:W3CDTF">2013-04-02T17:03:08Z</dcterms:created>
  <dcterms:modified xsi:type="dcterms:W3CDTF">2013-12-29T19:42:26Z</dcterms:modified>
</cp:coreProperties>
</file>