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8" r:id="rId3"/>
    <p:sldId id="257" r:id="rId4"/>
    <p:sldId id="258" r:id="rId5"/>
    <p:sldId id="260" r:id="rId6"/>
    <p:sldId id="261" r:id="rId7"/>
    <p:sldId id="262" r:id="rId8"/>
    <p:sldId id="264" r:id="rId9"/>
    <p:sldId id="265" r:id="rId10"/>
    <p:sldId id="266" r:id="rId11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6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28961972-26E0-4D3E-BBC5-2D8B4298F644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606E76BD-63E8-4626-A458-D6DCB423C3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1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0B38-0818-4CEB-B50E-96B5CBC90F1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F717E-F8EE-4110-AEAC-EF1192683C96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27B14-6D32-4528-9CAB-AA1FA82B5651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969A0-D12F-4F4D-B791-54F9C218E58B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5B3C-08EA-48AB-91A0-151161D87B74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A2BCF-12EA-4454-9FCA-3AD4A9B9A75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B805A-2BE5-4C96-A0FD-B9262335F148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B0A9B-CF3A-4B1D-AF6A-601DDBE750F4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B2A4B-5E28-4AE1-98A9-C591B833A4B5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6117B-C4B5-43EA-8763-142C50B3B04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3C8D6-0D4C-41C2-AE27-154CFD964688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3C8165-0049-4353-A16C-6E9B16A8BD4B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VY_INOVACE_10_13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8DFC2-637D-4DD4-91D0-1C274256B9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arles_Bridge_Bruncvik.jpg" TargetMode="External"/><Relationship Id="rId2" Type="http://schemas.openxmlformats.org/officeDocument/2006/relationships/hyperlink" Target="http://cs.wikipedia.org/wiki/Soubor:King_Jecminek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55336" y="1412776"/>
            <a:ext cx="7772400" cy="1470025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Staré pověsti české</a:t>
            </a:r>
            <a:br>
              <a:rPr lang="cs-CZ" sz="2800" b="1" u="sng" dirty="0" smtClean="0">
                <a:solidFill>
                  <a:srgbClr val="FF0000"/>
                </a:solidFill>
              </a:rPr>
            </a:br>
            <a:r>
              <a:rPr lang="cs-CZ" sz="2400" b="1" u="sng" dirty="0" smtClean="0">
                <a:solidFill>
                  <a:srgbClr val="FF0000"/>
                </a:solidFill>
              </a:rPr>
              <a:t>Alois Jirásek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pic>
        <p:nvPicPr>
          <p:cNvPr id="8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6552728" cy="164088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23528" y="2636912"/>
            <a:ext cx="6678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75434" y="3789040"/>
            <a:ext cx="1087320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Autor:		Mgr. Dana Staňková</a:t>
            </a:r>
          </a:p>
          <a:p>
            <a:r>
              <a:rPr lang="cs-CZ" dirty="0" smtClean="0"/>
              <a:t>Vytvořeno:	15. 4. 2013	</a:t>
            </a:r>
          </a:p>
          <a:p>
            <a:r>
              <a:rPr lang="cs-CZ" dirty="0" smtClean="0"/>
              <a:t>Ročník:		5. ročník</a:t>
            </a:r>
          </a:p>
          <a:p>
            <a:r>
              <a:rPr lang="cs-CZ" dirty="0" smtClean="0"/>
              <a:t>Vzdělávací oblast:    Jazyk a jazyková komunikace</a:t>
            </a:r>
          </a:p>
          <a:p>
            <a:r>
              <a:rPr lang="cs-CZ" dirty="0" smtClean="0"/>
              <a:t>Vzdělávací obor:	Český jazyk a literatura</a:t>
            </a:r>
          </a:p>
          <a:p>
            <a:r>
              <a:rPr lang="cs-CZ" dirty="0" smtClean="0"/>
              <a:t>Tematický okruh:	Komunikační a slohová výchova</a:t>
            </a:r>
          </a:p>
          <a:p>
            <a:r>
              <a:rPr lang="cs-CZ" dirty="0" smtClean="0"/>
              <a:t>Téma:		Staré pověsti české</a:t>
            </a:r>
          </a:p>
          <a:p>
            <a:r>
              <a:rPr lang="cs-CZ" dirty="0" smtClean="0"/>
              <a:t>Pomůcky:	                  Interaktivní tabule, </a:t>
            </a:r>
            <a:r>
              <a:rPr lang="cs-CZ" dirty="0"/>
              <a:t>notebook, Staré pověsti a příběhy – soubor dvanácti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obrazů </a:t>
            </a:r>
            <a:r>
              <a:rPr lang="cs-CZ" dirty="0"/>
              <a:t>Media DIDA 2001</a:t>
            </a:r>
          </a:p>
          <a:p>
            <a:r>
              <a:rPr lang="cs-CZ" dirty="0" smtClean="0"/>
              <a:t>Anotace</a:t>
            </a:r>
            <a:r>
              <a:rPr lang="cs-CZ" dirty="0" smtClean="0"/>
              <a:t>:		Prezentace je zaměřena na seznámení </a:t>
            </a:r>
            <a:r>
              <a:rPr lang="cs-CZ" dirty="0" smtClean="0"/>
              <a:t>se s </a:t>
            </a:r>
            <a:r>
              <a:rPr lang="cs-CZ" dirty="0" smtClean="0"/>
              <a:t>nejznámějšími pověstmi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01076" y="3174519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Tato práce je šířena pod licencí CC BY-SA 3.0. Odkazy a citace jsou platné k datu vytvoření této práce.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012160" y="2271787"/>
            <a:ext cx="2895600" cy="365125"/>
          </a:xfrm>
        </p:spPr>
        <p:txBody>
          <a:bodyPr/>
          <a:lstStyle/>
          <a:p>
            <a:r>
              <a:rPr lang="cs-CZ" dirty="0" smtClean="0"/>
              <a:t>VY_</a:t>
            </a:r>
            <a:r>
              <a:rPr lang="en-US" dirty="0" smtClean="0"/>
              <a:t>32_</a:t>
            </a:r>
            <a:r>
              <a:rPr lang="cs-CZ" dirty="0" smtClean="0"/>
              <a:t>INOVACE_10_13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980728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[1</a:t>
            </a:r>
            <a:r>
              <a:rPr lang="en-US" dirty="0" smtClean="0"/>
              <a:t>]</a:t>
            </a:r>
            <a:r>
              <a:rPr lang="cs-CZ" dirty="0" smtClean="0"/>
              <a:t> Michal Maňas: Král Ječmínek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</a:t>
            </a:r>
            <a:r>
              <a:rPr lang="cs-CZ" dirty="0" smtClean="0"/>
              <a:t>2007 </a:t>
            </a:r>
            <a:r>
              <a:rPr lang="cs-CZ" dirty="0" smtClean="0"/>
              <a:t>[cit. 2013-04-10]. Dostupné z: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cs.wikipedia.org/wiki/Soubor:King_Jecminek.jpg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2348880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[2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r>
              <a:rPr lang="cs-CZ" dirty="0" err="1" smtClean="0"/>
              <a:t>Ludek</a:t>
            </a:r>
            <a:r>
              <a:rPr lang="cs-CZ" dirty="0" smtClean="0"/>
              <a:t>: Charles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en-US" dirty="0" err="1" smtClean="0"/>
              <a:t>Bruncv</a:t>
            </a:r>
            <a:r>
              <a:rPr lang="cs-CZ" dirty="0" smtClean="0"/>
              <a:t>i</a:t>
            </a:r>
            <a:r>
              <a:rPr lang="en-US" dirty="0" smtClean="0"/>
              <a:t>k</a:t>
            </a:r>
            <a:r>
              <a:rPr lang="en-US" dirty="0" smtClean="0"/>
              <a:t>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</a:t>
            </a:r>
            <a:r>
              <a:rPr lang="en-US" dirty="0" smtClean="0"/>
              <a:t>200</a:t>
            </a:r>
            <a:r>
              <a:rPr lang="cs-CZ" dirty="0" smtClean="0"/>
              <a:t>6 </a:t>
            </a:r>
            <a:r>
              <a:rPr lang="en-US" dirty="0" smtClean="0"/>
              <a:t>[cit.2013-04-10].</a:t>
            </a:r>
            <a:r>
              <a:rPr lang="cs-CZ" dirty="0" smtClean="0"/>
              <a:t> </a:t>
            </a:r>
            <a:r>
              <a:rPr lang="en-US" dirty="0" err="1" smtClean="0"/>
              <a:t>Dostupn</a:t>
            </a:r>
            <a:r>
              <a:rPr lang="cs-CZ" dirty="0" smtClean="0"/>
              <a:t>é </a:t>
            </a:r>
            <a:r>
              <a:rPr lang="en-US" dirty="0" smtClean="0"/>
              <a:t>z</a:t>
            </a:r>
            <a:r>
              <a:rPr lang="cs-CZ" dirty="0" smtClean="0"/>
              <a:t>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://cs.wikipedia.org/wiki/Soubor:Charles_Bridge_Bruncvik.jpg</a:t>
            </a:r>
            <a:endParaRPr lang="cs-CZ" dirty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</a:t>
            </a:r>
            <a:r>
              <a:rPr lang="en-US" dirty="0" smtClean="0"/>
              <a:t>32_</a:t>
            </a:r>
            <a:r>
              <a:rPr lang="cs-CZ" dirty="0" smtClean="0"/>
              <a:t>INOVACE_10_13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0047" y="476672"/>
            <a:ext cx="1829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404664"/>
            <a:ext cx="27045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 </a:t>
            </a:r>
            <a:r>
              <a:rPr lang="cs-CZ" sz="3600" b="1" u="sng" dirty="0" err="1" smtClean="0">
                <a:solidFill>
                  <a:srgbClr val="FF0000"/>
                </a:solidFill>
              </a:rPr>
              <a:t>Ječmínkovi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Soubor:King Jecmin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556792"/>
            <a:ext cx="3672408" cy="4896544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</a:t>
            </a:r>
            <a:r>
              <a:rPr lang="en-US" dirty="0" smtClean="0"/>
              <a:t>32_</a:t>
            </a:r>
            <a:r>
              <a:rPr lang="cs-CZ" dirty="0" smtClean="0"/>
              <a:t>INOVACE_10_13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6165304"/>
            <a:ext cx="5760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</a:t>
            </a:r>
            <a:r>
              <a:rPr lang="en-US" sz="1200" dirty="0" smtClean="0"/>
              <a:t>[</a:t>
            </a:r>
            <a:r>
              <a:rPr lang="cs-CZ" sz="1200" dirty="0" smtClean="0"/>
              <a:t>1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332656"/>
            <a:ext cx="9123010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	Moravané zvolili místo zmizelého Svatopluka bohatého</a:t>
            </a:r>
          </a:p>
          <a:p>
            <a:r>
              <a:rPr lang="cs-CZ" sz="2800" dirty="0" smtClean="0"/>
              <a:t> zemana, který sídlil v Chropyni. 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Nový král se vydal na objížďku svého panství. Všude jej </a:t>
            </a:r>
          </a:p>
          <a:p>
            <a:r>
              <a:rPr lang="cs-CZ" sz="2800" dirty="0" smtClean="0"/>
              <a:t>vítali, hostili a oslavovali. Ve dnech plných radovánek </a:t>
            </a:r>
            <a:r>
              <a:rPr lang="cs-CZ" sz="2800" dirty="0" err="1" smtClean="0"/>
              <a:t>pokra</a:t>
            </a:r>
            <a:r>
              <a:rPr lang="cs-CZ" sz="2800" dirty="0" smtClean="0"/>
              <a:t>-</a:t>
            </a:r>
          </a:p>
          <a:p>
            <a:r>
              <a:rPr lang="cs-CZ" sz="2800" dirty="0" err="1" smtClean="0"/>
              <a:t>čovali</a:t>
            </a:r>
            <a:r>
              <a:rPr lang="cs-CZ" sz="2800" dirty="0" smtClean="0"/>
              <a:t> i se svými hosty na chropyňském hradě. Královna pro-</a:t>
            </a:r>
          </a:p>
          <a:p>
            <a:r>
              <a:rPr lang="cs-CZ" sz="2800" dirty="0" smtClean="0"/>
              <a:t>sila svého manžela, aby pamatoval na své vladařské povinno-</a:t>
            </a:r>
          </a:p>
          <a:p>
            <a:r>
              <a:rPr lang="cs-CZ" sz="2800" dirty="0" err="1" smtClean="0"/>
              <a:t>sti</a:t>
            </a:r>
            <a:r>
              <a:rPr lang="cs-CZ" sz="2800" dirty="0" smtClean="0"/>
              <a:t>. Král se rozhněval a za její opovážlivá napomenutí ji vyhnal</a:t>
            </a:r>
          </a:p>
          <a:p>
            <a:r>
              <a:rPr lang="cs-CZ" sz="2800" dirty="0" smtClean="0"/>
              <a:t>z domova. Strach dovedl královnu do úkrytu v ječném lánu.</a:t>
            </a:r>
          </a:p>
          <a:p>
            <a:r>
              <a:rPr lang="cs-CZ" sz="2800" dirty="0" smtClean="0"/>
              <a:t>Tam ji objevili vesničané. Vedle ní leželo děťátko. Vzali ji s </a:t>
            </a:r>
          </a:p>
          <a:p>
            <a:r>
              <a:rPr lang="cs-CZ" sz="2800" dirty="0" smtClean="0"/>
              <a:t>sebou a královskému synu dali jméno podle místa narození –</a:t>
            </a:r>
          </a:p>
          <a:p>
            <a:r>
              <a:rPr lang="cs-CZ" sz="2800" dirty="0" smtClean="0"/>
              <a:t>Ječmínek. Králi se vše doneslo a bez milosti dal ženu i dítě </a:t>
            </a:r>
          </a:p>
          <a:p>
            <a:r>
              <a:rPr lang="cs-CZ" sz="2800" dirty="0" smtClean="0"/>
              <a:t>vykázat za  hranice . </a:t>
            </a:r>
          </a:p>
          <a:p>
            <a:r>
              <a:rPr lang="cs-CZ" sz="2800" dirty="0" smtClean="0"/>
              <a:t>	Když si uvědomil, že udělal špatné rozhodnutí, už je ne-</a:t>
            </a:r>
          </a:p>
          <a:p>
            <a:r>
              <a:rPr lang="cs-CZ" sz="2800" dirty="0" smtClean="0"/>
              <a:t>našel . Pověst říká, že se Ječmínek objeví, až bude v zemi </a:t>
            </a:r>
          </a:p>
          <a:p>
            <a:r>
              <a:rPr lang="cs-CZ" sz="2800" dirty="0" smtClean="0"/>
              <a:t>nejhůř.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</a:t>
            </a:r>
            <a:r>
              <a:rPr lang="en-US" dirty="0" smtClean="0"/>
              <a:t>32_</a:t>
            </a:r>
            <a:r>
              <a:rPr lang="cs-CZ" dirty="0" smtClean="0"/>
              <a:t>INOVACE_10_13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Odpověz na otázky: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628800"/>
            <a:ext cx="537345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/>
              <a:t>Kde sídlil bohatý zeman?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Jaký život vedl?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O co ho královna prosila?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Co udělal král?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Kde královnu vesničané objevili?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Co našli vedle královny?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Jak dítě pojmenovali?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Hledal král královnu se synem?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Co říká pověst?</a:t>
            </a:r>
            <a:endParaRPr lang="cs-CZ" sz="2800" b="1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</a:t>
            </a:r>
            <a:r>
              <a:rPr lang="en-US" dirty="0" smtClean="0"/>
              <a:t>32_</a:t>
            </a:r>
            <a:r>
              <a:rPr lang="cs-CZ" dirty="0" smtClean="0"/>
              <a:t>INOVACE_10_13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Odpovědi: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844824"/>
            <a:ext cx="681590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/>
              <a:t>V Chropyni.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Slavil a účastnil se hýření a radovánek.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Aby se věnoval vladařským povinnostem.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Královnu vyhnal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V ječném lánu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Děťátko 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Ječmínek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Ano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Ječmínek se objeví, až bude  v zemi nejhůř</a:t>
            </a:r>
            <a:endParaRPr lang="cs-CZ" sz="2800" b="1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</a:t>
            </a:r>
            <a:r>
              <a:rPr lang="en-US" dirty="0" smtClean="0"/>
              <a:t>32_</a:t>
            </a:r>
            <a:r>
              <a:rPr lang="cs-CZ" dirty="0" smtClean="0"/>
              <a:t>INOVACE_10_13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 králi Bruncvíkovi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upload.wikimedia.org/wikipedia/commons/thumb/c/c8/Charles_Bridge_Bruncvik.jpg/170px-Charles_Bridge_Bruncvi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412776"/>
            <a:ext cx="2952328" cy="3942228"/>
          </a:xfrm>
          <a:prstGeom prst="rect">
            <a:avLst/>
          </a:prstGeom>
          <a:noFill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</a:t>
            </a:r>
            <a:r>
              <a:rPr lang="en-US" dirty="0" smtClean="0"/>
              <a:t>32_</a:t>
            </a:r>
            <a:r>
              <a:rPr lang="cs-CZ" dirty="0" smtClean="0"/>
              <a:t>INOVACE_10_13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5157192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[2]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476672"/>
            <a:ext cx="9325117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	Krále Bruncvíka vždy přitahovala cizina, a tak jednou vy-</a:t>
            </a:r>
          </a:p>
          <a:p>
            <a:r>
              <a:rPr lang="cs-CZ" sz="2800" dirty="0" smtClean="0"/>
              <a:t>razil se svou družinou do světa.</a:t>
            </a:r>
          </a:p>
          <a:p>
            <a:r>
              <a:rPr lang="cs-CZ" sz="2800" dirty="0" smtClean="0"/>
              <a:t>	Jeho žena jej z cesty zrazovala, ale on chtěl být statečný</a:t>
            </a:r>
          </a:p>
          <a:p>
            <a:r>
              <a:rPr lang="cs-CZ" sz="2800" dirty="0" smtClean="0"/>
              <a:t>jako jeho otec </a:t>
            </a:r>
            <a:r>
              <a:rPr lang="cs-CZ" sz="2800" dirty="0" err="1" smtClean="0"/>
              <a:t>Stůjmír</a:t>
            </a:r>
            <a:r>
              <a:rPr lang="cs-CZ" sz="2800" dirty="0" smtClean="0"/>
              <a:t>, který získal do znaku země orlici. Sedm</a:t>
            </a:r>
          </a:p>
          <a:p>
            <a:r>
              <a:rPr lang="cs-CZ" sz="2800" dirty="0" smtClean="0"/>
              <a:t> let Bruncvík udatně bojoval s nestvůrami a přemohl kouzel-</a:t>
            </a:r>
          </a:p>
          <a:p>
            <a:r>
              <a:rPr lang="cs-CZ" sz="2800" dirty="0" err="1" smtClean="0"/>
              <a:t>ným</a:t>
            </a:r>
            <a:r>
              <a:rPr lang="cs-CZ" sz="2800" dirty="0" smtClean="0"/>
              <a:t>  mečem stovky nepřátel. Jednou viděl lva, jak bojuje </a:t>
            </a:r>
          </a:p>
          <a:p>
            <a:r>
              <a:rPr lang="cs-CZ" sz="2800" dirty="0" smtClean="0"/>
              <a:t>s drakem . Bruncvík se okamžitě pustil po boku zvířete do </a:t>
            </a:r>
            <a:r>
              <a:rPr lang="cs-CZ" sz="2800" dirty="0" err="1" smtClean="0"/>
              <a:t>oblu</a:t>
            </a:r>
            <a:r>
              <a:rPr lang="cs-CZ" sz="2800" dirty="0" smtClean="0"/>
              <a:t>-</a:t>
            </a:r>
          </a:p>
          <a:p>
            <a:r>
              <a:rPr lang="cs-CZ" sz="2800" dirty="0" err="1" smtClean="0"/>
              <a:t>dy</a:t>
            </a:r>
            <a:r>
              <a:rPr lang="cs-CZ" sz="2800" dirty="0" smtClean="0"/>
              <a:t>. Vyhráli. Stali se z nich nerozluční přátelé a lev jej od té doby</a:t>
            </a:r>
          </a:p>
          <a:p>
            <a:r>
              <a:rPr lang="cs-CZ" sz="2800" dirty="0" smtClean="0"/>
              <a:t>všude doprovázel.  Když se Bruncvík vrátil zpátky do Čech, lva</a:t>
            </a:r>
          </a:p>
          <a:p>
            <a:r>
              <a:rPr lang="cs-CZ" sz="2800" dirty="0" smtClean="0"/>
              <a:t>přivedl s sebou. Na památku znamení lva tak vstoupilo do </a:t>
            </a:r>
          </a:p>
          <a:p>
            <a:r>
              <a:rPr lang="cs-CZ" sz="2800" dirty="0" smtClean="0"/>
              <a:t>znaku Čech.</a:t>
            </a:r>
          </a:p>
          <a:p>
            <a:r>
              <a:rPr lang="cs-CZ" sz="2800" dirty="0" smtClean="0"/>
              <a:t>	Bílý lev v červeném poli jako připomenutí  věrnosti</a:t>
            </a:r>
          </a:p>
          <a:p>
            <a:r>
              <a:rPr lang="cs-CZ" sz="2800" dirty="0" smtClean="0"/>
              <a:t>a statečnosti doprovází </a:t>
            </a:r>
            <a:r>
              <a:rPr lang="cs-CZ" sz="2800" smtClean="0"/>
              <a:t>Čechy dodnes.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</a:t>
            </a:r>
            <a:r>
              <a:rPr lang="en-US" dirty="0" smtClean="0"/>
              <a:t>32_</a:t>
            </a:r>
            <a:r>
              <a:rPr lang="cs-CZ" dirty="0" smtClean="0"/>
              <a:t>INOVACE_10_13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Odpověz na otázky: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628800"/>
            <a:ext cx="7359643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/>
              <a:t>Kam se vydal Bruncvík?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Kdo získal pro svou zemi orlici?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Jak dlouho bojoval s nestvůrami?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Koho viděl bojovat s drakem?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Jak boj dopadl?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Koho si Bruncvík dovedl z ciziny?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Co se stalo na památku Bruncvíkova přátelství</a:t>
            </a:r>
          </a:p>
          <a:p>
            <a:pPr marL="342900" indent="-342900"/>
            <a:r>
              <a:rPr lang="cs-CZ" sz="2800" b="1" dirty="0" smtClean="0"/>
              <a:t>     se lvem?</a:t>
            </a:r>
          </a:p>
          <a:p>
            <a:pPr marL="342900" indent="-342900">
              <a:buAutoNum type="arabicPeriod"/>
            </a:pPr>
            <a:endParaRPr lang="cs-CZ" sz="2800" b="1" dirty="0" smtClean="0"/>
          </a:p>
          <a:p>
            <a:pPr marL="342900" indent="-342900">
              <a:buAutoNum type="arabicPeriod"/>
            </a:pPr>
            <a:endParaRPr lang="cs-CZ" sz="2800" b="1" dirty="0" smtClean="0"/>
          </a:p>
          <a:p>
            <a:pPr marL="342900" indent="-342900">
              <a:buAutoNum type="arabicPeriod"/>
            </a:pPr>
            <a:endParaRPr lang="cs-CZ" sz="2800" b="1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</a:t>
            </a:r>
            <a:r>
              <a:rPr lang="en-US" dirty="0" smtClean="0"/>
              <a:t>32_</a:t>
            </a:r>
            <a:r>
              <a:rPr lang="cs-CZ" dirty="0" smtClean="0"/>
              <a:t>INOVACE_10_13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Odpovědi: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916832"/>
            <a:ext cx="5927072" cy="57861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/>
              <a:t>Do ciziny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Otec Bruncvíka </a:t>
            </a:r>
            <a:r>
              <a:rPr lang="cs-CZ" sz="2800" b="1" dirty="0" err="1" smtClean="0"/>
              <a:t>Stůjmír</a:t>
            </a:r>
            <a:endParaRPr lang="cs-CZ" sz="2800" b="1" dirty="0" smtClean="0"/>
          </a:p>
          <a:p>
            <a:pPr marL="342900" indent="-342900">
              <a:buAutoNum type="arabicPeriod"/>
            </a:pPr>
            <a:r>
              <a:rPr lang="cs-CZ" sz="2800" b="1" dirty="0" smtClean="0"/>
              <a:t>Sedm let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Lva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Bruncvík lvovi pomohl a boj vyhráli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Lva a stali se z nic velcí přátelé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Znamení  lva stoupilo do znaku Čech</a:t>
            </a:r>
          </a:p>
          <a:p>
            <a:pPr marL="342900" indent="-342900">
              <a:buAutoNum type="arabicPeriod"/>
            </a:pPr>
            <a:endParaRPr lang="cs-CZ" sz="2800" b="1" dirty="0" smtClean="0"/>
          </a:p>
          <a:p>
            <a:pPr marL="342900" indent="-342900">
              <a:buAutoNum type="arabicPeriod"/>
            </a:pPr>
            <a:endParaRPr lang="cs-CZ" sz="2800" b="1" dirty="0" smtClean="0"/>
          </a:p>
          <a:p>
            <a:pPr marL="342900" indent="-342900">
              <a:buAutoNum type="arabicPeriod"/>
            </a:pPr>
            <a:endParaRPr lang="cs-CZ" sz="2800" b="1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</a:t>
            </a:r>
            <a:r>
              <a:rPr lang="en-US" dirty="0" smtClean="0"/>
              <a:t>32_</a:t>
            </a:r>
            <a:r>
              <a:rPr lang="cs-CZ" dirty="0" smtClean="0"/>
              <a:t>INOVACE_10_13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326</Words>
  <Application>Microsoft Office PowerPoint</Application>
  <PresentationFormat>Předvádění na obrazovce (4:3)</PresentationFormat>
  <Paragraphs>106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Staré pověsti české Alois Jirásek</vt:lpstr>
      <vt:lpstr>Prezentace aplikace PowerPoint</vt:lpstr>
      <vt:lpstr>Prezentace aplikace PowerPoint</vt:lpstr>
      <vt:lpstr>Prezentace aplikace PowerPoint</vt:lpstr>
      <vt:lpstr>Odpověz na otázky:</vt:lpstr>
      <vt:lpstr>Odpovědi:</vt:lpstr>
      <vt:lpstr>O králi Bruncvíkovi</vt:lpstr>
      <vt:lpstr>Prezentace aplikace PowerPoint</vt:lpstr>
      <vt:lpstr>Odpověz na otázky:</vt:lpstr>
      <vt:lpstr>Odpovědi: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Staré pověsti české</dc:title>
  <dc:creator>oem</dc:creator>
  <cp:lastModifiedBy>hornakova</cp:lastModifiedBy>
  <cp:revision>39</cp:revision>
  <cp:lastPrinted>2013-12-29T20:14:18Z</cp:lastPrinted>
  <dcterms:created xsi:type="dcterms:W3CDTF">2013-04-10T14:54:21Z</dcterms:created>
  <dcterms:modified xsi:type="dcterms:W3CDTF">2013-12-29T20:14:30Z</dcterms:modified>
</cp:coreProperties>
</file>