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8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63" r:id="rId11"/>
    <p:sldId id="271" r:id="rId12"/>
    <p:sldId id="268" r:id="rId13"/>
    <p:sldId id="270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F7D84587-53E4-4E06-BD76-B5DD5ED81CED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DC47F041-CAB4-4C77-A5A4-53F668659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691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47F041-CAB4-4C77-A5A4-53F668659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064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D2BAB-D425-4B44-B87B-4B4806C9149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9E5FC-D31F-411A-A80F-40817D83F82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83980-A854-46C8-A561-2E701ED357C3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71CE3-6070-45B0-A92F-EB6E14C49519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B6DBA-2331-4884-8911-8D1077402FFF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41CB9-CE97-4793-B64F-400D99836E3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96A7B-60C7-49C6-A51D-6ABD51D976E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AF6B0-8231-4B17-9BBA-571F4662CE3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3432-C06F-4F2D-ADFC-FAF561A9710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B020D-9C19-4307-A4BE-F691FD46C61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3740C-ED36-431D-9592-F61EB2DADBB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A7443B2-F866-43E1-876E-072F4C8A5E2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cs-CZ" smtClean="0"/>
              <a:t>VY_32_INOVACE_02_13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ECD8A-6FD6-4C2C-9A35-CAE16AA04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691680" y="3186544"/>
            <a:ext cx="4875375" cy="283474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83567" y="595745"/>
            <a:ext cx="7811145" cy="1033055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Školník Kulda je jednička</a:t>
            </a:r>
            <a:endParaRPr lang="cs-CZ" sz="44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59165" y="6309320"/>
            <a:ext cx="7441227" cy="412155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710" y="1523470"/>
            <a:ext cx="6118400" cy="4586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0562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Jiří Kahoun: Školník Kulda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730260" y="1720564"/>
            <a:ext cx="3107449" cy="4320017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sz="quarter" idx="13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1844824"/>
            <a:ext cx="2952328" cy="428133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1968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Kapitola 2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endParaRPr lang="cs-CZ" sz="7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7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66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6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Český jazyk</a:t>
            </a:r>
            <a:endParaRPr lang="cs-CZ" sz="66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9" y="6381328"/>
            <a:ext cx="7560840" cy="340147"/>
          </a:xfrm>
        </p:spPr>
        <p:txBody>
          <a:bodyPr/>
          <a:lstStyle/>
          <a:p>
            <a:r>
              <a:rPr lang="cs-CZ" dirty="0" smtClean="0"/>
              <a:t>         VY_32_INOVACE_12_13</a:t>
            </a:r>
            <a:endParaRPr lang="cs-CZ" dirty="0"/>
          </a:p>
        </p:txBody>
      </p:sp>
      <p:pic>
        <p:nvPicPr>
          <p:cNvPr id="1026" name="Picture 2" descr="C:\Users\kasparkova\Desktop\foto školník\Snímek 0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4000" contrast="-2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91" y="1412776"/>
            <a:ext cx="5920791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739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19256" cy="1008112"/>
          </a:xfrm>
        </p:spPr>
        <p:txBody>
          <a:bodyPr/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Zdena Růžičková nepřišla do školy. Jak ji paní Růžičková omluvila?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a.) je nemocná				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b.) udělalo se jí nevolno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c.) jely nakupovat do Prahy</a:t>
            </a:r>
            <a:endParaRPr lang="cs-CZ" sz="32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309320"/>
            <a:ext cx="7585243" cy="412155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39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108012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2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Paní ředitelka přišla do třídy, aby: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a.) děti pochválila, že pomáhají panu školníkovi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b.) děti poučila, jak mají panu školníkovi pomáhat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c.) děti pokárala, že panu školníkovi někdo dělá 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nepříjemnosti         </a:t>
            </a: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381328"/>
            <a:ext cx="7153195" cy="340147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732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147248" cy="1196752"/>
          </a:xfrm>
        </p:spPr>
        <p:txBody>
          <a:bodyPr/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3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Žák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Kougl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označil vrabce jako: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a.) vlastence, protože neodlétá na zimu do teplých </a:t>
            </a: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krajin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b.) ptáka domácího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c.) ušmudlaného rozcuchance, který sbírá na nádraží </a:t>
            </a: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drobky</a:t>
            </a: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237312"/>
            <a:ext cx="7081187" cy="484163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4594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147248" cy="1152128"/>
          </a:xfrm>
        </p:spPr>
        <p:txBody>
          <a:bodyPr/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4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496944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 dělal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Kludský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když ho vyvolala paní učitelka?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a.) dával v hodině pozor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b.) četl si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c.) kroutil hlavou kolem dokola, aby naladil rádio</a:t>
            </a: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309320"/>
            <a:ext cx="7513235" cy="412155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236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075239" cy="1238378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Otázka č. 5</a:t>
            </a:r>
            <a:endParaRPr lang="cs-CZ" sz="44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Jakou známku dostal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Kludský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když ho paní učitelka vyvolala?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a.) 1 a poznámku za vyrušování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b.) 3 a poznámku za vyrušování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c.) </a:t>
            </a: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poznámku za vyrušování</a:t>
            </a: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309320"/>
            <a:ext cx="7297211" cy="412155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0184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8003232" cy="936104"/>
          </a:xfrm>
        </p:spPr>
        <p:txBody>
          <a:bodyPr/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6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00201"/>
            <a:ext cx="7560840" cy="44210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 se nelíbilo panu školníkovi, že dělali   kluci o přestávce?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a.) lhali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b.) klouzali se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c.) křičeli jako na hřišti</a:t>
            </a:r>
            <a:endParaRPr lang="cs-CZ" sz="3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309320"/>
            <a:ext cx="7153195" cy="412155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979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075240" cy="1339552"/>
          </a:xfrm>
        </p:spPr>
        <p:txBody>
          <a:bodyPr/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KARTA   ODPOVĚDÍ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xfrm>
            <a:off x="899592" y="1628800"/>
            <a:ext cx="7344816" cy="4497363"/>
          </a:xfrm>
        </p:spPr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			B			C</a:t>
            </a: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			B			C</a:t>
            </a: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			B			C</a:t>
            </a: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			B			C</a:t>
            </a: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			B			C</a:t>
            </a: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			B			C</a:t>
            </a:r>
            <a:endParaRPr lang="cs-CZ" sz="4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309320"/>
            <a:ext cx="7513235" cy="412155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541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784976" cy="1152128"/>
          </a:xfrm>
        </p:spPr>
        <p:txBody>
          <a:bodyPr/>
          <a:lstStyle/>
          <a:p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KARTA 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SPRÁVNÝCH 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ODPOVĚDÍ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3" y="2492896"/>
            <a:ext cx="3960440" cy="363326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1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(odpověď a str. 16)</a:t>
            </a: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1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(odpověď na str. 16) </a:t>
            </a: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+ C </a:t>
            </a:r>
            <a:r>
              <a:rPr lang="cs-CZ" sz="1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(odpověď na str. 20)</a:t>
            </a: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1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(odpověď na str. 23)</a:t>
            </a: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1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(odpověď na str. 23)</a:t>
            </a:r>
            <a:endParaRPr lang="cs-CZ" sz="16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VY_32_INOVACE_12_13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823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Zdroj: KAHOUN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Jiří. Školník Kulda je jednička. Praha: Albatros, 2003. 86s. ISBN 80-00-01194-8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272808" cy="4464495"/>
          </a:xfrm>
        </p:spPr>
        <p:txBody>
          <a:bodyPr>
            <a:normAutofit lnSpcReduction="10000"/>
          </a:bodyPr>
          <a:lstStyle/>
          <a:p>
            <a:endParaRPr lang="cs-CZ" sz="1400" dirty="0" smtClean="0">
              <a:solidFill>
                <a:schemeClr val="tx2"/>
              </a:solidFill>
            </a:endParaRPr>
          </a:p>
          <a:p>
            <a:endParaRPr lang="cs-CZ" sz="1400" b="1" dirty="0">
              <a:solidFill>
                <a:schemeClr val="tx2"/>
              </a:solidFill>
            </a:endParaRPr>
          </a:p>
          <a:p>
            <a:endParaRPr lang="cs-CZ" sz="1400" dirty="0" smtClean="0">
              <a:solidFill>
                <a:schemeClr val="tx2"/>
              </a:solidFill>
            </a:endParaRPr>
          </a:p>
          <a:p>
            <a:endParaRPr lang="cs-CZ" sz="1400" dirty="0" smtClean="0">
              <a:solidFill>
                <a:schemeClr val="tx2"/>
              </a:solidFill>
            </a:endParaRPr>
          </a:p>
          <a:p>
            <a:endParaRPr lang="cs-CZ" sz="1400" dirty="0">
              <a:solidFill>
                <a:schemeClr val="tx2"/>
              </a:solidFill>
            </a:endParaRPr>
          </a:p>
          <a:p>
            <a:endParaRPr lang="cs-CZ" sz="1400" dirty="0" smtClean="0">
              <a:solidFill>
                <a:schemeClr val="tx2"/>
              </a:solidFill>
            </a:endParaRPr>
          </a:p>
          <a:p>
            <a:endParaRPr lang="cs-CZ" sz="1400" dirty="0">
              <a:solidFill>
                <a:schemeClr val="tx2"/>
              </a:solidFill>
            </a:endParaRPr>
          </a:p>
          <a:p>
            <a:endParaRPr lang="cs-CZ" sz="1400" dirty="0" smtClean="0">
              <a:solidFill>
                <a:schemeClr val="tx2"/>
              </a:solidFill>
            </a:endParaRPr>
          </a:p>
          <a:p>
            <a:endParaRPr lang="cs-CZ" sz="1400" dirty="0">
              <a:solidFill>
                <a:schemeClr val="tx2"/>
              </a:solidFill>
            </a:endParaRPr>
          </a:p>
          <a:p>
            <a:endParaRPr lang="cs-CZ" sz="1400" dirty="0" smtClean="0">
              <a:solidFill>
                <a:schemeClr val="tx2"/>
              </a:solidFill>
            </a:endParaRPr>
          </a:p>
          <a:p>
            <a:endParaRPr lang="cs-CZ" sz="1400" dirty="0">
              <a:solidFill>
                <a:schemeClr val="tx2"/>
              </a:solidFill>
            </a:endParaRPr>
          </a:p>
          <a:p>
            <a:endParaRPr lang="cs-CZ" sz="1400" dirty="0" smtClean="0">
              <a:solidFill>
                <a:schemeClr val="tx2"/>
              </a:solidFill>
            </a:endParaRPr>
          </a:p>
          <a:p>
            <a:endParaRPr lang="cs-CZ" sz="1400" dirty="0">
              <a:solidFill>
                <a:schemeClr val="tx2"/>
              </a:solidFill>
            </a:endParaRPr>
          </a:p>
          <a:p>
            <a:endParaRPr lang="cs-CZ" sz="1400" dirty="0" smtClean="0">
              <a:solidFill>
                <a:schemeClr val="tx2"/>
              </a:solidFill>
            </a:endParaRPr>
          </a:p>
          <a:p>
            <a:endParaRPr lang="cs-CZ" sz="1400" dirty="0" smtClean="0">
              <a:solidFill>
                <a:schemeClr val="tx2"/>
              </a:solidFill>
            </a:endParaRPr>
          </a:p>
          <a:p>
            <a:r>
              <a:rPr lang="cs-CZ" sz="1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Materiál </a:t>
            </a:r>
            <a:r>
              <a:rPr lang="cs-CZ" sz="1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 určen pro bezplatné používání na všech typech škol a školských zařízeních. Jakékoliv další využití podléhá autorskému zákonu.</a:t>
            </a:r>
          </a:p>
          <a:p>
            <a:r>
              <a:rPr lang="cs-CZ" sz="1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Texty jsou vlastní originální tvorbou autora</a:t>
            </a:r>
            <a:r>
              <a:rPr lang="cs-CZ" sz="1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Obrázky jsou tvorbou žáků</a:t>
            </a:r>
            <a:r>
              <a:rPr lang="cs-CZ" sz="1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Fotografie je z vlastního archivu autora.</a:t>
            </a:r>
            <a:r>
              <a:rPr lang="cs-CZ" sz="1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381328"/>
            <a:ext cx="7369219" cy="340147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00808"/>
            <a:ext cx="2632179" cy="374441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25802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7929165" cy="43204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/>
          <a:lstStyle/>
          <a:p>
            <a:pPr algn="l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Tato práce je šířena pod licencí CC BY-SA 3.0. Odkazy a citace jsou platné k datu vytvoření této práce.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204864"/>
            <a:ext cx="7848872" cy="3816424"/>
          </a:xfrm>
          <a:gradFill flip="none" rotWithShape="1">
            <a:gsLst>
              <a:gs pos="77500">
                <a:srgbClr val="D3DBEF"/>
              </a:gs>
              <a:gs pos="63340">
                <a:srgbClr val="B6D2EF">
                  <a:lumMod val="59000"/>
                  <a:lumOff val="41000"/>
                </a:srgbClr>
              </a:gs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 fontScale="40000" lnSpcReduction="20000"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algn="l"/>
            <a:endParaRPr lang="cs-CZ" sz="37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		Mgr. Marcela Kašpárková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Vytvořeno:	</a:t>
            </a:r>
            <a:r>
              <a:rPr lang="cs-CZ" sz="37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2. </a:t>
            </a:r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května 2013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Ročník:		4. ročník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oblast:	Jazyk a jazyková komunikace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obor:	Český jazyk a literatura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Tematický okruh:	Literární  výchova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Téma:		Jiří Kahoun - Školník Kulda je jednička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Pomůcky:		kniha, psací potřeby, notebook nebo PC, dataprojektor,  dotazník,    </a:t>
            </a:r>
          </a:p>
          <a:p>
            <a:pPr algn="l"/>
            <a:r>
              <a:rPr lang="cs-CZ" sz="3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      fotoaparát.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		Žáci si přečtou kapitolu, učitel rozdá kartu odpovědí, promítá jednotlivé 		otázky, děti si zvolí správnou odpověď, vyznačí a nakonec si zkontrolují, 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jak pozorně četly. Práce s dotazníkem může probíhat i ve dvojicích nebo </a:t>
            </a:r>
          </a:p>
          <a:p>
            <a:pPr algn="l"/>
            <a:r>
              <a:rPr lang="cs-CZ" sz="37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      ve skupinkách.</a:t>
            </a:r>
          </a:p>
          <a:p>
            <a:pPr algn="l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411760" y="6381328"/>
            <a:ext cx="3600400" cy="340147"/>
          </a:xfrm>
        </p:spPr>
        <p:txBody>
          <a:bodyPr/>
          <a:lstStyle/>
          <a:p>
            <a:pPr algn="ctr"/>
            <a:r>
              <a:rPr lang="cs-CZ" dirty="0" smtClean="0"/>
              <a:t>VY_32_INOVACE_12_13</a:t>
            </a:r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2877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93"/>
    </mc:Choice>
    <mc:Fallback xmlns="">
      <p:transition spd="slow" advTm="26193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289</TotalTime>
  <Words>381</Words>
  <Application>Microsoft Office PowerPoint</Application>
  <PresentationFormat>Předvádění na obrazovce (4:3)</PresentationFormat>
  <Paragraphs>118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Jiří Kahoun: Školník Kulda</vt:lpstr>
      <vt:lpstr>Kapitola 2</vt:lpstr>
      <vt:lpstr>Otázka č. 1</vt:lpstr>
      <vt:lpstr>     Otázka č. 2</vt:lpstr>
      <vt:lpstr>Otázka č. 3</vt:lpstr>
      <vt:lpstr>Otázka č. 4</vt:lpstr>
      <vt:lpstr>Otázka č. 5</vt:lpstr>
      <vt:lpstr>Otázka č. 6</vt:lpstr>
      <vt:lpstr>KARTA   ODPOVĚDÍ</vt:lpstr>
      <vt:lpstr>KARTA  SPRÁVNÝCH ODPOVĚDÍ</vt:lpstr>
      <vt:lpstr>Zdroj: KAHOUN, Jiří. Školník Kulda je jednička. Praha: Albatros, 2003. 86s. ISBN 80-00-01194-8</vt:lpstr>
      <vt:lpstr>Tato práce je šířena pod licencí CC BY-SA 3.0. Odkazy a citace jsou platné k datu vytvoření této práce.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kasparkova</dc:creator>
  <cp:lastModifiedBy>hornakova</cp:lastModifiedBy>
  <cp:revision>25</cp:revision>
  <cp:lastPrinted>2013-12-29T20:20:14Z</cp:lastPrinted>
  <dcterms:created xsi:type="dcterms:W3CDTF">2013-05-04T13:37:20Z</dcterms:created>
  <dcterms:modified xsi:type="dcterms:W3CDTF">2013-12-29T20:20:22Z</dcterms:modified>
</cp:coreProperties>
</file>