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56" r:id="rId2"/>
    <p:sldId id="267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</p:sldIdLst>
  <p:sldSz cx="9144000" cy="6858000" type="screen4x3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6363" cy="511731"/>
          </a:xfrm>
          <a:prstGeom prst="rect">
            <a:avLst/>
          </a:prstGeom>
        </p:spPr>
        <p:txBody>
          <a:bodyPr vert="horz" lIns="99048" tIns="49524" rIns="99048" bIns="49524" rtlCol="0"/>
          <a:lstStyle>
            <a:lvl1pPr algn="l">
              <a:defRPr sz="13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4021294" y="0"/>
            <a:ext cx="3076363" cy="511731"/>
          </a:xfrm>
          <a:prstGeom prst="rect">
            <a:avLst/>
          </a:prstGeom>
        </p:spPr>
        <p:txBody>
          <a:bodyPr vert="horz" lIns="99048" tIns="49524" rIns="99048" bIns="49524" rtlCol="0"/>
          <a:lstStyle>
            <a:lvl1pPr algn="r">
              <a:defRPr sz="1300"/>
            </a:lvl1pPr>
          </a:lstStyle>
          <a:p>
            <a:fld id="{E332E9E0-EAAD-4E40-84AA-D85A67B6AE0F}" type="datetimeFigureOut">
              <a:rPr lang="cs-CZ" smtClean="0"/>
              <a:pPr/>
              <a:t>29.12.2013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92188" y="768350"/>
            <a:ext cx="5114925" cy="383698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9048" tIns="49524" rIns="99048" bIns="49524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709930" y="4861441"/>
            <a:ext cx="5679440" cy="4605576"/>
          </a:xfrm>
          <a:prstGeom prst="rect">
            <a:avLst/>
          </a:prstGeom>
        </p:spPr>
        <p:txBody>
          <a:bodyPr vert="horz" lIns="99048" tIns="49524" rIns="99048" bIns="49524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721106"/>
            <a:ext cx="3076363" cy="511731"/>
          </a:xfrm>
          <a:prstGeom prst="rect">
            <a:avLst/>
          </a:prstGeom>
        </p:spPr>
        <p:txBody>
          <a:bodyPr vert="horz" lIns="99048" tIns="49524" rIns="99048" bIns="49524" rtlCol="0" anchor="b"/>
          <a:lstStyle>
            <a:lvl1pPr algn="l">
              <a:defRPr sz="13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4021294" y="9721106"/>
            <a:ext cx="3076363" cy="511731"/>
          </a:xfrm>
          <a:prstGeom prst="rect">
            <a:avLst/>
          </a:prstGeom>
        </p:spPr>
        <p:txBody>
          <a:bodyPr vert="horz" lIns="99048" tIns="49524" rIns="99048" bIns="49524" rtlCol="0" anchor="b"/>
          <a:lstStyle>
            <a:lvl1pPr algn="r">
              <a:defRPr sz="1300"/>
            </a:lvl1pPr>
          </a:lstStyle>
          <a:p>
            <a:fld id="{F1F34379-F46A-4D0E-9C89-689C7634652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1188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33062-A9EF-4801-8882-2BDEC25E7979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A69D13F-789C-4328-93B9-E458659BB5E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cs-CZ" smtClean="0"/>
              <a:t>VY-32_INOVACE_03_13</a:t>
            </a:r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0A3A97-E755-4E02-8451-1BC8EBCEE2FB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VY-32_INOVACE_03_13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9D13F-789C-4328-93B9-E458659BB5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FAED13-EAC3-4187-BADF-8765370EFE26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VY-32_INOVACE_03_13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9D13F-789C-4328-93B9-E458659BB5E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33F8DD-00D9-4FB6-A97E-77A176F11066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VY-32_INOVACE_03_13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9D13F-789C-4328-93B9-E458659BB5E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6984D2-ABE0-43FF-90F2-B5ADF249AD5C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VY-32_INOVACE_03_13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9D13F-789C-4328-93B9-E458659BB5E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D76258-FC43-484C-B348-20FD6FBE796C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VY-32_INOVACE_03_13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9D13F-789C-4328-93B9-E458659BB5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C47AD-0D35-4ED4-B415-A570C68C43C0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VY-32_INOVACE_03_13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9D13F-789C-4328-93B9-E458659BB5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BC58D8-CB87-4F71-AFD7-28DDD9E73CFB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VY-32_INOVACE_03_13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9D13F-789C-4328-93B9-E458659BB5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9F5E1C-E802-4299-BD57-EF17BFD14569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VY-32_INOVACE_03_13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9D13F-789C-4328-93B9-E458659BB5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1ACD0E-EE71-47D5-94D3-C897BF6732E5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VY-32_INOVACE_03_13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9D13F-789C-4328-93B9-E458659BB5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C63328-840D-4346-88D8-B7F38F5B3D21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VY-32_INOVACE_03_13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9D13F-789C-4328-93B9-E458659BB5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9574">
              <a:srgbClr val="D1E1BD"/>
            </a:gs>
            <a:gs pos="23350">
              <a:srgbClr val="BFD3A2"/>
            </a:gs>
            <a:gs pos="0">
              <a:srgbClr val="A7C07E">
                <a:alpha val="18000"/>
                <a:lumMod val="0"/>
              </a:srgbClr>
            </a:gs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E0699E1F-D0A4-4171-B060-B860BE98B45E}" type="datetime1">
              <a:rPr lang="cs-CZ" smtClean="0"/>
              <a:pPr/>
              <a:t>29.12.2013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r>
              <a:rPr lang="cs-CZ" smtClean="0"/>
              <a:t>VY-32_INOVACE_03_13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8A69D13F-789C-4328-93B9-E458659BB5E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Relationship Id="rId5" Type="http://schemas.microsoft.com/office/2007/relationships/hdphoto" Target="../media/hdphoto2.wdp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19256" cy="1152128"/>
          </a:xfrm>
        </p:spPr>
        <p:txBody>
          <a:bodyPr/>
          <a:lstStyle/>
          <a:p>
            <a:r>
              <a:rPr lang="cs-CZ" dirty="0">
                <a:solidFill>
                  <a:schemeClr val="accent5"/>
                </a:solidFill>
              </a:rPr>
              <a:t>Školník Kulda je jednička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5724128" y="6309320"/>
            <a:ext cx="2664296" cy="432048"/>
          </a:xfrm>
        </p:spPr>
        <p:txBody>
          <a:bodyPr/>
          <a:lstStyle/>
          <a:p>
            <a:pPr algn="r"/>
            <a:r>
              <a:rPr lang="cs-CZ" dirty="0" smtClean="0">
                <a:solidFill>
                  <a:schemeClr val="bg1"/>
                </a:solidFill>
              </a:rPr>
              <a:t>VY_32_INOVACE_13_13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7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9917" y="1658540"/>
            <a:ext cx="3854757" cy="46507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515277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5"/>
                </a:solidFill>
                <a:latin typeface="Times New Roman" pitchFamily="18" charset="0"/>
                <a:cs typeface="Times New Roman" pitchFamily="18" charset="0"/>
              </a:rPr>
              <a:t>Jiří Kahoun: Školník Kulda</a:t>
            </a:r>
            <a:endParaRPr lang="cs-CZ" dirty="0">
              <a:solidFill>
                <a:schemeClr val="accent5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Zástupný symbol pro obsah 4"/>
          <p:cNvPicPr>
            <a:picLocks noGrp="1"/>
          </p:cNvPicPr>
          <p:nvPr>
            <p:ph sz="half" idx="2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43000" contrast="19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259632" y="1787236"/>
            <a:ext cx="2799750" cy="4338927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VY_32_INOVACE_03_13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7" name="Zástupný symbol pro obsah 6"/>
          <p:cNvPicPr>
            <a:picLocks noGrp="1"/>
          </p:cNvPicPr>
          <p:nvPr>
            <p:ph sz="quarter" idx="13"/>
          </p:nvPr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59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9818" y="1787236"/>
            <a:ext cx="2813470" cy="433892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3282556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332656"/>
            <a:ext cx="7931224" cy="1267544"/>
          </a:xfrm>
        </p:spPr>
        <p:txBody>
          <a:bodyPr/>
          <a:lstStyle/>
          <a:p>
            <a:r>
              <a:rPr lang="cs-CZ" sz="72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Kapitola č. 3</a:t>
            </a:r>
            <a:endParaRPr lang="cs-CZ" sz="7200" dirty="0">
              <a:solidFill>
                <a:schemeClr val="accent5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1" y="1676400"/>
            <a:ext cx="8382000" cy="44497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7200" dirty="0" smtClean="0">
              <a:solidFill>
                <a:schemeClr val="accent5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66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Čtení</a:t>
            </a:r>
            <a:endParaRPr lang="cs-CZ" sz="6600" dirty="0">
              <a:solidFill>
                <a:schemeClr val="accent5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VY_32_INOVACE_13_13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47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8146" y="1870364"/>
            <a:ext cx="2992582" cy="443895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2352679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19256" cy="1051520"/>
          </a:xfrm>
        </p:spPr>
        <p:txBody>
          <a:bodyPr/>
          <a:lstStyle/>
          <a:p>
            <a:r>
              <a:rPr lang="cs-CZ" sz="44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Otázka č. 1</a:t>
            </a:r>
            <a:endParaRPr lang="cs-CZ" sz="4400" dirty="0">
              <a:solidFill>
                <a:schemeClr val="accent5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988841"/>
            <a:ext cx="7587596" cy="3744416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sz="32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Proč se celá třída sesypala kolem </a:t>
            </a:r>
            <a:r>
              <a:rPr lang="cs-CZ" sz="3200" dirty="0" err="1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Kougla</a:t>
            </a:r>
            <a:r>
              <a:rPr lang="cs-CZ" sz="32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pPr marL="0" indent="0">
              <a:buNone/>
            </a:pPr>
            <a:endParaRPr lang="cs-CZ" sz="3200" dirty="0">
              <a:solidFill>
                <a:schemeClr val="accent5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32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Přinesl: 	a.) autíčka</a:t>
            </a:r>
          </a:p>
          <a:p>
            <a:pPr marL="0" indent="0">
              <a:buNone/>
            </a:pPr>
            <a:r>
              <a:rPr lang="cs-CZ" sz="3200" dirty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32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	b.) památník</a:t>
            </a:r>
          </a:p>
          <a:p>
            <a:pPr marL="0" indent="0">
              <a:buNone/>
            </a:pPr>
            <a:r>
              <a:rPr lang="cs-CZ" sz="3200" dirty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32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	c.) fotografie herců</a:t>
            </a:r>
            <a:endParaRPr lang="cs-CZ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VY_32_INOVACE_13_13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56258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476672"/>
            <a:ext cx="8013576" cy="1240160"/>
          </a:xfrm>
        </p:spPr>
        <p:txBody>
          <a:bodyPr/>
          <a:lstStyle/>
          <a:p>
            <a:r>
              <a:rPr lang="cs-CZ" sz="44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Otázka č. 2</a:t>
            </a:r>
            <a:endParaRPr lang="cs-CZ" sz="4400" dirty="0">
              <a:solidFill>
                <a:schemeClr val="accent5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2060848"/>
            <a:ext cx="7571184" cy="406531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sz="32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Co si měly děti přinést do školy?</a:t>
            </a:r>
          </a:p>
          <a:p>
            <a:pPr marL="0" indent="0">
              <a:buNone/>
            </a:pPr>
            <a:endParaRPr lang="cs-CZ" sz="3200" dirty="0">
              <a:solidFill>
                <a:schemeClr val="accent5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32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	a.) nejoblíbenější hračku	</a:t>
            </a:r>
          </a:p>
          <a:p>
            <a:pPr marL="0" indent="0">
              <a:buNone/>
            </a:pPr>
            <a:endParaRPr lang="cs-CZ" sz="3200" dirty="0">
              <a:solidFill>
                <a:schemeClr val="accent5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3200" dirty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	b.) něco zajímavého</a:t>
            </a:r>
          </a:p>
          <a:p>
            <a:pPr marL="0" indent="0">
              <a:buNone/>
            </a:pPr>
            <a:endParaRPr lang="cs-CZ" sz="3200" dirty="0">
              <a:solidFill>
                <a:schemeClr val="accent5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32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	c.) nejmilejší knížku</a:t>
            </a:r>
            <a:endParaRPr lang="cs-CZ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VY_32_INOVACE_13_13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2669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76672"/>
            <a:ext cx="8075240" cy="1123528"/>
          </a:xfrm>
        </p:spPr>
        <p:txBody>
          <a:bodyPr/>
          <a:lstStyle/>
          <a:p>
            <a:r>
              <a:rPr lang="cs-CZ" sz="44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Otázka č. 3</a:t>
            </a:r>
            <a:endParaRPr lang="cs-CZ" sz="4400" dirty="0">
              <a:solidFill>
                <a:schemeClr val="accent5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988840"/>
            <a:ext cx="8003232" cy="4137323"/>
          </a:xfrm>
        </p:spPr>
        <p:txBody>
          <a:bodyPr/>
          <a:lstStyle/>
          <a:p>
            <a:pPr marL="0" indent="0">
              <a:buNone/>
            </a:pPr>
            <a:r>
              <a:rPr lang="cs-CZ" dirty="0">
                <a:solidFill>
                  <a:srgbClr val="00B050"/>
                </a:solidFill>
              </a:rPr>
              <a:t> </a:t>
            </a:r>
            <a:r>
              <a:rPr lang="cs-CZ" sz="32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Z jaké knížky četl </a:t>
            </a:r>
            <a:r>
              <a:rPr lang="cs-CZ" sz="3200" dirty="0" err="1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Kludský</a:t>
            </a:r>
            <a:r>
              <a:rPr lang="cs-CZ" sz="32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ukázku?</a:t>
            </a:r>
          </a:p>
          <a:p>
            <a:pPr marL="0" indent="0">
              <a:buNone/>
            </a:pPr>
            <a:endParaRPr lang="cs-CZ" sz="3200" dirty="0">
              <a:solidFill>
                <a:schemeClr val="accent5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32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a.) Příběhy dona </a:t>
            </a:r>
            <a:r>
              <a:rPr lang="cs-CZ" sz="3200" dirty="0" err="1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Quijota</a:t>
            </a:r>
            <a:endParaRPr lang="cs-CZ" sz="3200" dirty="0" smtClean="0">
              <a:solidFill>
                <a:schemeClr val="accent5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3200" dirty="0">
              <a:solidFill>
                <a:schemeClr val="accent5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32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b.) Kuchařka naší vesnice</a:t>
            </a:r>
          </a:p>
          <a:p>
            <a:pPr marL="0" indent="0">
              <a:buNone/>
            </a:pPr>
            <a:endParaRPr lang="cs-CZ" sz="3200" dirty="0">
              <a:solidFill>
                <a:schemeClr val="accent5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32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c.) Dva roky prázdnin</a:t>
            </a:r>
            <a:endParaRPr lang="cs-CZ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VY_32_INOVACE_13_13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68412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548680"/>
            <a:ext cx="8075240" cy="792088"/>
          </a:xfrm>
        </p:spPr>
        <p:txBody>
          <a:bodyPr/>
          <a:lstStyle/>
          <a:p>
            <a:r>
              <a:rPr lang="cs-CZ" sz="44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Otázka č. 4</a:t>
            </a:r>
            <a:endParaRPr lang="cs-CZ" sz="4400" dirty="0">
              <a:solidFill>
                <a:schemeClr val="accent5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772816"/>
            <a:ext cx="8147248" cy="435334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 čem se bavila Zajíčková s Bubákovou?</a:t>
            </a:r>
          </a:p>
          <a:p>
            <a:pPr marL="0" indent="0">
              <a:buNone/>
            </a:pPr>
            <a:endParaRPr lang="cs-CZ" sz="3200" dirty="0">
              <a:solidFill>
                <a:schemeClr val="accent5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3200" dirty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a.) o paní učitelce</a:t>
            </a:r>
          </a:p>
          <a:p>
            <a:pPr marL="0" indent="0">
              <a:buNone/>
            </a:pPr>
            <a:endParaRPr lang="cs-CZ" sz="3200" dirty="0">
              <a:solidFill>
                <a:schemeClr val="accent5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32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b.) o knížce, kterou přinesly</a:t>
            </a:r>
          </a:p>
          <a:p>
            <a:pPr marL="0" indent="0">
              <a:buNone/>
            </a:pPr>
            <a:endParaRPr lang="cs-CZ" sz="3200" dirty="0">
              <a:solidFill>
                <a:schemeClr val="accent5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32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c.) o tom, koho milují</a:t>
            </a:r>
            <a:endParaRPr lang="cs-CZ" sz="3200" dirty="0">
              <a:solidFill>
                <a:schemeClr val="accent5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VY_32_INOVACE_13_13 </a:t>
            </a:r>
            <a:r>
              <a:rPr lang="cs-CZ" dirty="0" smtClean="0"/>
              <a:t>                       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973560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147248" cy="1080120"/>
          </a:xfrm>
        </p:spPr>
        <p:txBody>
          <a:bodyPr/>
          <a:lstStyle/>
          <a:p>
            <a:r>
              <a:rPr lang="cs-CZ" sz="44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Otázka č. 5</a:t>
            </a:r>
            <a:endParaRPr lang="cs-CZ" sz="4400" dirty="0">
              <a:solidFill>
                <a:schemeClr val="accent5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600201"/>
            <a:ext cx="7787208" cy="434908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sz="32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S kým seděl Vrabec na konci hodiny?</a:t>
            </a:r>
          </a:p>
          <a:p>
            <a:pPr marL="0" indent="0">
              <a:buNone/>
            </a:pPr>
            <a:endParaRPr lang="cs-CZ" sz="3200" dirty="0">
              <a:solidFill>
                <a:schemeClr val="accent5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32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a.) se Zajíčkovou		</a:t>
            </a:r>
          </a:p>
          <a:p>
            <a:pPr marL="0" indent="0">
              <a:buNone/>
            </a:pPr>
            <a:endParaRPr lang="cs-CZ" sz="3200" dirty="0">
              <a:solidFill>
                <a:schemeClr val="accent5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32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b.) s </a:t>
            </a:r>
            <a:r>
              <a:rPr lang="cs-CZ" sz="3200" dirty="0" err="1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Kouglem</a:t>
            </a:r>
            <a:endParaRPr lang="cs-CZ" sz="3200" dirty="0" smtClean="0">
              <a:solidFill>
                <a:schemeClr val="accent5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3200" dirty="0">
              <a:solidFill>
                <a:schemeClr val="accent5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32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c.) s Kludským</a:t>
            </a:r>
            <a:endParaRPr lang="cs-CZ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VY_32_INOVACE_13_13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44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492896"/>
            <a:ext cx="2376264" cy="36004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7749470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63236"/>
            <a:ext cx="8077200" cy="1005524"/>
          </a:xfrm>
        </p:spPr>
        <p:txBody>
          <a:bodyPr/>
          <a:lstStyle/>
          <a:p>
            <a:r>
              <a:rPr lang="cs-CZ" sz="44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Karta odpovědí</a:t>
            </a:r>
            <a:endParaRPr lang="cs-CZ" sz="4400" dirty="0">
              <a:solidFill>
                <a:schemeClr val="accent5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835696" y="1628800"/>
            <a:ext cx="6851104" cy="4497363"/>
          </a:xfrm>
        </p:spPr>
        <p:txBody>
          <a:bodyPr/>
          <a:lstStyle/>
          <a:p>
            <a:pPr marL="0" indent="0">
              <a:buNone/>
            </a:pPr>
            <a:endParaRPr lang="cs-CZ" sz="3600" dirty="0" smtClean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3600" dirty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1.   </a:t>
            </a:r>
            <a:r>
              <a:rPr lang="pt-BR" sz="36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r>
              <a:rPr lang="pt-BR" sz="3600" dirty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		B		C		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2.   </a:t>
            </a:r>
            <a:r>
              <a:rPr lang="pt-BR" sz="36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r>
              <a:rPr lang="pt-BR" sz="3600" dirty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		B		C		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3.   </a:t>
            </a:r>
            <a:r>
              <a:rPr lang="pt-BR" sz="36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r>
              <a:rPr lang="pt-BR" sz="3600" dirty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		B		C		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4.   </a:t>
            </a:r>
            <a:r>
              <a:rPr lang="pt-BR" sz="36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r>
              <a:rPr lang="pt-BR" sz="3600" dirty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		B		C		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5.   </a:t>
            </a:r>
            <a:r>
              <a:rPr lang="pt-BR" sz="36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r>
              <a:rPr lang="pt-BR" sz="3600" dirty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		B		C</a:t>
            </a:r>
            <a:r>
              <a:rPr lang="pt-BR" sz="36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		</a:t>
            </a:r>
          </a:p>
          <a:p>
            <a:pPr marL="0" indent="0">
              <a:buNone/>
            </a:pPr>
            <a:r>
              <a:rPr lang="cs-CZ" dirty="0" smtClean="0"/>
              <a:t>                                   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VY_32_INOVACE_15_13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80087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404664"/>
            <a:ext cx="7787208" cy="1195536"/>
          </a:xfrm>
        </p:spPr>
        <p:txBody>
          <a:bodyPr/>
          <a:lstStyle/>
          <a:p>
            <a:r>
              <a:rPr lang="cs-CZ" sz="44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Karta správných odpovědí</a:t>
            </a:r>
            <a:endParaRPr lang="cs-CZ" sz="4400" dirty="0">
              <a:solidFill>
                <a:schemeClr val="accent5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772816"/>
            <a:ext cx="7787208" cy="4176463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457200" indent="-457200" algn="ctr">
              <a:buAutoNum type="arabicPeriod"/>
            </a:pPr>
            <a:r>
              <a:rPr lang="cs-CZ" sz="4400" b="1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sz="1600" b="1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900" b="1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(odpověď str. 25)</a:t>
            </a:r>
          </a:p>
          <a:p>
            <a:pPr marL="457200" indent="-457200" algn="ctr">
              <a:buAutoNum type="arabicPeriod"/>
            </a:pPr>
            <a:r>
              <a:rPr lang="cs-CZ" sz="4400" b="1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C </a:t>
            </a:r>
            <a:r>
              <a:rPr lang="cs-CZ" sz="1800" b="1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(odpověď str. 27)</a:t>
            </a:r>
            <a:endParaRPr lang="cs-CZ" sz="4400" b="1" dirty="0" smtClean="0">
              <a:solidFill>
                <a:schemeClr val="accent5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457200" indent="-457200" algn="ctr">
              <a:buAutoNum type="arabicPeriod"/>
            </a:pPr>
            <a:r>
              <a:rPr lang="cs-CZ" sz="4400" b="1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sz="1800" b="1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(odpověď str. 28)</a:t>
            </a:r>
            <a:endParaRPr lang="cs-CZ" sz="4400" b="1" dirty="0" smtClean="0">
              <a:solidFill>
                <a:schemeClr val="accent5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457200" indent="-457200" algn="ctr">
              <a:buAutoNum type="arabicPeriod"/>
            </a:pPr>
            <a:r>
              <a:rPr lang="cs-CZ" sz="4400" b="1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C </a:t>
            </a:r>
            <a:r>
              <a:rPr lang="cs-CZ" sz="1800" b="1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(odpověď str. 28)</a:t>
            </a:r>
            <a:endParaRPr lang="cs-CZ" sz="4400" b="1" dirty="0" smtClean="0">
              <a:solidFill>
                <a:schemeClr val="accent5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457200" indent="-457200" algn="ctr">
              <a:buAutoNum type="arabicPeriod"/>
            </a:pPr>
            <a:r>
              <a:rPr lang="cs-CZ" sz="4400" b="1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C </a:t>
            </a:r>
            <a:r>
              <a:rPr lang="cs-CZ" sz="1800" b="1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(odpověď str. 30)</a:t>
            </a:r>
            <a:endParaRPr lang="cs-CZ" sz="4400" b="1" dirty="0" smtClean="0">
              <a:solidFill>
                <a:schemeClr val="accent5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cs-CZ" sz="4400" b="1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44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VY_32_INOVACE_03_13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743565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91264" cy="1411560"/>
          </a:xfrm>
        </p:spPr>
        <p:txBody>
          <a:bodyPr/>
          <a:lstStyle/>
          <a:p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Zdroj: KAHOUN</a:t>
            </a:r>
            <a:r>
              <a:rPr lang="cs-CZ" sz="2800" dirty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, Jiří. Školník Kulda je jednička. Praha: Albatros, 2003. 86s. ISBN 80-00-01194-8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VY_32_INOVACE_03_13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572494"/>
            <a:ext cx="2990411" cy="39820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387928" y="2452255"/>
            <a:ext cx="8472734" cy="66479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Materiál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je určen pro bezplatné používání na všech typech škol a školských zařízeních. Jakékoliv další využití podléhá autorskému zákonu.</a:t>
            </a:r>
          </a:p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Texty jsou vlastní originální tvorbou autora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. Obrázky jsou tvorbou žáků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pl-PL" sz="1400" dirty="0">
                <a:latin typeface="Times New Roman" pitchFamily="18" charset="0"/>
                <a:cs typeface="Times New Roman" pitchFamily="18" charset="0"/>
              </a:rPr>
              <a:t>Fotografie je z vlastního archivu autora.	</a:t>
            </a:r>
            <a:r>
              <a:rPr lang="cs-CZ" dirty="0"/>
              <a:t>	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2662576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412776"/>
            <a:ext cx="8435281" cy="648072"/>
          </a:xfrm>
        </p:spPr>
        <p:txBody>
          <a:bodyPr/>
          <a:lstStyle/>
          <a:p>
            <a:pPr algn="l"/>
            <a:r>
              <a:rPr lang="cs-CZ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1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1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1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Tato 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práce je šířena pod licencí CC BY-SA 3.0. Odkazy a citace jsou platné k datu </a:t>
            </a:r>
            <a:r>
              <a:rPr lang="cs-CZ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vytvoření </a:t>
            </a:r>
            <a:r>
              <a:rPr lang="cs-CZ" sz="1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této </a:t>
            </a:r>
            <a:r>
              <a:rPr lang="cs-CZ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práce.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132856"/>
            <a:ext cx="8291264" cy="399330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16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Škola: Základní škola Trávníky Otrokovice, příspěvková organizace</a:t>
            </a:r>
          </a:p>
          <a:p>
            <a:pPr marL="0" indent="0">
              <a:buNone/>
            </a:pPr>
            <a:r>
              <a:rPr lang="cs-CZ" sz="16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1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CZ.1.07/1.4.00/21.2637</a:t>
            </a:r>
            <a:endParaRPr lang="cs-CZ" sz="16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16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Autor:		Mgr. Marcela Kašpárková</a:t>
            </a:r>
          </a:p>
          <a:p>
            <a:pPr marL="0" indent="0">
              <a:buNone/>
            </a:pPr>
            <a:r>
              <a:rPr lang="cs-CZ" sz="16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Vytvořeno:		5. května 2013</a:t>
            </a:r>
          </a:p>
          <a:p>
            <a:pPr marL="0" indent="0">
              <a:buNone/>
            </a:pPr>
            <a:r>
              <a:rPr lang="cs-CZ" sz="16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Ročník:		4. ročník</a:t>
            </a:r>
          </a:p>
          <a:p>
            <a:pPr marL="0" indent="0">
              <a:buNone/>
            </a:pPr>
            <a:r>
              <a:rPr lang="cs-CZ" sz="16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Vzdělávací oblast:	Jazyk a jazyková komunikace</a:t>
            </a:r>
          </a:p>
          <a:p>
            <a:pPr marL="0" indent="0">
              <a:buNone/>
            </a:pPr>
            <a:r>
              <a:rPr lang="cs-CZ" sz="16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Vzdělávací obor:	Český jazyk a literatura</a:t>
            </a:r>
          </a:p>
          <a:p>
            <a:pPr marL="0" indent="0">
              <a:buNone/>
            </a:pPr>
            <a:r>
              <a:rPr lang="cs-CZ" sz="16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Tematický okruh:	Literární  výchova</a:t>
            </a:r>
          </a:p>
          <a:p>
            <a:pPr marL="0" indent="0">
              <a:buNone/>
            </a:pPr>
            <a:r>
              <a:rPr lang="cs-CZ" sz="16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Téma:		Jiří Kahoun - Školník Kulda je jednička</a:t>
            </a:r>
          </a:p>
          <a:p>
            <a:pPr marL="0" indent="0">
              <a:buNone/>
            </a:pPr>
            <a:r>
              <a:rPr lang="cs-CZ" sz="16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Pomůcky:		kniha, psací potřeby, notebook nebo PC, dataprojektor, </a:t>
            </a:r>
            <a:r>
              <a:rPr lang="cs-CZ" sz="1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 </a:t>
            </a:r>
            <a:r>
              <a:rPr lang="cs-CZ" sz="16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beam</a:t>
            </a:r>
            <a:r>
              <a:rPr lang="cs-CZ" sz="160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16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dotazník,    </a:t>
            </a:r>
          </a:p>
          <a:p>
            <a:pPr marL="0" indent="0">
              <a:buNone/>
            </a:pPr>
            <a:r>
              <a:rPr lang="cs-CZ" sz="16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                                 </a:t>
            </a:r>
            <a:r>
              <a:rPr lang="cs-CZ" sz="1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fotoaparát</a:t>
            </a:r>
            <a:r>
              <a:rPr lang="cs-CZ" sz="16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r>
              <a:rPr lang="cs-CZ" sz="16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Anotace:		Žáci si přečtou kapitolu, učitel rozdá kartu odpovědí, promítá jednotlivé 		otázky, děti si zvolí správnou odpověď, vyznačí a nakonec si zkontrolují, </a:t>
            </a:r>
          </a:p>
          <a:p>
            <a:pPr marL="0" indent="0">
              <a:buNone/>
            </a:pPr>
            <a:r>
              <a:rPr lang="cs-CZ" sz="16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		jak pozorně četly. Práce s dotazníkem může probíhat i ve dvojicích nebo </a:t>
            </a:r>
          </a:p>
          <a:p>
            <a:pPr marL="0" indent="0">
              <a:buNone/>
            </a:pPr>
            <a:r>
              <a:rPr lang="cs-CZ" sz="16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                                </a:t>
            </a:r>
            <a:r>
              <a:rPr lang="cs-CZ" sz="1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6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ve skupinkách.</a:t>
            </a:r>
          </a:p>
          <a:p>
            <a:pPr marL="0" indent="0">
              <a:buNone/>
            </a:pPr>
            <a:endParaRPr lang="cs-CZ" sz="1600" dirty="0">
              <a:solidFill>
                <a:schemeClr val="accent5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59165" y="6453336"/>
            <a:ext cx="2847975" cy="268139"/>
          </a:xfrm>
        </p:spPr>
        <p:txBody>
          <a:bodyPr/>
          <a:lstStyle/>
          <a:p>
            <a:r>
              <a:rPr lang="cs-CZ" smtClean="0">
                <a:solidFill>
                  <a:schemeClr val="bg1"/>
                </a:solidFill>
              </a:rPr>
              <a:t>VY_32_INOVACE_13_13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5" name="Picture 2" descr="Y: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0"/>
            <a:ext cx="5781675" cy="14478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27776683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127</TotalTime>
  <Words>260</Words>
  <Application>Microsoft Office PowerPoint</Application>
  <PresentationFormat>Předvádění na obrazovce (4:3)</PresentationFormat>
  <Paragraphs>108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Exekutivní</vt:lpstr>
      <vt:lpstr>Školník Kulda je jednička</vt:lpstr>
      <vt:lpstr>Jiří Kahoun: Školník Kulda</vt:lpstr>
      <vt:lpstr>Kapitola č. 3</vt:lpstr>
      <vt:lpstr>Otázka č. 1</vt:lpstr>
      <vt:lpstr>Otázka č. 2</vt:lpstr>
      <vt:lpstr>Otázka č. 3</vt:lpstr>
      <vt:lpstr>Otázka č. 4</vt:lpstr>
      <vt:lpstr>Otázka č. 5</vt:lpstr>
      <vt:lpstr>Karta odpovědí</vt:lpstr>
      <vt:lpstr>Karta správných odpovědí</vt:lpstr>
      <vt:lpstr>Zdroj: KAHOUN, Jiří. Školník Kulda je jednička. Praha: Albatros, 2003. 86s. ISBN 80-00-01194-8</vt:lpstr>
      <vt:lpstr>      Tato práce je šířena pod licencí CC BY-SA 3.0. Odkazy a citace jsou platné k datu vytvoření této práce.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kasparkova</dc:creator>
  <cp:lastModifiedBy>hornakova</cp:lastModifiedBy>
  <cp:revision>18</cp:revision>
  <cp:lastPrinted>2013-12-29T20:21:41Z</cp:lastPrinted>
  <dcterms:created xsi:type="dcterms:W3CDTF">2013-05-04T14:41:48Z</dcterms:created>
  <dcterms:modified xsi:type="dcterms:W3CDTF">2013-12-29T20:21:49Z</dcterms:modified>
</cp:coreProperties>
</file>