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866D694F-A957-4649-B1F6-769171FE268C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6A458756-8DBA-4904-8CCB-AA8EBB5594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5024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2D146-DA84-4CAC-9627-09B3A57ACD0E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VY_32_INOVACE_6_13</a:t>
            </a:r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7B7DF-BE5E-455C-8CD4-AB0AB935F7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C08B9-A825-40B7-9B2E-C7F48F1FBEA7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VY_32_INOVACE_6_13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7B7DF-BE5E-455C-8CD4-AB0AB935F7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50467-3633-4E81-B500-B19B57EF8A9A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VY_32_INOVACE_6_13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7B7DF-BE5E-455C-8CD4-AB0AB935F7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69D9F-00FE-48F9-9116-3683FC25FAA2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VY_32_INOVACE_6_13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7B7DF-BE5E-455C-8CD4-AB0AB935F7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E855C-4FD1-4F61-8DC4-E1456640DA72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VY_32_INOVACE_6_13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7B7DF-BE5E-455C-8CD4-AB0AB935F7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58428-6AD8-44CA-BF14-2D6091F7DD3D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VY_32_INOVACE_6_13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7B7DF-BE5E-455C-8CD4-AB0AB935F7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74A42-CCB3-4511-A1A4-45EDEFD14C72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VY_32_INOVACE_6_13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7B7DF-BE5E-455C-8CD4-AB0AB935F7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708A1-8B72-491E-860A-E8A9FF4F3DE0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VY_32_INOVACE_6_13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7B7DF-BE5E-455C-8CD4-AB0AB935F7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232B1-7B9A-4EFB-BB14-2964F22B9020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VY_32_INOVACE_6_13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897B7DF-BE5E-455C-8CD4-AB0AB935F7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7F6D3-3921-4F27-8932-D5877749AC96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VY_32_INOVACE_6_13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7B7DF-BE5E-455C-8CD4-AB0AB935F7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C21FC-4AE7-4FB2-8795-E0245593EFE6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VY_32_INOVACE_6_13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7B7DF-BE5E-455C-8CD4-AB0AB935F7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46737DA-8DD9-45BF-9EF7-492DD3C1C4A7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r>
              <a:rPr lang="cs-CZ" smtClean="0"/>
              <a:t>VY_32_INOVACE_6_13</a:t>
            </a: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897B7DF-BE5E-455C-8CD4-AB0AB935F77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19256" cy="1224136"/>
          </a:xfrm>
        </p:spPr>
        <p:txBody>
          <a:bodyPr/>
          <a:lstStyle/>
          <a:p>
            <a:pPr algn="ctr"/>
            <a:r>
              <a:rPr lang="cs-CZ" dirty="0"/>
              <a:t>Školník Kulda je jednička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411760" y="1620982"/>
            <a:ext cx="4248472" cy="495811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620982"/>
            <a:ext cx="4248472" cy="4958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667000" y="6356350"/>
            <a:ext cx="6297488" cy="385018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VY_32_INOVACE_16_13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7247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   Jiří  Kahoun : Školník  Kulda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sz="half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3000" contrast="1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39388" y="1920875"/>
            <a:ext cx="2674224" cy="4433888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VY_32_INOVACE_16_13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Zástupný symbol pro obsah 6"/>
          <p:cNvPicPr>
            <a:picLocks noGrp="1"/>
          </p:cNvPicPr>
          <p:nvPr>
            <p:ph sz="half" idx="2"/>
          </p:nvPr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5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204864"/>
            <a:ext cx="2664296" cy="414989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70973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/>
              <a:t>Kapitola </a:t>
            </a:r>
            <a:r>
              <a:rPr lang="cs-CZ" sz="7200" dirty="0" smtClean="0"/>
              <a:t>6</a:t>
            </a:r>
            <a:endParaRPr lang="cs-CZ" sz="7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403648" y="2132856"/>
            <a:ext cx="6552728" cy="419174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600" smtClean="0">
                <a:solidFill>
                  <a:schemeClr val="tx2"/>
                </a:solidFill>
                <a:latin typeface="+mj-lt"/>
              </a:rPr>
              <a:t>Sobota 1</a:t>
            </a:r>
            <a:endParaRPr lang="cs-CZ" sz="6600" dirty="0">
              <a:solidFill>
                <a:schemeClr val="tx2"/>
              </a:solidFill>
              <a:latin typeface="+mj-lt"/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7092280" y="6381327"/>
            <a:ext cx="1800200" cy="288033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VY_32_INOVACE_16_13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2764" y="1967345"/>
            <a:ext cx="5213532" cy="304583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929887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5744" y="260648"/>
            <a:ext cx="8091055" cy="1221788"/>
          </a:xfrm>
        </p:spPr>
        <p:txBody>
          <a:bodyPr>
            <a:normAutofit/>
          </a:bodyPr>
          <a:lstStyle/>
          <a:p>
            <a:pPr algn="ctr"/>
            <a:r>
              <a:rPr lang="cs-CZ" sz="7200" dirty="0"/>
              <a:t>Otázka č. 1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91264" cy="4407767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Proč se Vrabec po probuzení lekl?</a:t>
            </a:r>
          </a:p>
          <a:p>
            <a:pPr marL="0" indent="0">
              <a:buNone/>
            </a:pPr>
            <a:endParaRPr lang="cs-CZ" sz="2800" dirty="0">
              <a:solidFill>
                <a:schemeClr val="tx2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a.) protože se nepřipravil do školy na písemku</a:t>
            </a:r>
          </a:p>
          <a:p>
            <a:pPr marL="0" indent="0">
              <a:buNone/>
            </a:pPr>
            <a:endParaRPr lang="cs-CZ" sz="2800" dirty="0">
              <a:solidFill>
                <a:schemeClr val="tx2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b.) protože hodiny odbily osm hodin a on měl být už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     ve škole</a:t>
            </a:r>
          </a:p>
          <a:p>
            <a:pPr marL="0" indent="0">
              <a:buNone/>
            </a:pPr>
            <a:endParaRPr lang="cs-CZ" sz="2800" dirty="0">
              <a:solidFill>
                <a:schemeClr val="tx2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c.) protože se mu zdál ošklivý sen</a:t>
            </a:r>
            <a:endParaRPr lang="cs-CZ" sz="2800" dirty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796136" y="6237312"/>
            <a:ext cx="3096344" cy="504056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VY_32_INOVACE_16_13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3905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3346" y="66252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7200" dirty="0"/>
              <a:t>Otázka č. </a:t>
            </a:r>
            <a:r>
              <a:rPr lang="cs-CZ" sz="7200" dirty="0" smtClean="0"/>
              <a:t>2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204864"/>
            <a:ext cx="7643192" cy="411973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Co měl Vrabec v sobotu na snídani?</a:t>
            </a:r>
          </a:p>
          <a:p>
            <a:pPr marL="0" indent="0" algn="ctr">
              <a:buNone/>
            </a:pPr>
            <a:endParaRPr lang="cs-CZ" sz="2800" dirty="0">
              <a:solidFill>
                <a:schemeClr val="tx2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a.) kakao a rohlík s máslem a medem</a:t>
            </a:r>
          </a:p>
          <a:p>
            <a:pPr marL="0" indent="0">
              <a:buNone/>
            </a:pPr>
            <a:endParaRPr lang="cs-CZ" sz="2800" dirty="0">
              <a:solidFill>
                <a:schemeClr val="tx2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b.) kakao a tvarohovou buchtu</a:t>
            </a:r>
          </a:p>
          <a:p>
            <a:pPr marL="0" indent="0">
              <a:buNone/>
            </a:pPr>
            <a:endParaRPr lang="cs-CZ" sz="2800" dirty="0">
              <a:solidFill>
                <a:schemeClr val="tx2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c.) kakao a buchtu</a:t>
            </a:r>
            <a:endParaRPr lang="cs-CZ" sz="2800" dirty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300192" y="6093296"/>
            <a:ext cx="2664296" cy="504056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VY_32_INOVACE_16_13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16708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/>
              <a:t>Otázka č. </a:t>
            </a:r>
            <a:r>
              <a:rPr lang="cs-CZ" sz="7200" dirty="0" smtClean="0"/>
              <a:t>3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Co se přihodilo při cestě autem?</a:t>
            </a:r>
          </a:p>
          <a:p>
            <a:pPr marL="0" indent="0" algn="ctr">
              <a:buNone/>
            </a:pPr>
            <a:endParaRPr lang="cs-CZ" sz="2800" dirty="0">
              <a:solidFill>
                <a:schemeClr val="tx2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a.) vrabci nebylo dobře a znečistil tatínka</a:t>
            </a:r>
          </a:p>
          <a:p>
            <a:pPr marL="0" indent="0">
              <a:buNone/>
            </a:pPr>
            <a:endParaRPr lang="cs-CZ" sz="2800" dirty="0">
              <a:solidFill>
                <a:schemeClr val="tx2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b.) zastavili je policisté a dali tatínkovi pokutu</a:t>
            </a:r>
          </a:p>
          <a:p>
            <a:pPr marL="0" indent="0">
              <a:buNone/>
            </a:pPr>
            <a:endParaRPr lang="cs-CZ" sz="2800" dirty="0">
              <a:solidFill>
                <a:schemeClr val="tx2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c.) potkali babičku na kole</a:t>
            </a:r>
            <a:endParaRPr lang="cs-CZ" sz="2800" dirty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562600" y="6300931"/>
            <a:ext cx="3352800" cy="365125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VY_32_INOVACE_16_13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78267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/>
              <a:t>Otázka č. </a:t>
            </a:r>
            <a:r>
              <a:rPr lang="cs-CZ" sz="7200" dirty="0" smtClean="0"/>
              <a:t>4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42654" y="1953490"/>
            <a:ext cx="6844145" cy="437110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Kam cestovali Vrabcovi autem?</a:t>
            </a:r>
          </a:p>
          <a:p>
            <a:pPr marL="0" indent="0" algn="ctr">
              <a:buNone/>
            </a:pPr>
            <a:endParaRPr lang="cs-CZ" sz="2800" dirty="0">
              <a:solidFill>
                <a:schemeClr val="tx2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a.) na výlet</a:t>
            </a:r>
          </a:p>
          <a:p>
            <a:pPr marL="0" indent="0">
              <a:buNone/>
            </a:pPr>
            <a:endParaRPr lang="cs-CZ" sz="2800" dirty="0">
              <a:solidFill>
                <a:schemeClr val="tx2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b.) k babičce a dědečkovi</a:t>
            </a:r>
          </a:p>
          <a:p>
            <a:pPr marL="0" indent="0">
              <a:buNone/>
            </a:pPr>
            <a:endParaRPr lang="cs-CZ" sz="2800" dirty="0">
              <a:solidFill>
                <a:schemeClr val="tx2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c.) chtěli koupit chalupu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372200" y="6309320"/>
            <a:ext cx="2592288" cy="432048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VY_32_INOVACE_16_13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97616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/>
              <a:t>Otázka č. </a:t>
            </a:r>
            <a:r>
              <a:rPr lang="cs-CZ" sz="7200" dirty="0" smtClean="0"/>
              <a:t>5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33054" y="1939636"/>
            <a:ext cx="7453745" cy="43849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Proč jel děda na kole tak rychle?</a:t>
            </a:r>
          </a:p>
          <a:p>
            <a:pPr marL="0" indent="0" algn="ctr">
              <a:buNone/>
            </a:pPr>
            <a:endParaRPr lang="cs-CZ" sz="2800" dirty="0">
              <a:solidFill>
                <a:schemeClr val="tx2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a.) protože tatínek jel autem těsně za ním</a:t>
            </a:r>
          </a:p>
          <a:p>
            <a:pPr marL="0" indent="0">
              <a:buNone/>
            </a:pPr>
            <a:endParaRPr lang="cs-CZ" sz="2800" dirty="0">
              <a:solidFill>
                <a:schemeClr val="tx2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b.) protože jezdil na kole závodně</a:t>
            </a:r>
          </a:p>
          <a:p>
            <a:pPr marL="0" indent="0">
              <a:buNone/>
            </a:pPr>
            <a:endParaRPr lang="cs-CZ" sz="2800" dirty="0">
              <a:solidFill>
                <a:schemeClr val="tx2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c.) protože spěchal domů</a:t>
            </a:r>
            <a:endParaRPr lang="cs-CZ" sz="2800" dirty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667000" y="6093296"/>
            <a:ext cx="6369496" cy="504057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VY_32_INOVACE_16_13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96388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/>
              <a:t>Otázka č. </a:t>
            </a:r>
            <a:r>
              <a:rPr lang="cs-CZ" sz="7200" dirty="0" smtClean="0"/>
              <a:t>6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00808"/>
            <a:ext cx="7653536" cy="43891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Podařilo se Vrabcovým koupit chalupu?</a:t>
            </a:r>
          </a:p>
          <a:p>
            <a:pPr marL="0" indent="0" algn="ctr">
              <a:buNone/>
            </a:pPr>
            <a:endParaRPr lang="cs-CZ" sz="2800" dirty="0">
              <a:solidFill>
                <a:schemeClr val="tx2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a.) ne, měli smůlu přilepenou na patách</a:t>
            </a:r>
          </a:p>
          <a:p>
            <a:pPr marL="0" indent="0">
              <a:buNone/>
            </a:pPr>
            <a:endParaRPr lang="cs-CZ" sz="2800" dirty="0">
              <a:solidFill>
                <a:schemeClr val="tx2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b.) ne, prodávající si to rozmyslel</a:t>
            </a:r>
          </a:p>
          <a:p>
            <a:pPr marL="0" indent="0">
              <a:buNone/>
            </a:pPr>
            <a:endParaRPr lang="cs-CZ" sz="2800" dirty="0">
              <a:solidFill>
                <a:schemeClr val="tx2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2"/>
                </a:solidFill>
                <a:latin typeface="+mj-lt"/>
              </a:rPr>
              <a:t>c.) ne, protože Vrabcovi se nelíbila</a:t>
            </a:r>
            <a:endParaRPr lang="cs-CZ" sz="2800" dirty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76256" y="6237312"/>
            <a:ext cx="2160240" cy="504056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VY_32_INOVACE_16_13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96309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3236"/>
            <a:ext cx="8291263" cy="1293556"/>
          </a:xfrm>
        </p:spPr>
        <p:txBody>
          <a:bodyPr>
            <a:normAutofit/>
          </a:bodyPr>
          <a:lstStyle/>
          <a:p>
            <a:pPr algn="ctr"/>
            <a:r>
              <a:rPr lang="cs-CZ" dirty="0"/>
              <a:t>Karta odpovědí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83673" y="1988840"/>
            <a:ext cx="6900695" cy="433575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pt-BR" sz="3600" dirty="0">
                <a:solidFill>
                  <a:schemeClr val="tx2"/>
                </a:solidFill>
                <a:latin typeface="+mj-lt"/>
              </a:rPr>
              <a:t>1.		A		B		C</a:t>
            </a:r>
          </a:p>
          <a:p>
            <a:pPr marL="0" indent="0" algn="ctr">
              <a:buNone/>
            </a:pPr>
            <a:r>
              <a:rPr lang="pt-BR" sz="3600" dirty="0">
                <a:solidFill>
                  <a:schemeClr val="tx2"/>
                </a:solidFill>
                <a:latin typeface="+mj-lt"/>
              </a:rPr>
              <a:t>2.		A		B		C</a:t>
            </a:r>
          </a:p>
          <a:p>
            <a:pPr marL="0" indent="0" algn="ctr">
              <a:buNone/>
            </a:pPr>
            <a:r>
              <a:rPr lang="pt-BR" sz="3600" dirty="0">
                <a:solidFill>
                  <a:schemeClr val="tx2"/>
                </a:solidFill>
                <a:latin typeface="+mj-lt"/>
              </a:rPr>
              <a:t>3.		A		B		C</a:t>
            </a:r>
          </a:p>
          <a:p>
            <a:pPr marL="0" indent="0" algn="ctr">
              <a:buNone/>
            </a:pPr>
            <a:r>
              <a:rPr lang="pt-BR" sz="3600" dirty="0">
                <a:solidFill>
                  <a:schemeClr val="tx2"/>
                </a:solidFill>
                <a:latin typeface="+mj-lt"/>
              </a:rPr>
              <a:t>4.		A		B		C</a:t>
            </a:r>
          </a:p>
          <a:p>
            <a:pPr marL="0" indent="0" algn="ctr">
              <a:buNone/>
            </a:pPr>
            <a:r>
              <a:rPr lang="pt-BR" sz="3600" dirty="0">
                <a:solidFill>
                  <a:schemeClr val="tx2"/>
                </a:solidFill>
                <a:latin typeface="+mj-lt"/>
              </a:rPr>
              <a:t>5.		A		B		C</a:t>
            </a:r>
          </a:p>
          <a:p>
            <a:pPr marL="0" indent="0" algn="ctr">
              <a:buNone/>
            </a:pPr>
            <a:r>
              <a:rPr lang="pt-BR" sz="3600" dirty="0">
                <a:solidFill>
                  <a:schemeClr val="tx2"/>
                </a:solidFill>
                <a:latin typeface="+mj-lt"/>
              </a:rPr>
              <a:t>6.		A		B		C</a:t>
            </a:r>
          </a:p>
          <a:p>
            <a:pPr marL="0" indent="0">
              <a:buNone/>
            </a:pPr>
            <a:endParaRPr lang="cs-CZ" sz="3600" dirty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667000" y="6237312"/>
            <a:ext cx="6297488" cy="504056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VY_32_INOVACE_16_13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08020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19256" cy="1224136"/>
          </a:xfrm>
        </p:spPr>
        <p:txBody>
          <a:bodyPr/>
          <a:lstStyle/>
          <a:p>
            <a:pPr algn="ctr"/>
            <a:r>
              <a:rPr lang="cs-CZ" dirty="0"/>
              <a:t>Karta správných odpovědí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>
                <a:solidFill>
                  <a:schemeClr val="tx2"/>
                </a:solidFill>
                <a:latin typeface="+mj-lt"/>
              </a:rPr>
              <a:t>1. </a:t>
            </a:r>
            <a:r>
              <a:rPr lang="cs-CZ" sz="3600" dirty="0" smtClean="0">
                <a:solidFill>
                  <a:schemeClr val="tx2"/>
                </a:solidFill>
                <a:latin typeface="+mj-lt"/>
              </a:rPr>
              <a:t>B </a:t>
            </a:r>
            <a:r>
              <a:rPr lang="cs-CZ" sz="3600" dirty="0">
                <a:solidFill>
                  <a:schemeClr val="tx2"/>
                </a:solidFill>
                <a:latin typeface="+mj-lt"/>
              </a:rPr>
              <a:t>(odpověď str. </a:t>
            </a:r>
            <a:r>
              <a:rPr lang="cs-CZ" sz="3600" dirty="0" smtClean="0">
                <a:solidFill>
                  <a:schemeClr val="tx2"/>
                </a:solidFill>
                <a:latin typeface="+mj-lt"/>
              </a:rPr>
              <a:t>42)</a:t>
            </a:r>
            <a:endParaRPr lang="cs-CZ" sz="3600" dirty="0">
              <a:solidFill>
                <a:schemeClr val="tx2"/>
              </a:solidFill>
              <a:latin typeface="+mj-lt"/>
            </a:endParaRPr>
          </a:p>
          <a:p>
            <a:pPr marL="0" indent="0" algn="ctr">
              <a:buNone/>
            </a:pPr>
            <a:r>
              <a:rPr lang="cs-CZ" sz="3600" dirty="0">
                <a:solidFill>
                  <a:schemeClr val="tx2"/>
                </a:solidFill>
                <a:latin typeface="+mj-lt"/>
              </a:rPr>
              <a:t>2. </a:t>
            </a:r>
            <a:r>
              <a:rPr lang="cs-CZ" sz="3600" dirty="0" smtClean="0">
                <a:solidFill>
                  <a:schemeClr val="tx2"/>
                </a:solidFill>
                <a:latin typeface="+mj-lt"/>
              </a:rPr>
              <a:t>C </a:t>
            </a:r>
            <a:r>
              <a:rPr lang="cs-CZ" sz="3600" dirty="0">
                <a:solidFill>
                  <a:schemeClr val="tx2"/>
                </a:solidFill>
                <a:latin typeface="+mj-lt"/>
              </a:rPr>
              <a:t>(odpověď str</a:t>
            </a:r>
            <a:r>
              <a:rPr lang="cs-CZ" sz="3600" dirty="0" smtClean="0">
                <a:solidFill>
                  <a:schemeClr val="tx2"/>
                </a:solidFill>
                <a:latin typeface="+mj-lt"/>
              </a:rPr>
              <a:t>. 42)</a:t>
            </a:r>
            <a:endParaRPr lang="cs-CZ" sz="3600" dirty="0">
              <a:solidFill>
                <a:schemeClr val="tx2"/>
              </a:solidFill>
              <a:latin typeface="+mj-lt"/>
            </a:endParaRPr>
          </a:p>
          <a:p>
            <a:pPr marL="0" indent="0" algn="ctr">
              <a:buNone/>
            </a:pPr>
            <a:r>
              <a:rPr lang="cs-CZ" sz="3600" dirty="0">
                <a:solidFill>
                  <a:schemeClr val="tx2"/>
                </a:solidFill>
                <a:latin typeface="+mj-lt"/>
              </a:rPr>
              <a:t>3. </a:t>
            </a:r>
            <a:r>
              <a:rPr lang="cs-CZ" sz="3600" dirty="0" smtClean="0">
                <a:solidFill>
                  <a:schemeClr val="tx2"/>
                </a:solidFill>
                <a:latin typeface="+mj-lt"/>
              </a:rPr>
              <a:t>A </a:t>
            </a:r>
            <a:r>
              <a:rPr lang="cs-CZ" sz="3600" dirty="0">
                <a:solidFill>
                  <a:schemeClr val="tx2"/>
                </a:solidFill>
                <a:latin typeface="+mj-lt"/>
              </a:rPr>
              <a:t>(odpověď str. </a:t>
            </a:r>
            <a:r>
              <a:rPr lang="cs-CZ" sz="3600" dirty="0" smtClean="0">
                <a:solidFill>
                  <a:schemeClr val="tx2"/>
                </a:solidFill>
                <a:latin typeface="+mj-lt"/>
              </a:rPr>
              <a:t>44)</a:t>
            </a:r>
            <a:endParaRPr lang="cs-CZ" sz="3600" dirty="0">
              <a:solidFill>
                <a:schemeClr val="tx2"/>
              </a:solidFill>
              <a:latin typeface="+mj-lt"/>
            </a:endParaRPr>
          </a:p>
          <a:p>
            <a:pPr marL="0" indent="0" algn="ctr">
              <a:buNone/>
            </a:pPr>
            <a:r>
              <a:rPr lang="cs-CZ" sz="3600" dirty="0">
                <a:solidFill>
                  <a:schemeClr val="tx2"/>
                </a:solidFill>
                <a:latin typeface="+mj-lt"/>
              </a:rPr>
              <a:t>4. </a:t>
            </a:r>
            <a:r>
              <a:rPr lang="cs-CZ" sz="3600" dirty="0" smtClean="0">
                <a:solidFill>
                  <a:schemeClr val="tx2"/>
                </a:solidFill>
                <a:latin typeface="+mj-lt"/>
              </a:rPr>
              <a:t>C </a:t>
            </a:r>
            <a:r>
              <a:rPr lang="cs-CZ" sz="3600" dirty="0">
                <a:solidFill>
                  <a:schemeClr val="tx2"/>
                </a:solidFill>
                <a:latin typeface="+mj-lt"/>
              </a:rPr>
              <a:t>(odpověď str. </a:t>
            </a:r>
            <a:r>
              <a:rPr lang="cs-CZ" sz="3600" dirty="0" smtClean="0">
                <a:solidFill>
                  <a:schemeClr val="tx2"/>
                </a:solidFill>
                <a:latin typeface="+mj-lt"/>
              </a:rPr>
              <a:t>42)</a:t>
            </a:r>
            <a:endParaRPr lang="cs-CZ" sz="3600" dirty="0">
              <a:solidFill>
                <a:schemeClr val="tx2"/>
              </a:solidFill>
              <a:latin typeface="+mj-lt"/>
            </a:endParaRPr>
          </a:p>
          <a:p>
            <a:pPr marL="0" indent="0" algn="ctr">
              <a:buNone/>
            </a:pPr>
            <a:r>
              <a:rPr lang="cs-CZ" sz="3600" dirty="0">
                <a:solidFill>
                  <a:schemeClr val="tx2"/>
                </a:solidFill>
                <a:latin typeface="+mj-lt"/>
              </a:rPr>
              <a:t>5. </a:t>
            </a:r>
            <a:r>
              <a:rPr lang="cs-CZ" sz="3600" dirty="0" smtClean="0">
                <a:solidFill>
                  <a:schemeClr val="tx2"/>
                </a:solidFill>
                <a:latin typeface="+mj-lt"/>
              </a:rPr>
              <a:t>B </a:t>
            </a:r>
            <a:r>
              <a:rPr lang="cs-CZ" sz="3600" dirty="0">
                <a:solidFill>
                  <a:schemeClr val="tx2"/>
                </a:solidFill>
                <a:latin typeface="+mj-lt"/>
              </a:rPr>
              <a:t>(odpověď str. </a:t>
            </a:r>
            <a:r>
              <a:rPr lang="cs-CZ" sz="3600" dirty="0" smtClean="0">
                <a:solidFill>
                  <a:schemeClr val="tx2"/>
                </a:solidFill>
                <a:latin typeface="+mj-lt"/>
              </a:rPr>
              <a:t>45)</a:t>
            </a:r>
            <a:endParaRPr lang="cs-CZ" sz="3600" dirty="0">
              <a:solidFill>
                <a:schemeClr val="tx2"/>
              </a:solidFill>
              <a:latin typeface="+mj-lt"/>
            </a:endParaRPr>
          </a:p>
          <a:p>
            <a:pPr marL="0" indent="0" algn="ctr">
              <a:buNone/>
            </a:pPr>
            <a:r>
              <a:rPr lang="cs-CZ" sz="3600" dirty="0">
                <a:solidFill>
                  <a:schemeClr val="tx2"/>
                </a:solidFill>
                <a:latin typeface="+mj-lt"/>
              </a:rPr>
              <a:t>6. A (odpověď str. </a:t>
            </a:r>
            <a:r>
              <a:rPr lang="cs-CZ" sz="3600" dirty="0" smtClean="0">
                <a:solidFill>
                  <a:schemeClr val="tx2"/>
                </a:solidFill>
                <a:latin typeface="+mj-lt"/>
              </a:rPr>
              <a:t>46)</a:t>
            </a:r>
            <a:endParaRPr lang="cs-CZ" sz="3600" dirty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667000" y="6356350"/>
            <a:ext cx="6297488" cy="385018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VY_32_INOVACE_16_13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0589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Zdroj: KAHOUN</a:t>
            </a:r>
            <a:r>
              <a:rPr lang="cs-CZ" sz="3200" dirty="0"/>
              <a:t>, Jiří. Školník Kulda je jednička. Praha: Albatros, 2003. 86s. ISBN 80-00-01194-8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2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2200" dirty="0" smtClean="0">
                <a:solidFill>
                  <a:schemeClr val="tx2"/>
                </a:solidFill>
              </a:rPr>
              <a:t>Materiál </a:t>
            </a:r>
            <a:r>
              <a:rPr lang="cs-CZ" sz="2200" dirty="0">
                <a:solidFill>
                  <a:schemeClr val="tx2"/>
                </a:solidFill>
              </a:rPr>
              <a:t>je určen pro bezplatné používání na všech typech škol a školských zařízeních. Jakékoliv další využití podléhá autorskému zákonu.</a:t>
            </a:r>
          </a:p>
          <a:p>
            <a:pPr marL="0" indent="0">
              <a:buNone/>
            </a:pPr>
            <a:r>
              <a:rPr lang="cs-CZ" sz="2200" dirty="0">
                <a:solidFill>
                  <a:schemeClr val="tx2"/>
                </a:solidFill>
              </a:rPr>
              <a:t>Texty jsou vlastní originální tvorbou autora</a:t>
            </a:r>
            <a:r>
              <a:rPr lang="cs-CZ" sz="2200" dirty="0" smtClean="0">
                <a:solidFill>
                  <a:schemeClr val="tx2"/>
                </a:solidFill>
              </a:rPr>
              <a:t>. Obrázky jsou tvorbou žáků</a:t>
            </a:r>
            <a:r>
              <a:rPr lang="cs-CZ" sz="2200" dirty="0" smtClean="0">
                <a:solidFill>
                  <a:schemeClr val="tx2"/>
                </a:solidFill>
              </a:rPr>
              <a:t>. </a:t>
            </a:r>
            <a:r>
              <a:rPr lang="pl-PL" sz="2200" dirty="0">
                <a:solidFill>
                  <a:schemeClr val="tx2"/>
                </a:solidFill>
              </a:rPr>
              <a:t>Fotografie je z vlastního archivu autora.	</a:t>
            </a:r>
            <a:endParaRPr lang="cs-CZ" sz="2200" dirty="0">
              <a:solidFill>
                <a:schemeClr val="tx2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4872" y="6165273"/>
            <a:ext cx="2117607" cy="556202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VY_32_INOVACE_16_13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988840"/>
            <a:ext cx="2448272" cy="316835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354631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04088"/>
            <a:ext cx="8291264" cy="1143000"/>
          </a:xfrm>
        </p:spPr>
        <p:txBody>
          <a:bodyPr>
            <a:normAutofit/>
          </a:bodyPr>
          <a:lstStyle/>
          <a:p>
            <a:r>
              <a:rPr lang="cs-CZ" sz="2000" dirty="0"/>
              <a:t>Tato práce je šířena pod licencí CC BY-SA 3.0. Odkazy a citace jsou platné k datu vytvoření této práce.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600" dirty="0">
                <a:solidFill>
                  <a:schemeClr val="tx2"/>
                </a:solidFill>
              </a:rPr>
              <a:t>Škola:                            </a:t>
            </a:r>
            <a:r>
              <a:rPr lang="cs-CZ" sz="1600" dirty="0" smtClean="0">
                <a:solidFill>
                  <a:schemeClr val="tx2"/>
                </a:solidFill>
              </a:rPr>
              <a:t>Základní </a:t>
            </a:r>
            <a:r>
              <a:rPr lang="cs-CZ" sz="1600" dirty="0">
                <a:solidFill>
                  <a:schemeClr val="tx2"/>
                </a:solidFill>
              </a:rPr>
              <a:t>škola Trávníky Otrokovice, příspěvková organizace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2"/>
                </a:solidFill>
              </a:rPr>
              <a:t>Číslo projektu:             </a:t>
            </a:r>
            <a:r>
              <a:rPr lang="cs-CZ" sz="1600" dirty="0" smtClean="0">
                <a:solidFill>
                  <a:schemeClr val="tx2"/>
                </a:solidFill>
              </a:rPr>
              <a:t>CZ.1.07/1.4.00/21.2637</a:t>
            </a:r>
            <a:endParaRPr lang="cs-CZ" sz="16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1600" dirty="0">
                <a:solidFill>
                  <a:schemeClr val="tx2"/>
                </a:solidFill>
              </a:rPr>
              <a:t>Autor:		Mgr. Marcela Kašpárková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2"/>
                </a:solidFill>
              </a:rPr>
              <a:t>Vytvořeno:		</a:t>
            </a:r>
            <a:r>
              <a:rPr lang="cs-CZ" sz="1600" dirty="0" smtClean="0">
                <a:solidFill>
                  <a:schemeClr val="tx2"/>
                </a:solidFill>
              </a:rPr>
              <a:t>14. </a:t>
            </a:r>
            <a:r>
              <a:rPr lang="cs-CZ" sz="1600" dirty="0">
                <a:solidFill>
                  <a:schemeClr val="tx2"/>
                </a:solidFill>
              </a:rPr>
              <a:t>května 2013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2"/>
                </a:solidFill>
              </a:rPr>
              <a:t>Ročník:		4. ročník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2"/>
                </a:solidFill>
              </a:rPr>
              <a:t>Vzdělávací oblast:	Jazyk a jazyková komunikace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2"/>
                </a:solidFill>
              </a:rPr>
              <a:t>Vzdělávací obor:	Český jazyk a literatura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2"/>
                </a:solidFill>
              </a:rPr>
              <a:t>Tematický okruh:	Literární  výchova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2"/>
                </a:solidFill>
              </a:rPr>
              <a:t>Téma:		Jiří Kahoun - Školník Kulda je jednička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2"/>
                </a:solidFill>
              </a:rPr>
              <a:t>Pomůcky:		kniha, psací potřeby, notebook nebo PC, dataprojektor,  dotazník,    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2"/>
                </a:solidFill>
              </a:rPr>
              <a:t>                                      </a:t>
            </a:r>
            <a:r>
              <a:rPr lang="cs-CZ" sz="1600" dirty="0" smtClean="0">
                <a:solidFill>
                  <a:schemeClr val="tx2"/>
                </a:solidFill>
              </a:rPr>
              <a:t>fotoaparát, diktafon.</a:t>
            </a:r>
            <a:endParaRPr lang="cs-CZ" sz="16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1600" dirty="0">
                <a:solidFill>
                  <a:schemeClr val="tx2"/>
                </a:solidFill>
              </a:rPr>
              <a:t>Anotace:		Žáci si přečtou </a:t>
            </a:r>
            <a:r>
              <a:rPr lang="cs-CZ" sz="1600" dirty="0" smtClean="0">
                <a:solidFill>
                  <a:schemeClr val="tx2"/>
                </a:solidFill>
              </a:rPr>
              <a:t>kapitolu, </a:t>
            </a:r>
            <a:r>
              <a:rPr lang="cs-CZ" sz="1600" dirty="0">
                <a:solidFill>
                  <a:schemeClr val="tx2"/>
                </a:solidFill>
              </a:rPr>
              <a:t>učitel rozdá kartu odpovědí, promítá jednotlivé 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2"/>
                </a:solidFill>
              </a:rPr>
              <a:t>                      	otázky, děti si zvolí správnou odpověď, vyznačí a nakonec si zkontrolují, 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2"/>
                </a:solidFill>
              </a:rPr>
              <a:t>		jak pozorně četly. Práce s dotazníkem může probíhat i ve dvojicích nebo 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2"/>
                </a:solidFill>
              </a:rPr>
              <a:t>                                      </a:t>
            </a:r>
            <a:r>
              <a:rPr lang="cs-CZ" sz="1600" dirty="0" smtClean="0">
                <a:solidFill>
                  <a:schemeClr val="tx2"/>
                </a:solidFill>
              </a:rPr>
              <a:t>ve </a:t>
            </a:r>
            <a:r>
              <a:rPr lang="cs-CZ" sz="1600" dirty="0">
                <a:solidFill>
                  <a:schemeClr val="tx2"/>
                </a:solidFill>
              </a:rPr>
              <a:t>skupinkách</a:t>
            </a:r>
            <a:r>
              <a:rPr lang="cs-CZ" sz="1600" dirty="0" smtClean="0">
                <a:solidFill>
                  <a:schemeClr val="tx2"/>
                </a:solidFill>
              </a:rPr>
              <a:t>. Učitel také může děti nahrát na diktafon a ukázat dětem, jak 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     čtou nebo může nahrát odpovědi na otázky a pak si společně  pustit.</a:t>
            </a:r>
            <a:endParaRPr lang="cs-CZ" sz="16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1600" dirty="0">
              <a:solidFill>
                <a:schemeClr val="tx2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1163" y="116633"/>
            <a:ext cx="5780087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76256" y="5949280"/>
            <a:ext cx="2088232" cy="720080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VY_32_INOVACE_16_13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74092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139</TotalTime>
  <Words>386</Words>
  <Application>Microsoft Office PowerPoint</Application>
  <PresentationFormat>Předvádění na obrazovce (4:3)</PresentationFormat>
  <Paragraphs>120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Školník Kulda je jednička</vt:lpstr>
      <vt:lpstr>   Jiří  Kahoun : Školník  Kulda</vt:lpstr>
      <vt:lpstr>Kapitola 6</vt:lpstr>
      <vt:lpstr>Otázka č. 1</vt:lpstr>
      <vt:lpstr>Otázka č. 2</vt:lpstr>
      <vt:lpstr>Otázka č. 3</vt:lpstr>
      <vt:lpstr>Otázka č. 4</vt:lpstr>
      <vt:lpstr>Otázka č. 5</vt:lpstr>
      <vt:lpstr>Otázka č. 6</vt:lpstr>
      <vt:lpstr>Karta odpovědí</vt:lpstr>
      <vt:lpstr>Karta správných odpovědí</vt:lpstr>
      <vt:lpstr>Zdroj: KAHOUN, Jiří. Školník Kulda je jednička. Praha: Albatros, 2003. 86s. ISBN 80-00-01194-8</vt:lpstr>
      <vt:lpstr>Tato práce je šířena pod licencí CC BY-SA 3.0. Odkazy a citace jsou platné k datu vytvoření této práce.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Školník Kulda je jednička</dc:title>
  <dc:creator>kasparkova</dc:creator>
  <cp:lastModifiedBy>hornakova</cp:lastModifiedBy>
  <cp:revision>17</cp:revision>
  <cp:lastPrinted>2013-12-29T20:28:49Z</cp:lastPrinted>
  <dcterms:created xsi:type="dcterms:W3CDTF">2013-05-23T15:03:30Z</dcterms:created>
  <dcterms:modified xsi:type="dcterms:W3CDTF">2013-12-29T20:29:08Z</dcterms:modified>
</cp:coreProperties>
</file>