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55B4FC9F-B77F-41E5-9835-75BDF4272550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B4610794-5AB3-484C-BBDA-316E6F3C38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66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59D1A-8A54-4F86-8A38-8E51561CB48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8724A-07E3-4F39-BE98-E1943168C7DE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AF11A-FD35-48C5-8E32-A5A909476FEE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69289-9109-4ED3-947B-3E973FE7DCF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BA769-2C05-4ED3-BA9C-3F7830018094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E222-F6B6-4F61-A354-6BF542D42FC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C5D8-B211-4138-B638-72D861106BA4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3D65D-4D53-4C86-BE3A-4874908B0A1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E7123-F661-4B62-A158-B7BBC04698B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9DCB-354C-4731-A994-2DE19ED711F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20F7B-EF0F-4E3F-849D-FC7787DA9839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32EC0-6B93-4DE5-AA90-C493F88941D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VY_32_INOVACE_8_13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70D018-16EC-4FE9-8686-E7E99F19D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7667011" cy="1123527"/>
          </a:xfrm>
        </p:spPr>
        <p:txBody>
          <a:bodyPr/>
          <a:lstStyle/>
          <a:p>
            <a:r>
              <a:rPr lang="cs-CZ" sz="4400" dirty="0"/>
              <a:t>Školník Kulda je jednička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26" t="1619" r="24208" b="3134"/>
          <a:stretch/>
        </p:blipFill>
        <p:spPr bwMode="auto">
          <a:xfrm>
            <a:off x="2195736" y="1751408"/>
            <a:ext cx="4068264" cy="4917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0" y="6309320"/>
            <a:ext cx="2411760" cy="360039"/>
          </a:xfrm>
        </p:spPr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94308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476672"/>
            <a:ext cx="7232931" cy="1152128"/>
          </a:xfrm>
        </p:spPr>
        <p:txBody>
          <a:bodyPr/>
          <a:lstStyle/>
          <a:p>
            <a:r>
              <a:rPr lang="cs-CZ" dirty="0"/>
              <a:t>JIŘÍ  KAHOUN : Školník Kulda</a:t>
            </a:r>
          </a:p>
        </p:txBody>
      </p:sp>
      <p:pic>
        <p:nvPicPr>
          <p:cNvPr id="6" name="Zástupný symbol pro obsah 4"/>
          <p:cNvPicPr>
            <a:picLocks noGrp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3000" contras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129" y="1809750"/>
            <a:ext cx="2442904" cy="405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sah 6"/>
          <p:cNvPicPr>
            <a:picLocks noGrp="1"/>
          </p:cNvPicPr>
          <p:nvPr>
            <p:ph sz="half" idx="2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420" y="1809750"/>
            <a:ext cx="2520410" cy="40513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23528" y="5733256"/>
            <a:ext cx="6113816" cy="906190"/>
          </a:xfrm>
        </p:spPr>
        <p:txBody>
          <a:bodyPr/>
          <a:lstStyle/>
          <a:p>
            <a:pPr algn="ctr"/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87385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 smtClean="0"/>
              <a:t>  </a:t>
            </a:r>
            <a:r>
              <a:rPr lang="cs-CZ" sz="6600" smtClean="0"/>
              <a:t>Kapitola 11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83569" y="1807361"/>
            <a:ext cx="7200800" cy="44299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							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 algn="ctr">
              <a:buNone/>
            </a:pPr>
            <a:r>
              <a:rPr lang="cs-CZ" sz="4800" dirty="0" smtClean="0"/>
              <a:t>Hudební výchova</a:t>
            </a:r>
            <a:endParaRPr lang="cs-CZ" sz="4800" dirty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00808"/>
            <a:ext cx="5184576" cy="331236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6983" y="6234545"/>
            <a:ext cx="2535382" cy="506823"/>
          </a:xfrm>
        </p:spPr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43325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/>
              <a:t>Otázka č. 1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 čeho měl Vrabec obavy?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a.) že ho paní učitelka vyvolá k tabuli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b.) že bude muset recitovat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c.) že bude muset zazpívat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19343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Otázka č. 2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1" y="1772817"/>
            <a:ext cx="6514883" cy="4085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Co vytáhl z kapsy </a:t>
            </a:r>
            <a:r>
              <a:rPr lang="cs-CZ" sz="2400" dirty="0" err="1" smtClean="0"/>
              <a:t>Kludský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a.) kovovou píšťalku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b.) kapesník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c.) pero a propisku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36361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764704"/>
            <a:ext cx="7125113" cy="924475"/>
          </a:xfrm>
        </p:spPr>
        <p:txBody>
          <a:bodyPr/>
          <a:lstStyle/>
          <a:p>
            <a:r>
              <a:rPr lang="cs-CZ" sz="4800" dirty="0" smtClean="0"/>
              <a:t>Otázka č. 3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7" y="1844824"/>
            <a:ext cx="7018938" cy="40139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Jak daleko je slyšet píšťalku </a:t>
            </a:r>
            <a:r>
              <a:rPr lang="cs-CZ" sz="2400" dirty="0" err="1" smtClean="0"/>
              <a:t>Kludského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a.) 400 metrů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b.) 4 kilometrů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c.) 40 kilometrů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97319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Otázka č. 4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Proč byli </a:t>
            </a:r>
            <a:r>
              <a:rPr lang="cs-CZ" sz="2400" dirty="0" err="1" smtClean="0"/>
              <a:t>Kludský</a:t>
            </a:r>
            <a:r>
              <a:rPr lang="cs-CZ" sz="2400" dirty="0" smtClean="0"/>
              <a:t> a Vrabec překvapení?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a.) školník jim nadával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b.) školník se na ně usmíval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c.) školní je začal honit po chodbě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37909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Otázka č. 5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1" y="1772817"/>
            <a:ext cx="6514883" cy="4085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Kolikátý rok učí paní učitelka?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a.) 30 let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b.) 20 let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c.) 40 let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7" y="5951810"/>
            <a:ext cx="2808311" cy="501526"/>
          </a:xfrm>
        </p:spPr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69941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Otázka č. 6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7848872" cy="40139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Kterou novou písničku se učily děti v hodině HV?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a.) </a:t>
            </a:r>
            <a:r>
              <a:rPr lang="cs-CZ" sz="2400" dirty="0" err="1" smtClean="0"/>
              <a:t>Žádnej</a:t>
            </a:r>
            <a:r>
              <a:rPr lang="cs-CZ" sz="2400" dirty="0" smtClean="0"/>
              <a:t> neví, co jsou Domažlice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b.) Na tom pražském mostě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c.) Už se ten </a:t>
            </a:r>
            <a:r>
              <a:rPr lang="cs-CZ" sz="2400" dirty="0" err="1" smtClean="0"/>
              <a:t>Tálinskej</a:t>
            </a:r>
            <a:r>
              <a:rPr lang="cs-CZ" sz="2400" dirty="0" smtClean="0"/>
              <a:t> rybník nahání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9" y="5951810"/>
            <a:ext cx="6113816" cy="645542"/>
          </a:xfrm>
        </p:spPr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14181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/>
              <a:t>KARTA   ODPOVĚDÍ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7450987" cy="468052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pt-BR" sz="4000" dirty="0"/>
              <a:t>1.   	A			B			C</a:t>
            </a:r>
          </a:p>
          <a:p>
            <a:pPr marL="0" indent="0" algn="ctr">
              <a:buNone/>
            </a:pPr>
            <a:r>
              <a:rPr lang="pt-BR" sz="4000" dirty="0"/>
              <a:t>2.   	A			B			C</a:t>
            </a:r>
          </a:p>
          <a:p>
            <a:pPr marL="0" indent="0" algn="ctr">
              <a:buNone/>
            </a:pPr>
            <a:r>
              <a:rPr lang="pt-BR" sz="4000" dirty="0"/>
              <a:t>3.   	A			B			C</a:t>
            </a:r>
          </a:p>
          <a:p>
            <a:pPr marL="0" indent="0" algn="ctr">
              <a:buNone/>
            </a:pPr>
            <a:r>
              <a:rPr lang="pt-BR" sz="4000" dirty="0"/>
              <a:t>4.   	A			B			C</a:t>
            </a:r>
          </a:p>
          <a:p>
            <a:pPr marL="0" indent="0" algn="ctr">
              <a:buNone/>
            </a:pPr>
            <a:r>
              <a:rPr lang="pt-BR" sz="4000" dirty="0"/>
              <a:t>5.   	A			B			C</a:t>
            </a:r>
          </a:p>
          <a:p>
            <a:pPr marL="0" indent="0" algn="ctr">
              <a:buNone/>
            </a:pPr>
            <a:r>
              <a:rPr lang="pt-BR" sz="4000" dirty="0"/>
              <a:t>6.   	A			B			C</a:t>
            </a:r>
          </a:p>
          <a:p>
            <a:pPr marL="0" indent="0">
              <a:buNone/>
            </a:pPr>
            <a:endParaRPr lang="pt-BR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5949280"/>
            <a:ext cx="6192503" cy="648072"/>
          </a:xfrm>
        </p:spPr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14015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450987" cy="979511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KARTA  SPRÁVNÝCH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1.   C   (odpověď str. </a:t>
            </a:r>
            <a:r>
              <a:rPr lang="cs-CZ" sz="2800" dirty="0" smtClean="0"/>
              <a:t>71)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2.   A</a:t>
            </a:r>
            <a:r>
              <a:rPr lang="cs-CZ" sz="2800" dirty="0" smtClean="0"/>
              <a:t>   </a:t>
            </a:r>
            <a:r>
              <a:rPr lang="cs-CZ" sz="2800" dirty="0"/>
              <a:t>(odpověď str. </a:t>
            </a:r>
            <a:r>
              <a:rPr lang="cs-CZ" sz="2800" dirty="0" smtClean="0"/>
              <a:t>72)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3.   B   (odpověď str. </a:t>
            </a:r>
            <a:r>
              <a:rPr lang="cs-CZ" sz="2800" dirty="0" smtClean="0"/>
              <a:t>72)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4.   </a:t>
            </a:r>
            <a:r>
              <a:rPr lang="cs-CZ" sz="2800" dirty="0" smtClean="0"/>
              <a:t>B   </a:t>
            </a:r>
            <a:r>
              <a:rPr lang="cs-CZ" sz="2800" dirty="0"/>
              <a:t>(odpověď str. </a:t>
            </a:r>
            <a:r>
              <a:rPr lang="cs-CZ" sz="2800" dirty="0" smtClean="0"/>
              <a:t>73)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5.   </a:t>
            </a:r>
            <a:r>
              <a:rPr lang="cs-CZ" sz="2800" dirty="0" smtClean="0"/>
              <a:t>A   </a:t>
            </a:r>
            <a:r>
              <a:rPr lang="cs-CZ" sz="2800" dirty="0"/>
              <a:t>(odpověď str. </a:t>
            </a:r>
            <a:r>
              <a:rPr lang="cs-CZ" sz="2800" dirty="0" smtClean="0"/>
              <a:t>74)                        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6.   </a:t>
            </a:r>
            <a:r>
              <a:rPr lang="cs-CZ" sz="2800" dirty="0" smtClean="0"/>
              <a:t>C   </a:t>
            </a:r>
            <a:r>
              <a:rPr lang="cs-CZ" sz="2800" dirty="0"/>
              <a:t>(odpověď str. </a:t>
            </a:r>
            <a:r>
              <a:rPr lang="cs-CZ" sz="2800" dirty="0" smtClean="0"/>
              <a:t>75) </a:t>
            </a: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673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848872" cy="1123527"/>
          </a:xfrm>
        </p:spPr>
        <p:txBody>
          <a:bodyPr/>
          <a:lstStyle/>
          <a:p>
            <a:r>
              <a:rPr lang="cs-CZ" sz="2400" dirty="0" smtClean="0"/>
              <a:t>Zdroj: KAHOUN</a:t>
            </a:r>
            <a:r>
              <a:rPr lang="cs-CZ" sz="2400" dirty="0"/>
              <a:t>, Jiří. Školník Kulda je jednička. Praha: Albatros, 2003. 86s. ISBN 80-00-01194-8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7" y="1801091"/>
            <a:ext cx="7450987" cy="45802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Materiál </a:t>
            </a:r>
            <a:r>
              <a:rPr lang="cs-CZ" sz="1400" dirty="0"/>
              <a:t>je určen pro bezplatné používání na všech typech škol a školských zařízeních. Jakékoliv další využití podléhá autorskému zákonu.</a:t>
            </a:r>
          </a:p>
          <a:p>
            <a:pPr marL="0" indent="0">
              <a:buNone/>
            </a:pPr>
            <a:r>
              <a:rPr lang="cs-CZ" sz="1400" dirty="0"/>
              <a:t>Texty jsou vlastní originální tvorbou autora.	Obrázky jsou tvorbou žáků</a:t>
            </a:r>
            <a:r>
              <a:rPr lang="cs-CZ" sz="1400" dirty="0" smtClean="0"/>
              <a:t>. </a:t>
            </a:r>
            <a:r>
              <a:rPr lang="pl-PL" sz="1400" dirty="0"/>
              <a:t>Fotografie je z vlastního archivu autora.	</a:t>
            </a:r>
            <a:endParaRPr lang="cs-CZ" sz="14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3" y="5951810"/>
            <a:ext cx="6257832" cy="717550"/>
          </a:xfrm>
        </p:spPr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28800"/>
            <a:ext cx="2416155" cy="33843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168423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7667011" cy="576064"/>
          </a:xfrm>
        </p:spPr>
        <p:txBody>
          <a:bodyPr/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Tato práce je šířena pod licencí CC BY-SA 3.0. Odkazy a citace jsou platné k datu vytvoření této práce.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7811027" cy="47971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Škola: Základní škola Trávníky Otrokovice, příspěvková organizace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CZ.1.07/1.4.00/21.2637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Autor:		Mgr. Marcela Kašpárková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Vytvořeno:	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18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května 2013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Ročník:		4. ročník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Vzdělávací oblast:	Jazyk a jazyková komunikace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Vzdělávací obor:	Český jazyk a literatura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Tematický okruh:	Literární  výchova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Téma:	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Jiří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Kahoun - Školník Kulda je jednička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Pomůcky:		kniha, psací potřeby, notebook nebo PC, dataprojektor,  dotazník,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fotoaparát.                       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Anotace:		Žáci si přečtou kapitolu, učitel rozdá kartu odpovědí, promítá jednotlivé 	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                 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otázky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děti si zvolí správnou odpověď, vyznačí a nakonec si zkontrolují, 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jak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pozorně četly. Práce s dotazníkem může probíhat i ve dvojicích nebo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               ve skupinkách.</a:t>
            </a: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3" y="5951810"/>
            <a:ext cx="6257832" cy="789558"/>
          </a:xfrm>
        </p:spPr>
        <p:txBody>
          <a:bodyPr/>
          <a:lstStyle/>
          <a:p>
            <a:r>
              <a:rPr lang="cs-CZ" sz="1200" dirty="0" smtClean="0"/>
              <a:t>VY_32_INOVACE_18_13</a:t>
            </a:r>
            <a:endParaRPr lang="cs-CZ" sz="12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4" y="91431"/>
            <a:ext cx="4947202" cy="1138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300163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107</TotalTime>
  <Words>336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Winter</vt:lpstr>
      <vt:lpstr>Školník Kulda je jednička</vt:lpstr>
      <vt:lpstr>JIŘÍ  KAHOUN : Školník Kulda</vt:lpstr>
      <vt:lpstr>  Kapitola 11</vt:lpstr>
      <vt:lpstr>Otázka č. 1</vt:lpstr>
      <vt:lpstr>Otázka č. 2</vt:lpstr>
      <vt:lpstr>Otázka č. 3</vt:lpstr>
      <vt:lpstr>Otázka č. 4</vt:lpstr>
      <vt:lpstr>Otázka č. 5</vt:lpstr>
      <vt:lpstr>Otázka č. 6</vt:lpstr>
      <vt:lpstr>KARTA   ODPOVĚDÍ</vt:lpstr>
      <vt:lpstr>KARTA  SPRÁVNÝCH ODPOVĚDÍ</vt:lpstr>
      <vt:lpstr>Zdroj: KAHOUN, Jiří. Školník Kulda je jednička. Praha: Albatros, 2003. 86s. ISBN 80-00-01194-8</vt:lpstr>
      <vt:lpstr>Tato práce je šířena pod licencí CC BY-SA 3.0. Odkazy a citace jsou platné k datu vytvoření této práce.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Školník Kulda je jednička</dc:title>
  <dc:creator>kasparkova</dc:creator>
  <cp:lastModifiedBy>hornakova</cp:lastModifiedBy>
  <cp:revision>14</cp:revision>
  <cp:lastPrinted>2013-12-29T20:31:46Z</cp:lastPrinted>
  <dcterms:created xsi:type="dcterms:W3CDTF">2013-06-08T18:08:06Z</dcterms:created>
  <dcterms:modified xsi:type="dcterms:W3CDTF">2013-12-29T20:32:03Z</dcterms:modified>
</cp:coreProperties>
</file>