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1B0D6697-0D2A-49A8-982B-7DCF73922BFC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D1C1E39C-4256-4789-B353-4A30E99ECD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09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7595E-DA32-47F0-9F3A-6E97F865B69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168383-E418-4C75-9EFC-743820DCFCDD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F2EB6-04B3-4E28-9084-3D4EE0AA794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BB1E9-F0E6-4747-876C-D17D1ABCD8C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2DBBF-2745-4F6C-BBEF-158FB168B69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575B3-5F72-4BC3-9C61-62EBD19E4CD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FC8B-C330-42D6-A7D9-956477BE630D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5E855EC-C79F-4C1A-8965-190D35A863C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B5B40-A980-4FC3-8F6A-2E777E17C9E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F6D6F-825C-48B5-AF60-F82A392AAFE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09E7D-76EC-4DFE-8B96-DD54485FF4A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C83DB2B-EE1B-4147-BF60-52F39E11B7B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VY_32_INOVACE_09_13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06B6709-44DE-4AC6-8423-B2D3E9E0D3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52400"/>
            <a:ext cx="8291264" cy="1548408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Školník Kulda je jednička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249" y="1592710"/>
            <a:ext cx="4088369" cy="4932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79512" y="5999018"/>
            <a:ext cx="1843252" cy="588697"/>
          </a:xfrm>
        </p:spPr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264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C00000"/>
                </a:solidFill>
              </a:rPr>
              <a:t>Jiří  Kahoun </a:t>
            </a:r>
            <a:r>
              <a:rPr lang="cs-CZ" sz="4800" dirty="0">
                <a:solidFill>
                  <a:srgbClr val="C00000"/>
                </a:solidFill>
              </a:rPr>
              <a:t>: Školník  </a:t>
            </a:r>
            <a:r>
              <a:rPr lang="cs-CZ" sz="4800" dirty="0" smtClean="0">
                <a:solidFill>
                  <a:srgbClr val="C00000"/>
                </a:solidFill>
              </a:rPr>
              <a:t>Kulda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8" name="Zástupný symbol pro obsah 4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7" y="1904215"/>
            <a:ext cx="3159022" cy="404506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sah 6"/>
          <p:cNvPicPr>
            <a:picLocks noGrp="1"/>
          </p:cNvPicPr>
          <p:nvPr>
            <p:ph sz="half" idx="2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88840"/>
            <a:ext cx="2880320" cy="396044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297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2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C00000"/>
                </a:solidFill>
                <a:latin typeface="+mj-lt"/>
              </a:rPr>
              <a:t>Matematika</a:t>
            </a:r>
            <a:endParaRPr lang="cs-CZ" sz="5400" dirty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Kapitola   12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2880320" cy="367240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308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259632" y="1556792"/>
            <a:ext cx="6336704" cy="4539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Dostal tatínek </a:t>
            </a:r>
            <a:r>
              <a:rPr lang="cs-CZ" sz="3200" dirty="0" err="1" smtClean="0"/>
              <a:t>Kludského</a:t>
            </a:r>
            <a:r>
              <a:rPr lang="cs-CZ" sz="3200" dirty="0" smtClean="0"/>
              <a:t> povolení na umístění labutí ve městě?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a.) ne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b.) </a:t>
            </a:r>
            <a:r>
              <a:rPr lang="cs-CZ" sz="3200" dirty="0" err="1" smtClean="0"/>
              <a:t>Kludský</a:t>
            </a:r>
            <a:r>
              <a:rPr lang="cs-CZ" sz="3200" dirty="0" smtClean="0"/>
              <a:t> nevěděl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c.) ano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Otázka č. 1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6804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075240" cy="4539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Proč nepřišla paní učitelka do třídy?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a.) protože ji zdržela paní ředitelka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b.) protože měla nehodu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c.) protože byla nemocná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Otázka č. 2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845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Čím začala paní ředitelka hodinu matematiky?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a.) příkladem na násobení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b.) příkladem na jednoduché sčítání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c.) slovní úlohou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Otázka č. 3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75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K jakému jinému předmětu se paní ředitelka dostala v hodině matematiky?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		a.) český jazyk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		b.) zoologie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		c.) anglický jazyk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Otázka č. 4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082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4"/>
            <a:ext cx="7344816" cy="4611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Z čeho měla paní ředitelka na konci hodiny radost?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a.) že zvoní a hodina končí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b.) že děti umí dobře počítat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c.) že byly děti hodné a nezlobily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Otázka č. 5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636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115616" y="1524000"/>
            <a:ext cx="7252529" cy="413724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44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pt-BR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</a:t>
            </a:r>
            <a:r>
              <a:rPr lang="pt-BR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		A		B		C</a:t>
            </a:r>
          </a:p>
          <a:p>
            <a:pPr marL="0" indent="0" algn="ctr">
              <a:buNone/>
            </a:pPr>
            <a:r>
              <a:rPr lang="pt-BR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2.		A		B		C</a:t>
            </a:r>
          </a:p>
          <a:p>
            <a:pPr marL="0" indent="0" algn="ctr">
              <a:buNone/>
            </a:pPr>
            <a:r>
              <a:rPr lang="pt-BR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3.		A		B		C</a:t>
            </a:r>
          </a:p>
          <a:p>
            <a:pPr marL="0" indent="0" algn="ctr">
              <a:buNone/>
            </a:pPr>
            <a:r>
              <a:rPr lang="pt-BR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4.		A		B		C</a:t>
            </a:r>
          </a:p>
          <a:p>
            <a:pPr marL="0" indent="0" algn="ctr">
              <a:buNone/>
            </a:pPr>
            <a:r>
              <a:rPr lang="pt-BR" sz="4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5.		A		B		</a:t>
            </a:r>
            <a:r>
              <a:rPr lang="pt-BR" sz="4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</a:t>
            </a:r>
            <a:endParaRPr lang="pt-BR" sz="4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Karta odpovědí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199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179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1. A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(odpověď str.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76)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2.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(odpověď str.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77)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C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(odpověď str.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77)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4. B (odpověď str.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81)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(odpověď str.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81)</a:t>
            </a:r>
            <a:endParaRPr lang="cs-CZ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Karta správných odpovědí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812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Zdroj: KAHOUN</a:t>
            </a:r>
            <a:r>
              <a:rPr lang="cs-CZ" sz="3600" dirty="0">
                <a:solidFill>
                  <a:srgbClr val="C00000"/>
                </a:solidFill>
              </a:rPr>
              <a:t>, Jiří. Školník Kulda je jednička. Praha: Albatros, 2003. 86s. ISBN 80-00-01194-8</a:t>
            </a:r>
          </a:p>
        </p:txBody>
      </p:sp>
      <p:sp>
        <p:nvSpPr>
          <p:cNvPr id="8" name="Obdélník 7"/>
          <p:cNvSpPr/>
          <p:nvPr/>
        </p:nvSpPr>
        <p:spPr>
          <a:xfrm>
            <a:off x="678873" y="1482436"/>
            <a:ext cx="7853567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Materiál je určen pro bezplatné používání na všech typech škol a školských zařízeních. Jakékoliv další využití podléhá autorskému zákonu.</a:t>
            </a:r>
          </a:p>
          <a:p>
            <a:r>
              <a:rPr lang="cs-CZ" dirty="0" smtClean="0"/>
              <a:t>Texty jsou vlastní originální tvorbou autora. Obrázky jsou tvorbou žáků</a:t>
            </a:r>
            <a:r>
              <a:rPr lang="cs-CZ" dirty="0" smtClean="0"/>
              <a:t>. </a:t>
            </a:r>
            <a:r>
              <a:rPr lang="pl-PL" dirty="0"/>
              <a:t>Fotografie je z vlastního archivu autora.	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56792"/>
            <a:ext cx="2704187" cy="3744416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4951040" y="6176701"/>
            <a:ext cx="3581400" cy="384048"/>
          </a:xfrm>
        </p:spPr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400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/>
              <a:t>Škola:                              </a:t>
            </a:r>
            <a:r>
              <a:rPr lang="cs-CZ" sz="1400" dirty="0" smtClean="0"/>
              <a:t> Základní </a:t>
            </a:r>
            <a:r>
              <a:rPr lang="cs-CZ" sz="1400" dirty="0"/>
              <a:t>škola Trávníky Otrokovice, příspěvková organizace</a:t>
            </a:r>
          </a:p>
          <a:p>
            <a:pPr marL="0" indent="0">
              <a:buNone/>
            </a:pPr>
            <a:r>
              <a:rPr lang="cs-CZ" sz="1400" dirty="0"/>
              <a:t>Číslo projektu:                </a:t>
            </a:r>
            <a:r>
              <a:rPr lang="cs-CZ" sz="1400" dirty="0" smtClean="0"/>
              <a:t>CZ.1.07/1.4.00/21.2637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Autor:		Mgr. Marcela Kašpárková</a:t>
            </a:r>
          </a:p>
          <a:p>
            <a:pPr marL="0" indent="0">
              <a:buNone/>
            </a:pPr>
            <a:r>
              <a:rPr lang="cs-CZ" sz="1400" dirty="0"/>
              <a:t>Vytvořeno:		</a:t>
            </a:r>
            <a:r>
              <a:rPr lang="cs-CZ" sz="1400" dirty="0" smtClean="0"/>
              <a:t>20. </a:t>
            </a:r>
            <a:r>
              <a:rPr lang="cs-CZ" sz="1400" dirty="0"/>
              <a:t>května 2013</a:t>
            </a:r>
          </a:p>
          <a:p>
            <a:pPr marL="0" indent="0">
              <a:buNone/>
            </a:pPr>
            <a:r>
              <a:rPr lang="cs-CZ" sz="1400" dirty="0"/>
              <a:t>Ročník:		4. ročník</a:t>
            </a:r>
          </a:p>
          <a:p>
            <a:pPr marL="0" indent="0">
              <a:buNone/>
            </a:pPr>
            <a:r>
              <a:rPr lang="cs-CZ" sz="1400" dirty="0"/>
              <a:t>Vzdělávací oblast:	Jazyk a jazyková komunikace</a:t>
            </a:r>
          </a:p>
          <a:p>
            <a:pPr marL="0" indent="0">
              <a:buNone/>
            </a:pPr>
            <a:r>
              <a:rPr lang="cs-CZ" sz="1400" dirty="0"/>
              <a:t>Vzdělávací obor:	Český jazyk a literatura</a:t>
            </a:r>
          </a:p>
          <a:p>
            <a:pPr marL="0" indent="0">
              <a:buNone/>
            </a:pPr>
            <a:r>
              <a:rPr lang="cs-CZ" sz="1400" dirty="0"/>
              <a:t>Tematický okruh:	Literární  výchova</a:t>
            </a:r>
          </a:p>
          <a:p>
            <a:pPr marL="0" indent="0">
              <a:buNone/>
            </a:pPr>
            <a:r>
              <a:rPr lang="cs-CZ" sz="1400" dirty="0"/>
              <a:t>Téma:		Jiří Kahoun - Školník Kulda je jednička</a:t>
            </a:r>
          </a:p>
          <a:p>
            <a:pPr marL="0" indent="0">
              <a:buNone/>
            </a:pPr>
            <a:r>
              <a:rPr lang="cs-CZ" sz="1400" dirty="0"/>
              <a:t>Pomůcky:		kniha, psací potřeby, notebook nebo PC, dataprojektor,  dotazník,    </a:t>
            </a:r>
          </a:p>
          <a:p>
            <a:pPr marL="0" indent="0">
              <a:buNone/>
            </a:pPr>
            <a:r>
              <a:rPr lang="cs-CZ" sz="1400" dirty="0"/>
              <a:t>                                         </a:t>
            </a:r>
            <a:r>
              <a:rPr lang="cs-CZ" sz="1400" dirty="0" smtClean="0"/>
              <a:t>fotoaparát</a:t>
            </a:r>
            <a:r>
              <a:rPr lang="cs-CZ" sz="1400" dirty="0"/>
              <a:t>, diktafon.</a:t>
            </a:r>
          </a:p>
          <a:p>
            <a:pPr marL="0" indent="0">
              <a:buNone/>
            </a:pPr>
            <a:r>
              <a:rPr lang="cs-CZ" sz="1400" dirty="0"/>
              <a:t>Anotace:		Žáci si přečtou kapitolu, učitel rozdá kartu odpovědí, promítá jednotlivé </a:t>
            </a:r>
          </a:p>
          <a:p>
            <a:pPr marL="0" indent="0">
              <a:buNone/>
            </a:pPr>
            <a:r>
              <a:rPr lang="cs-CZ" sz="1400" dirty="0"/>
              <a:t>                      	otázky, děti si zvolí správnou odpověď, vyznačí a nakonec si zkontrolují, </a:t>
            </a:r>
          </a:p>
          <a:p>
            <a:pPr marL="0" indent="0">
              <a:buNone/>
            </a:pPr>
            <a:r>
              <a:rPr lang="cs-CZ" sz="1400" dirty="0"/>
              <a:t>		jak pozorně četly. Práce s dotazníkem může probíhat i ve dvojicích nebo </a:t>
            </a:r>
          </a:p>
          <a:p>
            <a:pPr marL="0" indent="0">
              <a:buNone/>
            </a:pPr>
            <a:r>
              <a:rPr lang="cs-CZ" sz="1400" dirty="0"/>
              <a:t>                                         </a:t>
            </a:r>
            <a:r>
              <a:rPr lang="cs-CZ" sz="1400" dirty="0" smtClean="0"/>
              <a:t>ve </a:t>
            </a:r>
            <a:r>
              <a:rPr lang="cs-CZ" sz="1400" dirty="0"/>
              <a:t>skupinkách. Učitel také může děti nahrát na diktafon a ukázat dětem, jak </a:t>
            </a:r>
          </a:p>
          <a:p>
            <a:pPr marL="0" indent="0">
              <a:buNone/>
            </a:pPr>
            <a:r>
              <a:rPr lang="cs-CZ" sz="1400" dirty="0"/>
              <a:t>                                         </a:t>
            </a:r>
            <a:r>
              <a:rPr lang="cs-CZ" sz="1400" dirty="0" smtClean="0"/>
              <a:t>čtou </a:t>
            </a:r>
            <a:r>
              <a:rPr lang="cs-CZ" sz="1400" dirty="0"/>
              <a:t>nebo může nahrát odpovědi na otázky a pak si společně  pustit.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147248" cy="576064"/>
          </a:xfrm>
        </p:spPr>
        <p:txBody>
          <a:bodyPr>
            <a:normAutofit/>
          </a:bodyPr>
          <a:lstStyle/>
          <a:p>
            <a:pPr algn="ctr"/>
            <a:r>
              <a:rPr lang="cs-CZ" sz="1600" dirty="0">
                <a:solidFill>
                  <a:srgbClr val="C00000"/>
                </a:solidFill>
              </a:rPr>
              <a:t>Tato práce je šířena pod licencí CC BY-SA 3.0. Odkazy a citace jsou platné k datu vytvoření této práce.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6633"/>
            <a:ext cx="5625554" cy="1051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0" y="6203667"/>
            <a:ext cx="2123728" cy="384048"/>
          </a:xfrm>
        </p:spPr>
        <p:txBody>
          <a:bodyPr/>
          <a:lstStyle/>
          <a:p>
            <a:r>
              <a:rPr lang="cs-CZ" dirty="0" smtClean="0"/>
              <a:t>VY_32_INOVACE_19_13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5568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114</TotalTime>
  <Words>304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Školník Kulda je jednička</vt:lpstr>
      <vt:lpstr> Jiří  Kahoun : Školník  Kulda</vt:lpstr>
      <vt:lpstr>Kapitola   12</vt:lpstr>
      <vt:lpstr>Otázka č. 1</vt:lpstr>
      <vt:lpstr>Otázka č. 2</vt:lpstr>
      <vt:lpstr>Otázka č. 3</vt:lpstr>
      <vt:lpstr>Otázka č. 4</vt:lpstr>
      <vt:lpstr>Otázka č. 5</vt:lpstr>
      <vt:lpstr>Karta odpovědí</vt:lpstr>
      <vt:lpstr>Karta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Školník Kulda je jednička</dc:title>
  <dc:creator>kasparkova</dc:creator>
  <cp:lastModifiedBy>hornakova</cp:lastModifiedBy>
  <cp:revision>13</cp:revision>
  <cp:lastPrinted>2013-12-29T20:33:40Z</cp:lastPrinted>
  <dcterms:created xsi:type="dcterms:W3CDTF">2013-06-12T14:26:49Z</dcterms:created>
  <dcterms:modified xsi:type="dcterms:W3CDTF">2013-12-29T20:34:12Z</dcterms:modified>
</cp:coreProperties>
</file>