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60" r:id="rId3"/>
    <p:sldId id="257" r:id="rId4"/>
    <p:sldId id="264" r:id="rId5"/>
    <p:sldId id="265" r:id="rId6"/>
    <p:sldId id="262" r:id="rId7"/>
    <p:sldId id="263" r:id="rId8"/>
    <p:sldId id="259" r:id="rId9"/>
    <p:sldId id="266" r:id="rId10"/>
    <p:sldId id="267" r:id="rId11"/>
    <p:sldId id="258" r:id="rId12"/>
    <p:sldId id="261" r:id="rId13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68C8C3D0-D2E0-470B-8274-C93E11E20C9D}" type="datetimeFigureOut">
              <a:rPr lang="cs-CZ" smtClean="0"/>
              <a:pPr/>
              <a:t>29.12.2013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315264C8-3032-442E-9C09-CFE53498301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0346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141BF-6736-459A-95A1-1ACD288B4BD4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VY_32_INOVACE_10_13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A4A1-4705-433A-A481-28D2DF39F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56207-5553-4444-A35B-F4E810EEC3A7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VY_32_INOVACE_10_13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A4A1-4705-433A-A481-28D2DF39F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5751D-608A-42F5-91AE-88F1FF1933AA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VY_32_INOVACE_10_13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A4A1-4705-433A-A481-28D2DF39F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0D1A6-CD3A-4639-9C31-D478D0B858CC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VY_32_INOVACE_10_13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A4A1-4705-433A-A481-28D2DF39F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1CE5B-800F-4E3D-A133-462FAF201BBF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VY_32_INOVACE_10_13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A4A1-4705-433A-A481-28D2DF39F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E8E6-F54F-42C2-833B-8FD9F1C8E7D3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VY_32_INOVACE_10_13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A4A1-4705-433A-A481-28D2DF39F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1710A-18AD-446B-B8FD-1E53D23B85C6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VY_32_INOVACE_10_13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A4A1-4705-433A-A481-28D2DF39F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CD3D0-9FB0-46BF-8CFD-19457109C386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VY_32_INOVACE_10_13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A4A1-4705-433A-A481-28D2DF39F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783FF-5DD5-47FE-882E-EC140A0FC421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VY_32_INOVACE_10_13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A4A1-4705-433A-A481-28D2DF39F12A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35CE-2B56-4F29-B423-DA421F2971E8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VY_32_INOVACE_10_13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A4A1-4705-433A-A481-28D2DF39F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AF97C-DA4D-401E-90DF-33EA9FEBD93E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VY_32_INOVACE_10_13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A4A1-4705-433A-A481-28D2DF39F1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8C8FDE-0117-4312-B37D-F67030F275D0}" type="datetime1">
              <a:rPr lang="cs-CZ" smtClean="0"/>
              <a:pPr/>
              <a:t>29.12.2013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VY_32_INOVACE_10_13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EA4A1-4705-433A-A481-28D2DF39F1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332656"/>
            <a:ext cx="8352928" cy="1368152"/>
          </a:xfrm>
        </p:spPr>
        <p:txBody>
          <a:bodyPr/>
          <a:lstStyle/>
          <a:p>
            <a:pPr algn="ctr"/>
            <a:r>
              <a:rPr lang="cs-CZ" sz="4800" dirty="0" smtClean="0">
                <a:solidFill>
                  <a:srgbClr val="FFFF00"/>
                </a:solidFill>
              </a:rPr>
              <a:t>Školník Kulda je jednička</a:t>
            </a:r>
            <a:endParaRPr lang="cs-CZ" sz="4800" dirty="0">
              <a:solidFill>
                <a:srgbClr val="FFFF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605832"/>
            <a:ext cx="4196858" cy="5063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07505" y="6093296"/>
            <a:ext cx="1872207" cy="576063"/>
          </a:xfrm>
        </p:spPr>
        <p:txBody>
          <a:bodyPr/>
          <a:lstStyle/>
          <a:p>
            <a:r>
              <a:rPr lang="cs-CZ" dirty="0" smtClean="0"/>
              <a:t>VY_32_INOVACE_20_13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86292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404664"/>
            <a:ext cx="8712968" cy="1195535"/>
          </a:xfrm>
        </p:spPr>
        <p:txBody>
          <a:bodyPr/>
          <a:lstStyle/>
          <a:p>
            <a:r>
              <a:rPr lang="cs-CZ" sz="4000" dirty="0" smtClean="0">
                <a:solidFill>
                  <a:srgbClr val="FFFF00"/>
                </a:solidFill>
              </a:rPr>
              <a:t>JIŘÍ KAHOUN </a:t>
            </a:r>
            <a:r>
              <a:rPr lang="cs-CZ" sz="4000" dirty="0">
                <a:solidFill>
                  <a:srgbClr val="FFFF00"/>
                </a:solidFill>
              </a:rPr>
              <a:t>: </a:t>
            </a:r>
            <a:r>
              <a:rPr lang="cs-CZ" sz="4000" dirty="0" smtClean="0">
                <a:solidFill>
                  <a:srgbClr val="FFFF00"/>
                </a:solidFill>
              </a:rPr>
              <a:t>ŠKOLNÍK KULDA</a:t>
            </a:r>
            <a:endParaRPr lang="cs-CZ" sz="4000" dirty="0">
              <a:solidFill>
                <a:srgbClr val="FFFF00"/>
              </a:solidFill>
            </a:endParaRPr>
          </a:p>
        </p:txBody>
      </p:sp>
      <p:pic>
        <p:nvPicPr>
          <p:cNvPr id="6" name="Zástupný symbol pro obsah 4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3000" contras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5856" y="1662545"/>
            <a:ext cx="3397506" cy="4574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Zástupný symbol pro obsah 6"/>
          <p:cNvPicPr>
            <a:picLocks noGrp="1"/>
          </p:cNvPicPr>
          <p:nvPr>
            <p:ph sz="half" idx="2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5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108" y="1628800"/>
            <a:ext cx="3180308" cy="453650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79512" y="6381328"/>
            <a:ext cx="1800200" cy="360040"/>
          </a:xfrm>
        </p:spPr>
        <p:txBody>
          <a:bodyPr/>
          <a:lstStyle/>
          <a:p>
            <a:r>
              <a:rPr lang="cs-CZ" dirty="0" smtClean="0"/>
              <a:t>VY_32_INOVACE_20_13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278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KAPITOLA  15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043607" y="1807361"/>
            <a:ext cx="7090947" cy="442995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5400" smtClean="0">
                <a:solidFill>
                  <a:srgbClr val="FFFF00"/>
                </a:solidFill>
              </a:rPr>
              <a:t>SOBOTA 2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251521" y="6237312"/>
            <a:ext cx="1872207" cy="432048"/>
          </a:xfrm>
        </p:spPr>
        <p:txBody>
          <a:bodyPr/>
          <a:lstStyle/>
          <a:p>
            <a:r>
              <a:rPr lang="cs-CZ" sz="1000" dirty="0" smtClean="0"/>
              <a:t>VY_32_INOVACE_20_13</a:t>
            </a:r>
            <a:endParaRPr lang="cs-CZ" sz="1000" dirty="0"/>
          </a:p>
        </p:txBody>
      </p:sp>
      <p:pic>
        <p:nvPicPr>
          <p:cNvPr id="5" name="Obrázek 4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556792"/>
            <a:ext cx="2122026" cy="37444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2500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Otázka č. 1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800" dirty="0" smtClean="0"/>
              <a:t>Proč vstával Vrabec v sobotu brzy?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a.) myslel si, že musí do školy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b.) chtěl navštívit </a:t>
            </a:r>
            <a:r>
              <a:rPr lang="cs-CZ" sz="2800" dirty="0" err="1" smtClean="0"/>
              <a:t>Kludského</a:t>
            </a:r>
            <a:r>
              <a:rPr lang="cs-CZ" sz="2800" dirty="0" smtClean="0"/>
              <a:t>, protože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měly jezdit labutě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c.) chtěl překvapit maminku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3" y="6381328"/>
            <a:ext cx="2088231" cy="360040"/>
          </a:xfrm>
        </p:spPr>
        <p:txBody>
          <a:bodyPr/>
          <a:lstStyle/>
          <a:p>
            <a:r>
              <a:rPr lang="cs-CZ" sz="1000" dirty="0" smtClean="0"/>
              <a:t>VY_32_INOVACE_20_13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942957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Otázka č. 2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800" dirty="0" smtClean="0"/>
              <a:t>Jak se podařilo přesvědčit úředníky, aby vydali panu </a:t>
            </a:r>
            <a:r>
              <a:rPr lang="cs-CZ" sz="2800" dirty="0" err="1" smtClean="0"/>
              <a:t>Kludskému</a:t>
            </a:r>
            <a:r>
              <a:rPr lang="cs-CZ" sz="2800" dirty="0" smtClean="0"/>
              <a:t> povolení.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a.) pan </a:t>
            </a:r>
            <a:r>
              <a:rPr lang="cs-CZ" sz="2800" dirty="0" err="1" smtClean="0"/>
              <a:t>Kludský</a:t>
            </a:r>
            <a:r>
              <a:rPr lang="cs-CZ" sz="2800" dirty="0" smtClean="0"/>
              <a:t> podal žádost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b.) přimluvila se paní ředitelka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c.) na úřad šel školník s dětmi ze třídy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3" y="6165304"/>
            <a:ext cx="2232247" cy="576064"/>
          </a:xfrm>
        </p:spPr>
        <p:txBody>
          <a:bodyPr/>
          <a:lstStyle/>
          <a:p>
            <a:r>
              <a:rPr lang="cs-CZ" dirty="0" smtClean="0"/>
              <a:t>VY_32_INOVACE_20_13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78573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Otázka č. 3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628800"/>
            <a:ext cx="7704855" cy="4229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Co překvapilo Vrabce, když přišel za Kludským?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a.) kolotoče už byly pryč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b.) kolotoče už jezdily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c.) kolotoče byly sbalené</a:t>
            </a:r>
            <a:endParaRPr lang="cs-CZ" sz="24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3" y="6237312"/>
            <a:ext cx="1800199" cy="504056"/>
          </a:xfrm>
        </p:spPr>
        <p:txBody>
          <a:bodyPr/>
          <a:lstStyle/>
          <a:p>
            <a:r>
              <a:rPr lang="cs-CZ" sz="1000" dirty="0" smtClean="0"/>
              <a:t>VY_32_INOVACE_20_13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2393293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Otázka č. 4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556792"/>
            <a:ext cx="7200801" cy="439248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 smtClean="0"/>
              <a:t>Kdo nebo co zachránilo Vrabce od výprasku od sedmáků?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a.) píšťalka                   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b.) pes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c.) kamarádi ze třídy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1" y="6237312"/>
            <a:ext cx="2160239" cy="504056"/>
          </a:xfrm>
        </p:spPr>
        <p:txBody>
          <a:bodyPr/>
          <a:lstStyle/>
          <a:p>
            <a:r>
              <a:rPr lang="cs-CZ" sz="1000" dirty="0" smtClean="0"/>
              <a:t>VY_32_INOVACE_20_13</a:t>
            </a:r>
            <a:endParaRPr lang="cs-CZ" sz="1000" dirty="0"/>
          </a:p>
        </p:txBody>
      </p:sp>
      <p:pic>
        <p:nvPicPr>
          <p:cNvPr id="5" name="Obrázek 4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084878"/>
            <a:ext cx="2448271" cy="38635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2809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Otázka č. 5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691679" y="1844824"/>
            <a:ext cx="6442875" cy="40139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dirty="0" smtClean="0"/>
              <a:t>Co našel Vrabec v trávě?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a.) padesátikorunu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b.) nůž s červenou střenkou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c.) píšťalku</a:t>
            </a:r>
            <a:endParaRPr lang="cs-CZ" sz="28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z="1000" dirty="0" smtClean="0"/>
              <a:t>VY_32_INOVACE_20_13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14750143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Karta odpovědí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4000" dirty="0"/>
              <a:t>1.		</a:t>
            </a:r>
            <a:r>
              <a:rPr lang="cs-CZ" sz="4000" dirty="0" smtClean="0"/>
              <a:t>	</a:t>
            </a:r>
            <a:r>
              <a:rPr lang="pt-BR" sz="4000" dirty="0" smtClean="0"/>
              <a:t>A</a:t>
            </a:r>
            <a:r>
              <a:rPr lang="pt-BR" sz="4000" dirty="0"/>
              <a:t>		</a:t>
            </a:r>
            <a:r>
              <a:rPr lang="cs-CZ" sz="4000" dirty="0" smtClean="0"/>
              <a:t>	</a:t>
            </a:r>
            <a:r>
              <a:rPr lang="pt-BR" sz="4000" dirty="0" smtClean="0"/>
              <a:t>B</a:t>
            </a:r>
            <a:r>
              <a:rPr lang="pt-BR" sz="4000" dirty="0"/>
              <a:t>	</a:t>
            </a:r>
            <a:r>
              <a:rPr lang="cs-CZ" sz="4000" dirty="0" smtClean="0"/>
              <a:t>	</a:t>
            </a:r>
            <a:r>
              <a:rPr lang="pt-BR" sz="4000" dirty="0"/>
              <a:t>	C</a:t>
            </a:r>
          </a:p>
          <a:p>
            <a:pPr marL="0" indent="0" algn="ctr">
              <a:buNone/>
            </a:pPr>
            <a:r>
              <a:rPr lang="pt-BR" sz="4000" dirty="0"/>
              <a:t>2.	</a:t>
            </a:r>
            <a:r>
              <a:rPr lang="cs-CZ" sz="4000" dirty="0" smtClean="0"/>
              <a:t>	</a:t>
            </a:r>
            <a:r>
              <a:rPr lang="pt-BR" sz="4000" dirty="0"/>
              <a:t>	A		</a:t>
            </a:r>
            <a:r>
              <a:rPr lang="cs-CZ" sz="4000" dirty="0" smtClean="0"/>
              <a:t>	</a:t>
            </a:r>
            <a:r>
              <a:rPr lang="pt-BR" sz="4000" dirty="0" smtClean="0"/>
              <a:t>B</a:t>
            </a:r>
            <a:r>
              <a:rPr lang="pt-BR" sz="4000" dirty="0"/>
              <a:t>		</a:t>
            </a:r>
            <a:r>
              <a:rPr lang="cs-CZ" sz="4000" dirty="0" smtClean="0"/>
              <a:t>	</a:t>
            </a:r>
            <a:r>
              <a:rPr lang="pt-BR" sz="4000" dirty="0" smtClean="0"/>
              <a:t>C</a:t>
            </a:r>
            <a:endParaRPr lang="pt-BR" sz="4000" dirty="0"/>
          </a:p>
          <a:p>
            <a:pPr marL="0" indent="0" algn="ctr">
              <a:buNone/>
            </a:pPr>
            <a:r>
              <a:rPr lang="pt-BR" sz="4000" dirty="0"/>
              <a:t>3.	</a:t>
            </a:r>
            <a:r>
              <a:rPr lang="cs-CZ" sz="4000" dirty="0" smtClean="0"/>
              <a:t>	</a:t>
            </a:r>
            <a:r>
              <a:rPr lang="pt-BR" sz="4000" dirty="0"/>
              <a:t>	A	</a:t>
            </a:r>
            <a:r>
              <a:rPr lang="cs-CZ" sz="4000" dirty="0" smtClean="0"/>
              <a:t>	</a:t>
            </a:r>
            <a:r>
              <a:rPr lang="pt-BR" sz="4000" dirty="0"/>
              <a:t>	B		</a:t>
            </a:r>
            <a:r>
              <a:rPr lang="cs-CZ" sz="4000" dirty="0" smtClean="0"/>
              <a:t>	</a:t>
            </a:r>
            <a:r>
              <a:rPr lang="pt-BR" sz="4000" dirty="0" smtClean="0"/>
              <a:t>C</a:t>
            </a:r>
            <a:endParaRPr lang="pt-BR" sz="4000" dirty="0"/>
          </a:p>
          <a:p>
            <a:pPr marL="0" indent="0" algn="ctr">
              <a:buNone/>
            </a:pPr>
            <a:r>
              <a:rPr lang="pt-BR" sz="4000" dirty="0"/>
              <a:t>4.		</a:t>
            </a:r>
            <a:r>
              <a:rPr lang="cs-CZ" sz="4000" dirty="0" smtClean="0"/>
              <a:t>	</a:t>
            </a:r>
            <a:r>
              <a:rPr lang="pt-BR" sz="4000" dirty="0" smtClean="0"/>
              <a:t>A</a:t>
            </a:r>
            <a:r>
              <a:rPr lang="pt-BR" sz="4000" dirty="0"/>
              <a:t>		</a:t>
            </a:r>
            <a:r>
              <a:rPr lang="cs-CZ" sz="4000" dirty="0" smtClean="0"/>
              <a:t>	</a:t>
            </a:r>
            <a:r>
              <a:rPr lang="pt-BR" sz="4000" dirty="0" smtClean="0"/>
              <a:t>B</a:t>
            </a:r>
            <a:r>
              <a:rPr lang="pt-BR" sz="4000" dirty="0"/>
              <a:t>		</a:t>
            </a:r>
            <a:r>
              <a:rPr lang="cs-CZ" sz="4000" dirty="0" smtClean="0"/>
              <a:t>	</a:t>
            </a:r>
            <a:r>
              <a:rPr lang="pt-BR" sz="4000" dirty="0" smtClean="0"/>
              <a:t>C</a:t>
            </a:r>
            <a:endParaRPr lang="pt-BR" sz="4000" dirty="0"/>
          </a:p>
          <a:p>
            <a:pPr marL="0" indent="0" algn="ctr">
              <a:buNone/>
            </a:pPr>
            <a:r>
              <a:rPr lang="pt-BR" sz="4000" dirty="0"/>
              <a:t>5.		</a:t>
            </a:r>
            <a:r>
              <a:rPr lang="cs-CZ" sz="4000" dirty="0" smtClean="0"/>
              <a:t>	</a:t>
            </a:r>
            <a:r>
              <a:rPr lang="pt-BR" sz="4000" dirty="0" smtClean="0"/>
              <a:t>A</a:t>
            </a:r>
            <a:r>
              <a:rPr lang="pt-BR" sz="4000" dirty="0"/>
              <a:t>		</a:t>
            </a:r>
            <a:r>
              <a:rPr lang="cs-CZ" sz="4000" dirty="0" smtClean="0"/>
              <a:t>	</a:t>
            </a:r>
            <a:r>
              <a:rPr lang="pt-BR" sz="4000" dirty="0" smtClean="0"/>
              <a:t>B</a:t>
            </a:r>
            <a:r>
              <a:rPr lang="pt-BR" sz="4000" dirty="0"/>
              <a:t>		</a:t>
            </a:r>
            <a:r>
              <a:rPr lang="cs-CZ" sz="4000" dirty="0" smtClean="0"/>
              <a:t>	</a:t>
            </a:r>
            <a:r>
              <a:rPr lang="pt-BR" sz="4000" dirty="0" smtClean="0"/>
              <a:t>C</a:t>
            </a:r>
            <a:endParaRPr lang="cs-CZ" sz="40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3" y="6237312"/>
            <a:ext cx="2088231" cy="504056"/>
          </a:xfrm>
        </p:spPr>
        <p:txBody>
          <a:bodyPr/>
          <a:lstStyle/>
          <a:p>
            <a:r>
              <a:rPr lang="cs-CZ" sz="1000" dirty="0" smtClean="0"/>
              <a:t>VY_32_INOVACE_20_13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40842328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Karta správných odpovědí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00809"/>
            <a:ext cx="7272808" cy="43204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cs-CZ" sz="3600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cs-CZ" sz="3600" dirty="0" smtClean="0">
                <a:solidFill>
                  <a:srgbClr val="FFFF00"/>
                </a:solidFill>
              </a:rPr>
              <a:t>1</a:t>
            </a:r>
            <a:r>
              <a:rPr lang="cs-CZ" sz="3600" dirty="0">
                <a:solidFill>
                  <a:srgbClr val="FFFF00"/>
                </a:solidFill>
              </a:rPr>
              <a:t>. B (odpověď str. </a:t>
            </a:r>
            <a:r>
              <a:rPr lang="cs-CZ" sz="3600" dirty="0" smtClean="0">
                <a:solidFill>
                  <a:srgbClr val="FFFF00"/>
                </a:solidFill>
              </a:rPr>
              <a:t>83)</a:t>
            </a:r>
            <a:endParaRPr lang="cs-CZ" sz="3600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cs-CZ" sz="3600" dirty="0">
                <a:solidFill>
                  <a:srgbClr val="FFFF00"/>
                </a:solidFill>
              </a:rPr>
              <a:t>2. C (odpověď str. </a:t>
            </a:r>
            <a:r>
              <a:rPr lang="cs-CZ" sz="3600" dirty="0" smtClean="0">
                <a:solidFill>
                  <a:srgbClr val="FFFF00"/>
                </a:solidFill>
              </a:rPr>
              <a:t>83)</a:t>
            </a:r>
            <a:endParaRPr lang="cs-CZ" sz="3600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cs-CZ" sz="3600" dirty="0">
                <a:solidFill>
                  <a:srgbClr val="FFFF00"/>
                </a:solidFill>
              </a:rPr>
              <a:t>3. </a:t>
            </a:r>
            <a:r>
              <a:rPr lang="cs-CZ" sz="3600" dirty="0" smtClean="0">
                <a:solidFill>
                  <a:srgbClr val="FFFF00"/>
                </a:solidFill>
              </a:rPr>
              <a:t>C </a:t>
            </a:r>
            <a:r>
              <a:rPr lang="cs-CZ" sz="3600" dirty="0">
                <a:solidFill>
                  <a:srgbClr val="FFFF00"/>
                </a:solidFill>
              </a:rPr>
              <a:t>(odpověď str. </a:t>
            </a:r>
            <a:r>
              <a:rPr lang="cs-CZ" sz="3600" dirty="0" smtClean="0">
                <a:solidFill>
                  <a:srgbClr val="FFFF00"/>
                </a:solidFill>
              </a:rPr>
              <a:t>84)</a:t>
            </a:r>
            <a:endParaRPr lang="cs-CZ" sz="3600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cs-CZ" sz="3600" dirty="0">
                <a:solidFill>
                  <a:srgbClr val="FFFF00"/>
                </a:solidFill>
              </a:rPr>
              <a:t>4. </a:t>
            </a:r>
            <a:r>
              <a:rPr lang="cs-CZ" sz="3600" dirty="0" smtClean="0">
                <a:solidFill>
                  <a:srgbClr val="FFFF00"/>
                </a:solidFill>
              </a:rPr>
              <a:t>A </a:t>
            </a:r>
            <a:r>
              <a:rPr lang="cs-CZ" sz="3600" dirty="0">
                <a:solidFill>
                  <a:srgbClr val="FFFF00"/>
                </a:solidFill>
              </a:rPr>
              <a:t>(odpověď str. </a:t>
            </a:r>
            <a:r>
              <a:rPr lang="cs-CZ" sz="3600" dirty="0" smtClean="0">
                <a:solidFill>
                  <a:srgbClr val="FFFF00"/>
                </a:solidFill>
              </a:rPr>
              <a:t>85)</a:t>
            </a:r>
            <a:endParaRPr lang="cs-CZ" sz="3600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cs-CZ" sz="3600" dirty="0">
                <a:solidFill>
                  <a:srgbClr val="FFFF00"/>
                </a:solidFill>
              </a:rPr>
              <a:t>5. B</a:t>
            </a:r>
            <a:r>
              <a:rPr lang="cs-CZ" sz="3600" dirty="0" smtClean="0">
                <a:solidFill>
                  <a:srgbClr val="FFFF00"/>
                </a:solidFill>
              </a:rPr>
              <a:t> </a:t>
            </a:r>
            <a:r>
              <a:rPr lang="cs-CZ" sz="3600" dirty="0">
                <a:solidFill>
                  <a:srgbClr val="FFFF00"/>
                </a:solidFill>
              </a:rPr>
              <a:t>(odpověď str. </a:t>
            </a:r>
            <a:r>
              <a:rPr lang="cs-CZ" sz="3600" dirty="0" smtClean="0">
                <a:solidFill>
                  <a:srgbClr val="FFFF00"/>
                </a:solidFill>
              </a:rPr>
              <a:t>86)</a:t>
            </a:r>
            <a:endParaRPr lang="cs-CZ" sz="3600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VY_32_INOVACE_20_13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9284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08912" cy="924475"/>
          </a:xfrm>
        </p:spPr>
        <p:txBody>
          <a:bodyPr/>
          <a:lstStyle/>
          <a:p>
            <a:r>
              <a:rPr lang="cs-CZ" sz="2400" dirty="0" smtClean="0">
                <a:solidFill>
                  <a:srgbClr val="FFFF00"/>
                </a:solidFill>
              </a:rPr>
              <a:t>Zdroj: KAHOUN</a:t>
            </a:r>
            <a:r>
              <a:rPr lang="cs-CZ" sz="2400" dirty="0">
                <a:solidFill>
                  <a:srgbClr val="FFFF00"/>
                </a:solidFill>
              </a:rPr>
              <a:t>, Jiří. Školník Kulda je jednička. Praha: Albatros, 2003. 86s. ISBN 80-00-01194-8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611560" y="1700808"/>
            <a:ext cx="8064896" cy="48965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1600" dirty="0"/>
              <a:t>Materiál je určen pro bezplatné používání na všech typech škol a školských zařízeních. Jakékoliv další využití podléhá autorskému zákonu.</a:t>
            </a:r>
          </a:p>
          <a:p>
            <a:pPr marL="0" indent="0">
              <a:buNone/>
            </a:pPr>
            <a:r>
              <a:rPr lang="cs-CZ" sz="1600" dirty="0"/>
              <a:t>Texty jsou vlastní originální tvorbou autora. Obrázky jsou tvorbou žáků</a:t>
            </a:r>
            <a:r>
              <a:rPr lang="cs-CZ" sz="1600" dirty="0" smtClean="0"/>
              <a:t>. </a:t>
            </a:r>
            <a:r>
              <a:rPr lang="pl-PL" sz="1600" dirty="0"/>
              <a:t>Fotografie je z vlastního archivu autora.	</a:t>
            </a:r>
            <a:endParaRPr lang="cs-CZ" sz="1600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7" name="Obrázek 6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340768"/>
            <a:ext cx="2736304" cy="36004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251520" y="6093296"/>
            <a:ext cx="2376264" cy="576064"/>
          </a:xfrm>
        </p:spPr>
        <p:txBody>
          <a:bodyPr/>
          <a:lstStyle/>
          <a:p>
            <a:r>
              <a:rPr lang="cs-CZ" sz="1000" dirty="0" smtClean="0"/>
              <a:t>VY_32_INOVACE_20_13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42645324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96753"/>
            <a:ext cx="8496944" cy="1152127"/>
          </a:xfrm>
        </p:spPr>
        <p:txBody>
          <a:bodyPr/>
          <a:lstStyle/>
          <a:p>
            <a:r>
              <a:rPr lang="cs-CZ" sz="1400" dirty="0" smtClean="0"/>
              <a:t>Tato </a:t>
            </a:r>
            <a:r>
              <a:rPr lang="cs-CZ" sz="1400" dirty="0"/>
              <a:t>práce je šířena pod licencí CC BY-SA 3.0. Odkazy a citace jsou platné k datu vytvoření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této </a:t>
            </a:r>
            <a:r>
              <a:rPr lang="cs-CZ" sz="1400" dirty="0"/>
              <a:t>práce.</a:t>
            </a:r>
            <a:r>
              <a:rPr lang="cs-CZ" sz="1400" dirty="0" smtClean="0"/>
              <a:t>				</a:t>
            </a:r>
            <a:r>
              <a:rPr lang="cs-CZ" sz="1200" dirty="0" smtClean="0"/>
              <a:t>				</a:t>
            </a:r>
            <a:r>
              <a:rPr lang="cs-CZ" dirty="0" smtClean="0"/>
              <a:t>								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88840"/>
            <a:ext cx="8136904" cy="486916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1900" dirty="0"/>
              <a:t>Škola:                      </a:t>
            </a:r>
            <a:r>
              <a:rPr lang="cs-CZ" sz="1900" dirty="0" smtClean="0"/>
              <a:t>Základní </a:t>
            </a:r>
            <a:r>
              <a:rPr lang="cs-CZ" sz="1900" dirty="0"/>
              <a:t>škola Trávníky Otrokovice, příspěvková organizace</a:t>
            </a:r>
          </a:p>
          <a:p>
            <a:pPr marL="0" indent="0">
              <a:buNone/>
            </a:pPr>
            <a:r>
              <a:rPr lang="cs-CZ" sz="1900" dirty="0"/>
              <a:t>Číslo projektu:      </a:t>
            </a:r>
            <a:r>
              <a:rPr lang="cs-CZ" sz="1900" dirty="0" smtClean="0"/>
              <a:t>    </a:t>
            </a:r>
            <a:r>
              <a:rPr lang="cs-CZ" sz="1900" dirty="0"/>
              <a:t>CZ.1.07/1.4.00/21.2637</a:t>
            </a:r>
          </a:p>
          <a:p>
            <a:pPr marL="0" indent="0">
              <a:buNone/>
            </a:pPr>
            <a:r>
              <a:rPr lang="cs-CZ" sz="1900" dirty="0"/>
              <a:t>Autor:		</a:t>
            </a:r>
            <a:r>
              <a:rPr lang="cs-CZ" sz="1900" dirty="0" smtClean="0"/>
              <a:t>	Mgr</a:t>
            </a:r>
            <a:r>
              <a:rPr lang="cs-CZ" sz="1900" dirty="0"/>
              <a:t>. Marcela Kašpárková</a:t>
            </a:r>
          </a:p>
          <a:p>
            <a:pPr marL="0" indent="0">
              <a:buNone/>
            </a:pPr>
            <a:r>
              <a:rPr lang="cs-CZ" sz="1900" dirty="0"/>
              <a:t>Vytvořeno:		</a:t>
            </a:r>
            <a:r>
              <a:rPr lang="cs-CZ" sz="1900" dirty="0" smtClean="0"/>
              <a:t>22. </a:t>
            </a:r>
            <a:r>
              <a:rPr lang="cs-CZ" sz="1900" dirty="0"/>
              <a:t>května 2013</a:t>
            </a:r>
          </a:p>
          <a:p>
            <a:pPr marL="0" indent="0">
              <a:buNone/>
            </a:pPr>
            <a:r>
              <a:rPr lang="cs-CZ" sz="1900" dirty="0"/>
              <a:t>Ročník:		</a:t>
            </a:r>
            <a:r>
              <a:rPr lang="cs-CZ" sz="1900" dirty="0" smtClean="0"/>
              <a:t>	4</a:t>
            </a:r>
            <a:r>
              <a:rPr lang="cs-CZ" sz="1900" dirty="0"/>
              <a:t>. ročník</a:t>
            </a:r>
          </a:p>
          <a:p>
            <a:pPr marL="0" indent="0">
              <a:buNone/>
            </a:pPr>
            <a:r>
              <a:rPr lang="cs-CZ" sz="1900" dirty="0"/>
              <a:t>Vzdělávací oblast:	Jazyk a jazyková komunikace</a:t>
            </a:r>
          </a:p>
          <a:p>
            <a:pPr marL="0" indent="0">
              <a:buNone/>
            </a:pPr>
            <a:r>
              <a:rPr lang="cs-CZ" sz="1900" dirty="0"/>
              <a:t>Vzdělávací obor:	Český jazyk a literatura</a:t>
            </a:r>
          </a:p>
          <a:p>
            <a:pPr marL="0" indent="0">
              <a:buNone/>
            </a:pPr>
            <a:r>
              <a:rPr lang="cs-CZ" sz="1900" dirty="0"/>
              <a:t>Tematický okruh:	Literární  výchova</a:t>
            </a:r>
          </a:p>
          <a:p>
            <a:pPr marL="0" indent="0">
              <a:buNone/>
            </a:pPr>
            <a:r>
              <a:rPr lang="cs-CZ" sz="1900" dirty="0"/>
              <a:t>Téma:		</a:t>
            </a:r>
            <a:r>
              <a:rPr lang="cs-CZ" sz="1900" dirty="0" smtClean="0"/>
              <a:t>	Jiří </a:t>
            </a:r>
            <a:r>
              <a:rPr lang="cs-CZ" sz="1900" dirty="0"/>
              <a:t>Kahoun - Školník Kulda je jednička</a:t>
            </a:r>
          </a:p>
          <a:p>
            <a:pPr marL="0" indent="0">
              <a:buNone/>
            </a:pPr>
            <a:r>
              <a:rPr lang="cs-CZ" sz="1900" dirty="0"/>
              <a:t>Pomůcky:	</a:t>
            </a:r>
            <a:r>
              <a:rPr lang="cs-CZ" sz="1900" dirty="0" smtClean="0"/>
              <a:t>	</a:t>
            </a:r>
            <a:r>
              <a:rPr lang="cs-CZ" sz="1900" dirty="0"/>
              <a:t>	</a:t>
            </a:r>
            <a:r>
              <a:rPr lang="cs-CZ" sz="1900" dirty="0" smtClean="0"/>
              <a:t>kniha, </a:t>
            </a:r>
            <a:r>
              <a:rPr lang="cs-CZ" sz="1900" dirty="0"/>
              <a:t>psací potřeby, notebook nebo PC, dataprojektor,  dotazník,    </a:t>
            </a:r>
          </a:p>
          <a:p>
            <a:pPr marL="0" indent="0">
              <a:buNone/>
            </a:pPr>
            <a:r>
              <a:rPr lang="cs-CZ" sz="1900" dirty="0"/>
              <a:t>                               </a:t>
            </a:r>
            <a:r>
              <a:rPr lang="cs-CZ" sz="1900" dirty="0" smtClean="0"/>
              <a:t>fotoaparát</a:t>
            </a:r>
            <a:r>
              <a:rPr lang="cs-CZ" sz="1900" dirty="0"/>
              <a:t>, diktafon.</a:t>
            </a:r>
          </a:p>
          <a:p>
            <a:pPr marL="0" indent="0">
              <a:buNone/>
            </a:pPr>
            <a:r>
              <a:rPr lang="cs-CZ" sz="1900" dirty="0"/>
              <a:t>Anotace:		Žáci si přečtou kapitolu, učitel rozdá kartu odpovědí, promítá jednotlivé </a:t>
            </a:r>
          </a:p>
          <a:p>
            <a:pPr marL="0" indent="0">
              <a:buNone/>
            </a:pPr>
            <a:r>
              <a:rPr lang="cs-CZ" sz="1900" dirty="0"/>
              <a:t>                      	otázky, děti si zvolí správnou odpověď, vyznačí a nakonec si zkontrolují, </a:t>
            </a:r>
          </a:p>
          <a:p>
            <a:pPr marL="0" indent="0">
              <a:buNone/>
            </a:pPr>
            <a:r>
              <a:rPr lang="cs-CZ" sz="1900" dirty="0"/>
              <a:t>		</a:t>
            </a:r>
            <a:r>
              <a:rPr lang="cs-CZ" sz="1900" dirty="0" smtClean="0"/>
              <a:t>	jak </a:t>
            </a:r>
            <a:r>
              <a:rPr lang="cs-CZ" sz="1900" dirty="0"/>
              <a:t>pozorně četly. Práce s dotazníkem může probíhat i ve dvojicích nebo </a:t>
            </a:r>
          </a:p>
          <a:p>
            <a:pPr marL="0" indent="0">
              <a:buNone/>
            </a:pPr>
            <a:r>
              <a:rPr lang="cs-CZ" sz="1900" dirty="0"/>
              <a:t>                       </a:t>
            </a:r>
            <a:r>
              <a:rPr lang="cs-CZ" sz="1900" dirty="0" smtClean="0"/>
              <a:t> </a:t>
            </a:r>
            <a:r>
              <a:rPr lang="cs-CZ" sz="1900" dirty="0"/>
              <a:t>ve skupinkách. Učitel také může děti nahrát na diktafon a </a:t>
            </a:r>
            <a:r>
              <a:rPr lang="cs-CZ" sz="1900" dirty="0" smtClean="0"/>
              <a:t>ukázat </a:t>
            </a:r>
            <a:r>
              <a:rPr lang="cs-CZ" sz="1900" dirty="0"/>
              <a:t>dětem, jak </a:t>
            </a:r>
          </a:p>
          <a:p>
            <a:pPr marL="0" indent="0">
              <a:buNone/>
            </a:pPr>
            <a:r>
              <a:rPr lang="cs-CZ" sz="1900" dirty="0"/>
              <a:t>                        </a:t>
            </a:r>
            <a:r>
              <a:rPr lang="cs-CZ" sz="1900" dirty="0" smtClean="0"/>
              <a:t>čtou </a:t>
            </a:r>
            <a:r>
              <a:rPr lang="cs-CZ" sz="1900" dirty="0"/>
              <a:t>nebo může nahrát odpovědi na otázky a pak si společně  pustit</a:t>
            </a:r>
            <a:r>
              <a:rPr lang="cs-CZ" dirty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116633"/>
            <a:ext cx="5780087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51521" y="5949280"/>
            <a:ext cx="1800199" cy="720080"/>
          </a:xfrm>
        </p:spPr>
        <p:txBody>
          <a:bodyPr/>
          <a:lstStyle/>
          <a:p>
            <a:r>
              <a:rPr lang="cs-CZ" sz="1000" dirty="0" smtClean="0"/>
              <a:t>VY_32_INOVACE_20_13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3931482193"/>
      </p:ext>
    </p:extLst>
  </p:cSld>
  <p:clrMapOvr>
    <a:masterClrMapping/>
  </p:clrMapOvr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182</TotalTime>
  <Words>321</Words>
  <Application>Microsoft Office PowerPoint</Application>
  <PresentationFormat>Předvádění na obrazovce (4:3)</PresentationFormat>
  <Paragraphs>107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Summer</vt:lpstr>
      <vt:lpstr>Školník Kulda je jednička</vt:lpstr>
      <vt:lpstr>JIŘÍ KAHOUN : ŠKOLNÍK KULDA</vt:lpstr>
      <vt:lpstr>KAPITOLA  15</vt:lpstr>
      <vt:lpstr>Otázka č. 1</vt:lpstr>
      <vt:lpstr>Otázka č. 2</vt:lpstr>
      <vt:lpstr>Otázka č. 3</vt:lpstr>
      <vt:lpstr>Otázka č. 4</vt:lpstr>
      <vt:lpstr>Otázka č. 5</vt:lpstr>
      <vt:lpstr>Karta odpovědí</vt:lpstr>
      <vt:lpstr>Karta správných odpovědí</vt:lpstr>
      <vt:lpstr>Zdroj: KAHOUN, Jiří. Školník Kulda je jednička. Praha: Albatros, 2003. 86s. ISBN 80-00-01194-8</vt:lpstr>
      <vt:lpstr>Tato práce je šířena pod licencí CC BY-SA 3.0. Odkazy a citace jsou platné k datu vytvoření  této práce.          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Školník Kulda je jednička</dc:title>
  <dc:creator>kasparkova</dc:creator>
  <cp:lastModifiedBy>hornakova</cp:lastModifiedBy>
  <cp:revision>12</cp:revision>
  <cp:lastPrinted>2013-12-29T20:35:34Z</cp:lastPrinted>
  <dcterms:created xsi:type="dcterms:W3CDTF">2013-06-12T14:29:29Z</dcterms:created>
  <dcterms:modified xsi:type="dcterms:W3CDTF">2013-12-29T20:36:07Z</dcterms:modified>
</cp:coreProperties>
</file>