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8" r:id="rId3"/>
    <p:sldId id="269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VY_32_INOVACE_03_VRSTVY STŘEDOVĚKÉ SPOLEČNOSTI – VLÁDNOUCÍ VRSTVA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17. 9.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17. 9.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VY_32_INOVACE_03_VRSTVY STŘEDOVĚKÉ SPOLEČNOSTI – VLÁDNOUCÍ VRSTVA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frm=1&amp;source=images&amp;cd=&amp;cad=rja&amp;docid=zNbhyEjgD4trdM&amp;tbnid=BuZ0gWyfxpHZaM:&amp;ved=0CAUQjRw&amp;url=http://cs.wikipedia.org/wiki/Karel_IV.&amp;ei=d3E1UszFMIvMswabk4HACw&amp;bvm=bv.52164340,d.Yms&amp;psig=AFQjCNFUWvNgAuWFA_avkyWusHSxToiZ7Q&amp;ust=13793205491345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B-5ip3lnCW0UQM&amp;tbnid=ythrGQVvqzEOnM:&amp;ved=0CAUQjRw&amp;url=http://www.popelky.cz/spolecnost/knize-vaclav-patron-cechu-proc-prave-on.html&amp;ei=7XE1Ut-HBc_HtAaowIFQ&amp;bvm=bv.52164340,d.Yms&amp;psig=AFQjCNEuHXRc7FMfJQ9IoJePxSgmJ1T41g&amp;ust=1379320679323606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frm=1&amp;source=images&amp;cd=&amp;cad=rja&amp;docid=GedSoUl9vea-3M&amp;tbnid=G89Hf_D5nxEyWM:&amp;ved=0CAUQjRw&amp;url=http://referaty-testy.webnode.cz/historie-ceskych-zemi/lucemburkove/vlada-jana-lucemburskeho/&amp;ei=o3E1UoGXO4HBtQb-wYCwCg&amp;bvm=bv.52164340,d.Yms&amp;psig=AFQjCNFR71VwbkvjdNWliFOxxijms_y18Q&amp;ust=137932060394833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&amp;esrc=s&amp;frm=1&amp;source=images&amp;cd=&amp;cad=rja&amp;docid=zNbhyEjgD4trdM&amp;tbnid=BuZ0gWyfxpHZaM:&amp;ved=0CAUQjRw&amp;url=http://cs.wikipedia.org/wiki/Karel_IV.&amp;ei=d3E1UszFMIvMswabk4HACw&amp;bvm=bv.52164340,d.Yms&amp;psig=AFQjCNFUWvNgAuWFA_avkyWusHSxToiZ7Q&amp;ust=137932054913457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334513776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 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58924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4200" dirty="0" smtClean="0">
                <a:solidFill>
                  <a:schemeClr val="tx1"/>
                </a:solidFill>
              </a:rPr>
              <a:t>Na první straně žáci přiřadí </a:t>
            </a:r>
            <a:r>
              <a:rPr lang="cs-CZ" sz="4200" dirty="0" smtClean="0">
                <a:solidFill>
                  <a:schemeClr val="tx1"/>
                </a:solidFill>
              </a:rPr>
              <a:t>panovnické tituly do správného pořadí v pyramidě. Po kliknutí bude následovat kontrola.</a:t>
            </a:r>
          </a:p>
          <a:p>
            <a:pPr marL="0" indent="0" algn="just">
              <a:buNone/>
            </a:pPr>
            <a:r>
              <a:rPr lang="cs-CZ" sz="4200" dirty="0" smtClean="0">
                <a:solidFill>
                  <a:schemeClr val="tx1"/>
                </a:solidFill>
              </a:rPr>
              <a:t>Na druhé a třetí straně žáci postupně odpovídají také přes PC, interaktivní tabuli či písemně na otázky kladené příslušníky vrstev středověké společnosti. Správnost potvrdí po kliknutí panovník, na třetí straně šlechtic.</a:t>
            </a:r>
          </a:p>
          <a:p>
            <a:pPr marL="0" indent="0" algn="just">
              <a:buNone/>
            </a:pPr>
            <a:r>
              <a:rPr lang="cs-CZ" sz="4200" dirty="0" smtClean="0">
                <a:solidFill>
                  <a:schemeClr val="tx1"/>
                </a:solidFill>
              </a:rPr>
              <a:t>Na čtvrté straně žáci odpoví na otázky a po klinutí se zobrazí správná odpověď.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 algn="just">
              <a:buNone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29858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Vládnoucí vrstva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A, panovník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Přiřaď panovnické tituly od nejvyššího k nejnižšímu: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860032" y="2924944"/>
            <a:ext cx="3436968" cy="3672408"/>
          </a:xfrm>
          <a:prstGeom prst="triangle">
            <a:avLst>
              <a:gd name="adj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796136" y="4509120"/>
            <a:ext cx="158417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64088" y="5589240"/>
            <a:ext cx="244827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9552" y="3212976"/>
            <a:ext cx="1111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kníže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221088"/>
            <a:ext cx="861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král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5517232"/>
            <a:ext cx="1218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císař</a:t>
            </a:r>
            <a:endParaRPr lang="cs-CZ" sz="3200" b="1" dirty="0"/>
          </a:p>
        </p:txBody>
      </p:sp>
      <p:pic>
        <p:nvPicPr>
          <p:cNvPr id="1028" name="Picture 4" descr="http://upload.wikimedia.org/wikipedia/commons/thumb/1/16/Charles_IV-John_Ocko_votive_picture-fragment.jpg/250px-Charles_IV-John_Ocko_votive_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852936"/>
            <a:ext cx="830612" cy="1212694"/>
          </a:xfrm>
          <a:prstGeom prst="rect">
            <a:avLst/>
          </a:prstGeom>
          <a:noFill/>
        </p:spPr>
      </p:pic>
      <p:sp>
        <p:nvSpPr>
          <p:cNvPr id="1030" name="AutoShape 6" descr="data:image/jpeg;base64,/9j/4AAQSkZJRgABAQAAAQABAAD/2wCEAAkGBhQSERQUExQUFBQWFBYXFBcVGBcXFBgVFBgVFRQVFhQYGyYeHBojGhoWHy8gIycpLCwtFR4xNTAqNSYrLCkBCQoKDgwOGg8PGikkHyQqKSksLCksLCopKiwsLCwsLCwsKSkpLCkpLCkpKSkpLCwpLCksKSwsLCwpLCkpLCwpLP/AABEIAQIAxAMBIgACEQEDEQH/xAAbAAABBQEBAAAAAAAAAAAAAAAAAQMEBQYCB//EAD8QAAEDAgQEBAQEBAQFBQAAAAEAAhEDIQQSMUEFUWFxgZGh8AYTIrEywdHhFEJSYiOCkvEzcqKy0gcVJENT/8QAGgEBAAMBAQEAAAAAAAAAAAAAAAIDBAUBBv/EACURAAMAAgICAgIDAQEAAAAAAAABAgMREiEEMUFREyIyYXFCI//aAAwDAQACEQMRAD8A9xQhCAEIQgBCEIAQhCAEIQgBCEIAUPF40MIEiToD/NcAgdbjzUitWDWlx0AkrL4viBe4kki+k7i2Xw3POeSyeT5Cwr+y3Hj5s1bUqreD4/O0gkFw9RsVZLRjtXKpEKTl6YIQkJUyIqEgKVACEIQAhCEAIQhACEIQAhCEAIQm6zoFkA4hV3Dsfmc5pcJBgC2a1nGw0n7KwCjNKltHrWhUIQpHgIUPHY8UxOsmPz2SVuJtY0E7iQBdQdyt7fokpb9EP4lxOWmOpt3At638FmC4C02bF+vuSrji3FWVWQPxBwIBi8bTPI7qtpYcPB11JHO43G37LieXU3k2n0b8M8Z7HOGYgsrNI5wezj+5K2oKxuHhri92jdBFyTMAffwVxR4+AfqaWt5zPmNgtPhZpmNU/b6Kc88nuUXaqOM8RDRGp1jaLiSrQmyxHEKxc4umf06eC1+Tm/HPXyV4cfN9mzwdTMxpF7D7J9U/w7UJZB2P5A++6uFdivnCoqtapoEIQrCIIQhACEIQCFEpUhQBKVcrpAC4qiQu1y/RAefYzHOo4x+WQC8kaGC4CT+o5LdYTFB7Gu5gHx39VhfidkYg/wB0HtAH2TtfjFRmVjHFoYL93Eug9pA8FyMfkfiulR0cmL8ky0b1I4qDwfH/ADaYdvoe43HRR+M40tLWiRmm/aN/FdG80zH5PgwqG64kLiVYufbQWH5n3yVXxJxkDrHhAiPEuKm4OuHakZpII8dY6qPxuwBmHAiBu4AxbrquFkyVfJ/ZuhcWkRflMJyfUHWk2I0me0X03UnFVxh2hoILiN9DGu/pK5wwe7Plyj5bbyJcXRmA97ld0yyrTDnAGRI5T3B09lRxJdVS6JZHvpC4Oi3Kahk2zZeRNyB+/RdF7H05iLkQeY+6XBvc4Vspyim2wgXJBJB5CB6ozfOLGCGEtDjO0jQcz/upvG+tL36I717OsP8AEDmtYIBAAFyZI29I8lTYzEiXAGbmNpCebTOYCD9LiDGgja/monHWfU2BoBeLCbxb3dQrLeX9b+CyJlPr5NHwXjbBkpiSTckdYt9lqAV5hwRpNdgHMeUhenM0XZ8S3U6+jJ5MKa6OkIQthlBCEIAQhCASUSlXKAVKkCVACQhKgoDBfFwIrt1hzYnb+4eX2VdXcMhMzLrk7ZrD1laH43ow1j9AC5ruzhP5HzWVwtUOa9p0c0NE2h05myTpcL5/yo1maOthreNM1PwXjwaZaTfMPH6Qmse95cS4PllQ3/lu6G2NriFW8MccM0F0g2gCJJE3ttEeqex3HKlYZXAMaCLXBcRoDN9eUL3JkVYeNPWvX9lah/kbQ/lzNJkC5zSTMmbieQ92XWN4phj+I5otMG0dQqqngi6S4gyIiPQgW9FJw3CGmzmA2FiXR5TosuKpla0WVK9tnbuJUDTcymCDFiAQB1c7x7mYXWGGVosQBYeFp77p9nCg2IEibAABrRzytHhOq6xOLpt+nNDouLkjoYEKVU2eLXpDOBx7aTzULS5rmw8C5B5kbiFccOq4V5Bp5Q7UNMtP+kmPJUdQtIB8A4aA9SBbyTTcJMTBty/SLxC0YvLWPU0kyF4lXeyTjahbiHAAgF036xm8PeyrsfjfmfSGizy2f+WWxljnlPgu30ACTobR9rnVQTTIfO8+vsqh0qt0WqdIu/g/AzVzETAkHeTp+ZW6as/8LimWSwEOADX67TEbR2K0AXc8WOOP/Tn565UKhCFqKAQhCAEIQgBIhBQAlSBKgBCEFAUvxThw/DvnYAjvp+a83LrEaSY2iJ06/VC9R402aNT/AJHLx3i9UtIgw5xdAGsdZ5wbDnC5Xl4neVa+joeNamHsucI8wBygHQHTkB333U+jlcQ0kC/iTqB70lRGV5ALgJIbm2bnDfri1xPKy6/i6TXS4EkXEnI0HYj+Y+S5Tn9mmaXtraJ/Fq7qIblJaHAgkCXTs0OiwN+qnfD9So+l/iEhxLssiXZZgHmIzDzUDDYx7h9LSLDRuUedS5/0KQzD1X/iIG4u4/8AiFojqeOiuobJnDcLVpuPzXWsAG5iCf6iXaDT9VFxvD6gqOc0NcHGfrJDmg/p+QTzeFu3efAfrKcbgOp8h+iXzfpDGuD2mM4PBmmCXamJDQcoy999UxxMVYBphsQQZIBF5zXFxFu6mHBHmfIfsuX4Z/MeM/qqpilW2hS38lDxDFuBA1homAdZAjmBEx1UKriIp5n2jnYxtKtsdQfMuE6AEX8IMTZVuNZLTIza+oGxuCrE0kk0Wr0a7/0+cDh3O51D5BrQPsVrVRfB2AFLDNAEAlxA6SQPCBvzV8u/iSULRyMj3TESoQrCAIQhACEIQCJUIQAhCEAIQkQDOKZLSOYI8wvIMYGNJebHQzJAO/cnkLles8Sx7KTC55gD77ADc9F5NiWPe8TeJI2AAJv0NiSeq5/mJbns3eIn2QWVHPJyy0czGb9GjpcrVcG4MKbMxGZ53Mkga2JNpt1VDhKWeoGCSGm/mDJ98+S2Ttm+CyGmn8I6YBF1IoQo+ZrR9Th4x9pTFTjdBliXHqOp3CJEX6LproXLqoVZhfiGg4gNfBOx+k+tirFtcETMgq4q46FFQFM1mp8mFExtVoEucAOpAUX6PV7IOMqwCqDiD4LHWEuynysPKfJXT61J9hUb/qFu6o+O0oY6Y/E0gjS5y/nKoS3XZpWtHqXC8MKdGmwfytAtppf1UtQeCVM2Gou50mHxyiVNld2fXRxq9ioQhengIQhACEIQAklKuZQChKkCVAIo2OxYY2d9AOZ5KSVl/ivGFoABiZvyAALj6gDuqs2T8cOieOeVaKHjHE31XmTIaDGzG72m5Ogn9gqOs9xmNYuTs0WgDl73CmPByw6GtbBdfciwJ538O9lExFaQ7qO0NEgADQe+s8Tk6fKjsxKS0h/4fpjMSBYXnm48+wnzJWqo4cuE6deSzvwy3Un3Ex9lqDSzCASOcH9QrZWyq32NVKFCnd7gTpe7j0G6iYjHUotS12f8umT2zuBNpTVTgbQ6ZdBmYJaT3eL3UfjvAmVGgU/lUyWta8GAfpcXgg3N5g6GwvqFckmuyt9euyv4nTZUP0gsMEwYvtaJBj7Kf8MvcBkJLh/L019FFp8HaQxlL6ixoDyJyzpM6SZPhEq44ZgflvaBufQqpri9Jlzac+i0x1XLTnQ7fusa7Biq/wDxHvcToBJJ6Bo6LTfE7SWta3d0fsqynwD/AA6jTUh7hDYloNw6HOGs3EafVpaTZxdVrZXLUztjf8BQYBNJwjdwIHO5/VVvFqbQyGWaXNkbWJIjxHqn6XCCw1qjz8qbU2MdESSZLWuLYAgRvy5xuIUfl0M06vZbYTIt5ry50+iUPfbPRvhOvmwlLo0tPTKSIVusT8D4ssJpOOsuHcEg/Y+S2y6WGuUJnNzTxtoVCEK0qBCEIAQhCAEkJUIAhCRKgEcsl8YADKToA4nwIM9NAFqq1QNaSdAJ8l5z8UcRLi6djcdBcN7SsXm2lHH7NPjS3eylrVCYc6/9DfUucPGfLoo9asXWv46xzPXS23inflHLm3deOTdQPXzKhY6pkAb/ADE/ub+i5krfR1/SNRwNoDR797LUYKoI+6yvBzmotI1Iv5+yruhUsrJfF6M1ztFhWogqvrcBz2mG+JO1o0U+n+iediwNNVfpPtlSqp6kZwvD2UmZWjuTqT1UeiwioD1/T9l1ieIgakDlyTtBsx5qL06Wj1bSbZxxxn05v6S0+o/IppuFzNkHK6PAp/jQmjU6NJ+yiYHFgtAO0L2tKuxO+HRFqcAe8zUfIGwzEm20qp+JaJ+SeQc30cBPqPJautigBqsrxysHseNRlJ6abKFNbWiccn7E4Xiix1Kr1BPPUNd6z5lentNl4/gK+dobPfoTF/P816xw2rmpMdza3zgT6rX4le5M3lL0yUhIlW4xAhCEAIQhACEIQCJUIQELi9SKLz0/NeW4z6nuG4c8nsD36L1nFUQ9rmu0IIK8o4j9NR2t2xOxHMDqAYXL82f2TOh4b9obpVg0Go4SA2WjUSYOnIAjxcs5WxLn1C52sTrNiDHjop/E6xMsGjYFjqRc6cyZ/wAqg4m2gidTfYZnGO5Hoq8aSNrNh8MH/wCPTOn4vuSD75q3bV+6pOB1QGU5EfSRHlH2Kuad499VVT7PDutjyAYUU45zhN7Db0RXpiYg8/vopGEotpjM8gCdTCb2S/WVsjUeH1S5lR14N27xtrvKu8LxmnnNNwex40zCMw/qadxooFXiZcIZYczrGgt15KEa7z9JOa++rTtfYxfbUcyvVkUvopqXfsuOM8QApvAOrSOvgs/gqr8nzIhlh5WLo/pJsDvCjYvMSQSTcfSdYcCQJ3sI7qTR4zoHCxF+RA6dLLx5E32SmeK6HMTiiecclU4+rlpPP9sDu6w99FOrUd2kFpv28FT8crgxTEyPqd3j6R4TPYqUrbLG0l0R/h95zjuJ7GD94Pj2XsPw8wjDsB1E+UmPRebfCHCs7y+JGdgPZuo8cvqV6rhaWVoB11Pc3K2+PP7ujm+TXSQ6lSFItxjOkICEAIQhACEIQCQlQhAMY0HI4DUtMd4MLyrjNK4mRtysWgtF+ubzC9aeF5/8ecJc0Go2Mh/EORvft9lh8vG61S+DZ4lpVp/JkX0gXuIv9bQe3yzt3+yiVqUkA6E3PS7z9mqRhBcvMy7NPnc+FxKbrkWvuPKwO2wLT4LEumdNrosuH1wA1pi4BjkInxMaeCusLiQwgOsSZE6AfTb7R0CzmBcAS7Uxa5sI1HhlA9hO1HEFoBg9NRzPTQWVT9nmtmkxuKi4iXaToAAZJ8lS4riYabnNcklwkgbCOZtp/ULp6owlrjNhDZ/lhtz5EE/5QqB2GdVdzZM3FjJPib/l4eT2+zx/SJZ+IKjrU2G/K3sXB69IhP0sRiMoAoncgyDryEif35qVwvhrYM2JkzMk+yr3D8Ghoh7xMGziBbePeqtTn0kRekZKtUxR1pHS5P02b0PZVb8dVaQXWA3m83A/RehYrAAC73OnmSdraqjx2AZe3Uzy37kXPh1UlUr4PNpjFHEh9MOZa0xoQbZh4GbdRsqyhRc+u7dxv08uggR+qe4ZRNOoaY0cYg6GZEDxI9Fo/g3hIfWdNwzYjWSdf9KQv24z8karits1nwtwcUaLRFzd3cq+lctbASrszKlaRyark9glQlXpEEIQgBCEIAQhCAEIQgEKyvxrXLqfym3Lvqd2Fx9pWqKxXxJVyuqv2BawAfzFzZcJ2gBoPOwVHkNqHovwLdoxOKYADBk2AHLoPf2VPWp/VlF4FztP85nlMAdla4mkSAAcvMjYbnSBv/vCZq4cMY4AQSB4RePW65c1o7LG+G4gszHcW7CCR+SmugZSCNATzjmB308eihYHC52VQDBlo8gf28l1TqfUAdYEyNA1gifEleXPZ4mWVP8AxbusxosPEEjzgnnG1lZ0A2oLiGt8iRczzGlvAblU9Km6ABDnF1m3gQYuec/n3VvhpBAN8ozmOhkHxdcDnGypcnjJ9LChsjz7638FJrYoNFztHh9M/Y+YVfRrlz7aSL9TBN+gUXiGKzu+n8LdeoLhp4D/AKidlBPsjrl7LOtVM5rmGz4QLeWbyUPHwWFwP9w99v8AtO4XWDxucOnUTmHKCSfQk9jsoz35TkEFp0nToCN7wOzh4W66IbWyHiaBaMzdg145fTcelvJbr4NwOVr3kXfHkBY+KwmKr3LG7ywdnEgDy+wXqnCsPkptA2AHgFs8SN1v6M3k3+uvsmJUIK6hzwQhAQCoQhACEIQAhIEqAEIQgEKxvxxhWtotfv8AMYD11BMaTcX6BbJZP4//AOA0yP8AiAGeo/JU51vGy7A//RGFc2apjfK0D/MBHeAB4JjjD2hoi5MDwBJm3Mm3RilYiqA9zn2nMY3H4rd/2UB4NV31XJiAO/PeNf8AL58mV3tnYZZ/D+AilmP8xk37dVX8UwkPL22MGRvB+ltzsPSCVq8Dh8jGjkB9glx3BhUFoDuexG4I3381Hb5bRXvRhcLjonNIcMpEi5EO5/1T6q3oY3M0Xuc4B0EANI2gXAEdFI4zweTJDS4nQbZQNI3sTyExHKkDDTEatLSYMZgXNse0geQ7KxqbDovHYwkAAfySbwZkZr7HX2FFN7AQSYE2iIPkB9gm8BVysgx+EaXs2bgxu0xHYJ/DAZ3kmZkgjQg5XAjfVUcNMbOeFnO5xB/EymJmJcQQ6Odj5Ap7F4wT2ZULR2eMnh9M+HRQeFxTzuuYORgGxdqGzadR0jwUnC4Fz25n2c6QQNABpvy0HcqxrsgvZO4Lwo1qgkXJbt+FoLS9x7gOHkvU6TYCo/hPBtFBpA1Lj1ImB9lfrrePj4T/AKc/PfKtfQqEiVaCgAlSIXgFQhCAEIQgOQukIQAhC5L0AOK86+OuJZ6hpz9NOB/mN3H/ALR/utdxf4jpUDDjmfEimyC7x2A7rz44V2Ir1M8jMQ8NBvBmxPa3h0WPyrWuKZs8WO+TRUFznloAzOBHhEnXbn5K84TwkthxuQD07WVvg+DNZsPSe6smYfoue+zbWREOjTt19wpVNvL31XTaXQ6+/fRPYdnNFJVVELF4MOFwDv7/AFVRxbgTX04DYc0ECNTY8976+G61LqU7XUStTi6m512RmjGjgRa38J5Wu2/4jPKYjx2UrC8LIY4u1IECx077/mtLUM+/sdlErC0HyUKRYm2UL+F5i2DYPzdb9d/3KshQgaRGgUmjSvpCK5sokt6NVwJsUaY/sB87n7qxWT4Lxg08rHzlgZTy6HotPTxAIB1HMaLtYrVytHLyw5rsdQgOSq0rESoSLwChKkCVACEhQgCVy54ChcV4l8ptmlzosNh1ceSxGPxVWsf8R5y/0CzOn06eJlZs3kxi6fs0YsFZO/g0/E/jCjTkNJqu5M08Xm3lKyvEfijEVRGYUm/0skGOrzfy8krcGI0ieknoF0MLawE+pO265uTy8l9Lo3Y8OOO9bKWjRdqBf3y8VcYNhOSqyC4CBNgQATlJ2nblbVL/AAziN9YMTMd58PAp2jhCLCYP4gSJn+ptrHmFmlve2XW00XeDxDHgWOblv2KmNoqifRytzC4Hg4dFYYPiTsv1DM3SW/iEc28uy2xSfTMVJ/BP+UmnUuSeo4hr/wAJB+/lqEVKR1VrkqVfZzTKbxDNoXWZdOEhPaPfTKuI05pssk6KXWpXFjfwuum4ePdlTxL1REbS/RM1aUjurEjb7dVyaSOByIDqH0xyH2XLMQWyA5wnWCd+oU2sQ0S4ho1vYabBVGKxmf6aYhswXnXl9P6/Zeac9k/5EjDcbrU3OAOdgggPJcZOozTOvX7K5wHxbTdZ4LHDUEFw56gT6bLLOqhoDWGTy2tuTpy5pzD0IGnUmI/bwXq8uo69kawRXwb6hjWPEtcHdjKflYH5JaZEjrofRWGE47VZYw8f3TNo3H5grTHnS3qloz14z/5NelVRhePNdZzS09YI8wrSnUB0Wybmv4szOXPs6KEJVMiNVaIdqAe6pcdwaLtGp8vJX64eyQRzVOXDORdlkZHD6Mo6lbX9Oybfh5i36ybfr5q7q4aDYJn+HHvzXMeFpm1ZEVzaEaCD7v75rv5ALba36n1UqpQBI9+/907TowI2RY/gOkVLcK+8HzXLQ4GHNnq3XyV04NFt1GqPA098148evkK9kam1pAzOnvGZPYdj4s5w6TmHrPXyXBpjcAnlc+/FM1KbWutI6DbwleqnJ452SHYp0xDHHezhfXmffZNDiTgYLPX9gu8z9j5wTb36rqXSDDSdj42t5qXNkdHH/uBP/wBT7HoldxB3/wCTvHKPzKcEm7g1pAsZnkduoC4rOJEW8iOi95sL/Bmpi6uvyo7uB7WCad85+rso/tER0k+KmtpvjWANLflqm34En8UnkASPy/ReNtnqaK+nh2NMuMu11zE/fkL9U1VwJefpnvtYRb0VszBf2x73sn2t29/ZQcb9k+evRTUuD5RoeuknvdSsNhQNzKsv4Up6lg+n6pOBtnlZfsgOw4cCE7R4YBqAZ5eisxhANk/SodIWqPF72yh5voiUeHMt9IspuHoBulk4GrpbZhT6M9U2KhCFMiCQpUIBjEUpFlC+UVZlJCqvGq7JzekV5oElOVKZAUr5abqYeVH8Wl0S57KyrVggxPkohqEknTt+SsqvDyev3XLMDzWSsVtl83KK2lRM638z+3u6ktwF5Km08NlUhuHnVTjBtdkaykSlw/kVIOAB/FfupTWQF1C1LFK+Ch22VA4c4E8tufbwT9Ph45fqrCEQvFhhdnryMiHBo/g/L181LhEKfCfohyZXPwxk2su6WEnVT0ij+Kd7Jc2R/wCFTrKQC7hAU1KXojsMqISoUjwSEqEIAQhCAEIQgBIhCAEiEIACIQhGBn39k+3RCFFEmKkKEKREG6JUIQCBKhCAEiEIBUIQgBCEIAQhCAEIQgP/2Q=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5575" y="-1630363"/>
            <a:ext cx="2590800" cy="3409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2" name="AutoShape 8" descr="data:image/jpeg;base64,/9j/4AAQSkZJRgABAQAAAQABAAD/2wCEAAkGBhQSERQUExQUFBQWFBYXFBcVGBcXFBgVFBgVFRQVFhQYGyYeHBojGhoWHy8gIycpLCwtFR4xNTAqNSYrLCkBCQoKDgwOGg8PGikkHyQqKSksLCksLCopKiwsLCwsLCwsKSkpLCkpLCkpKSkpLCwpLCksKSwsLCwpLCkpLCwpLP/AABEIAQIAxAMBIgACEQEDEQH/xAAbAAABBQEBAAAAAAAAAAAAAAAAAQMEBQYCB//EAD8QAAEDAgQEBAQEBAQFBQAAAAEAAhEDIQQSMUEFUWFxgZGh8AYTIrEywdHhFEJSYiOCkvEzcqKy0gcVJENT/8QAGgEBAAMBAQEAAAAAAAAAAAAAAAIDBAUBBv/EACURAAMAAgICAgIDAQEAAAAAAAABAgMREiEEMUFREyIyYXFCI//aAAwDAQACEQMRAD8A9xQhCAEIQgBCEIAQhCAEIQgBCEIAUPF40MIEiToD/NcAgdbjzUitWDWlx0AkrL4viBe4kki+k7i2Xw3POeSyeT5Cwr+y3Hj5s1bUqreD4/O0gkFw9RsVZLRjtXKpEKTl6YIQkJUyIqEgKVACEIQAhCEAIQhACEIQAhCEAIQm6zoFkA4hV3Dsfmc5pcJBgC2a1nGw0n7KwCjNKltHrWhUIQpHgIUPHY8UxOsmPz2SVuJtY0E7iQBdQdyt7fokpb9EP4lxOWmOpt3At638FmC4C02bF+vuSrji3FWVWQPxBwIBi8bTPI7qtpYcPB11JHO43G37LieXU3k2n0b8M8Z7HOGYgsrNI5wezj+5K2oKxuHhri92jdBFyTMAffwVxR4+AfqaWt5zPmNgtPhZpmNU/b6Kc88nuUXaqOM8RDRGp1jaLiSrQmyxHEKxc4umf06eC1+Tm/HPXyV4cfN9mzwdTMxpF7D7J9U/w7UJZB2P5A++6uFdivnCoqtapoEIQrCIIQhACEIQCFEpUhQBKVcrpAC4qiQu1y/RAefYzHOo4x+WQC8kaGC4CT+o5LdYTFB7Gu5gHx39VhfidkYg/wB0HtAH2TtfjFRmVjHFoYL93Eug9pA8FyMfkfiulR0cmL8ky0b1I4qDwfH/ADaYdvoe43HRR+M40tLWiRmm/aN/FdG80zH5PgwqG64kLiVYufbQWH5n3yVXxJxkDrHhAiPEuKm4OuHakZpII8dY6qPxuwBmHAiBu4AxbrquFkyVfJ/ZuhcWkRflMJyfUHWk2I0me0X03UnFVxh2hoILiN9DGu/pK5wwe7Plyj5bbyJcXRmA97ld0yyrTDnAGRI5T3B09lRxJdVS6JZHvpC4Oi3Kahk2zZeRNyB+/RdF7H05iLkQeY+6XBvc4Vspyim2wgXJBJB5CB6ozfOLGCGEtDjO0jQcz/upvG+tL36I717OsP8AEDmtYIBAAFyZI29I8lTYzEiXAGbmNpCebTOYCD9LiDGgja/monHWfU2BoBeLCbxb3dQrLeX9b+CyJlPr5NHwXjbBkpiSTckdYt9lqAV5hwRpNdgHMeUhenM0XZ8S3U6+jJ5MKa6OkIQthlBCEIAQhCASUSlXKAVKkCVACQhKgoDBfFwIrt1hzYnb+4eX2VdXcMhMzLrk7ZrD1laH43ow1j9AC5ruzhP5HzWVwtUOa9p0c0NE2h05myTpcL5/yo1maOthreNM1PwXjwaZaTfMPH6Qmse95cS4PllQ3/lu6G2NriFW8MccM0F0g2gCJJE3ttEeqex3HKlYZXAMaCLXBcRoDN9eUL3JkVYeNPWvX9lah/kbQ/lzNJkC5zSTMmbieQ92XWN4phj+I5otMG0dQqqngi6S4gyIiPQgW9FJw3CGmzmA2FiXR5TosuKpla0WVK9tnbuJUDTcymCDFiAQB1c7x7mYXWGGVosQBYeFp77p9nCg2IEibAABrRzytHhOq6xOLpt+nNDouLkjoYEKVU2eLXpDOBx7aTzULS5rmw8C5B5kbiFccOq4V5Bp5Q7UNMtP+kmPJUdQtIB8A4aA9SBbyTTcJMTBty/SLxC0YvLWPU0kyF4lXeyTjahbiHAAgF036xm8PeyrsfjfmfSGizy2f+WWxljnlPgu30ACTobR9rnVQTTIfO8+vsqh0qt0WqdIu/g/AzVzETAkHeTp+ZW6as/8LimWSwEOADX67TEbR2K0AXc8WOOP/Tn565UKhCFqKAQhCAEIQgBIhBQAlSBKgBCEFAUvxThw/DvnYAjvp+a83LrEaSY2iJ06/VC9R402aNT/AJHLx3i9UtIgw5xdAGsdZ5wbDnC5Xl4neVa+joeNamHsucI8wBygHQHTkB333U+jlcQ0kC/iTqB70lRGV5ALgJIbm2bnDfri1xPKy6/i6TXS4EkXEnI0HYj+Y+S5Tn9mmaXtraJ/Fq7qIblJaHAgkCXTs0OiwN+qnfD9So+l/iEhxLssiXZZgHmIzDzUDDYx7h9LSLDRuUedS5/0KQzD1X/iIG4u4/8AiFojqeOiuobJnDcLVpuPzXWsAG5iCf6iXaDT9VFxvD6gqOc0NcHGfrJDmg/p+QTzeFu3efAfrKcbgOp8h+iXzfpDGuD2mM4PBmmCXamJDQcoy999UxxMVYBphsQQZIBF5zXFxFu6mHBHmfIfsuX4Z/MeM/qqpilW2hS38lDxDFuBA1homAdZAjmBEx1UKriIp5n2jnYxtKtsdQfMuE6AEX8IMTZVuNZLTIza+oGxuCrE0kk0Wr0a7/0+cDh3O51D5BrQPsVrVRfB2AFLDNAEAlxA6SQPCBvzV8u/iSULRyMj3TESoQrCAIQhACEIQCJUIQAhCEAIQkQDOKZLSOYI8wvIMYGNJebHQzJAO/cnkLles8Sx7KTC55gD77ADc9F5NiWPe8TeJI2AAJv0NiSeq5/mJbns3eIn2QWVHPJyy0czGb9GjpcrVcG4MKbMxGZ53Mkga2JNpt1VDhKWeoGCSGm/mDJ98+S2Ttm+CyGmn8I6YBF1IoQo+ZrR9Th4x9pTFTjdBliXHqOp3CJEX6LproXLqoVZhfiGg4gNfBOx+k+tirFtcETMgq4q46FFQFM1mp8mFExtVoEucAOpAUX6PV7IOMqwCqDiD4LHWEuynysPKfJXT61J9hUb/qFu6o+O0oY6Y/E0gjS5y/nKoS3XZpWtHqXC8MKdGmwfytAtppf1UtQeCVM2Gou50mHxyiVNld2fXRxq9ioQhengIQhACEIQAklKuZQChKkCVAIo2OxYY2d9AOZ5KSVl/ivGFoABiZvyAALj6gDuqs2T8cOieOeVaKHjHE31XmTIaDGzG72m5Ogn9gqOs9xmNYuTs0WgDl73CmPByw6GtbBdfciwJ538O9lExFaQ7qO0NEgADQe+s8Tk6fKjsxKS0h/4fpjMSBYXnm48+wnzJWqo4cuE6deSzvwy3Un3Ex9lqDSzCASOcH9QrZWyq32NVKFCnd7gTpe7j0G6iYjHUotS12f8umT2zuBNpTVTgbQ6ZdBmYJaT3eL3UfjvAmVGgU/lUyWta8GAfpcXgg3N5g6GwvqFckmuyt9euyv4nTZUP0gsMEwYvtaJBj7Kf8MvcBkJLh/L019FFp8HaQxlL6ixoDyJyzpM6SZPhEq44ZgflvaBufQqpri9Jlzac+i0x1XLTnQ7fusa7Biq/wDxHvcToBJJ6Bo6LTfE7SWta3d0fsqynwD/AA6jTUh7hDYloNw6HOGs3EafVpaTZxdVrZXLUztjf8BQYBNJwjdwIHO5/VVvFqbQyGWaXNkbWJIjxHqn6XCCw1qjz8qbU2MdESSZLWuLYAgRvy5xuIUfl0M06vZbYTIt5ry50+iUPfbPRvhOvmwlLo0tPTKSIVusT8D4ssJpOOsuHcEg/Y+S2y6WGuUJnNzTxtoVCEK0qBCEIAQhCAEkJUIAhCRKgEcsl8YADKToA4nwIM9NAFqq1QNaSdAJ8l5z8UcRLi6djcdBcN7SsXm2lHH7NPjS3eylrVCYc6/9DfUucPGfLoo9asXWv46xzPXS23inflHLm3deOTdQPXzKhY6pkAb/ADE/ub+i5krfR1/SNRwNoDR797LUYKoI+6yvBzmotI1Iv5+yruhUsrJfF6M1ztFhWogqvrcBz2mG+JO1o0U+n+iediwNNVfpPtlSqp6kZwvD2UmZWjuTqT1UeiwioD1/T9l1ieIgakDlyTtBsx5qL06Wj1bSbZxxxn05v6S0+o/IppuFzNkHK6PAp/jQmjU6NJ+yiYHFgtAO0L2tKuxO+HRFqcAe8zUfIGwzEm20qp+JaJ+SeQc30cBPqPJautigBqsrxysHseNRlJ6abKFNbWiccn7E4Xiix1Kr1BPPUNd6z5lentNl4/gK+dobPfoTF/P816xw2rmpMdza3zgT6rX4le5M3lL0yUhIlW4xAhCEAIQhACEIQCJUIQELi9SKLz0/NeW4z6nuG4c8nsD36L1nFUQ9rmu0IIK8o4j9NR2t2xOxHMDqAYXL82f2TOh4b9obpVg0Go4SA2WjUSYOnIAjxcs5WxLn1C52sTrNiDHjop/E6xMsGjYFjqRc6cyZ/wAqg4m2gidTfYZnGO5Hoq8aSNrNh8MH/wCPTOn4vuSD75q3bV+6pOB1QGU5EfSRHlH2Kuad499VVT7PDutjyAYUU45zhN7Db0RXpiYg8/vopGEotpjM8gCdTCb2S/WVsjUeH1S5lR14N27xtrvKu8LxmnnNNwex40zCMw/qadxooFXiZcIZYczrGgt15KEa7z9JOa++rTtfYxfbUcyvVkUvopqXfsuOM8QApvAOrSOvgs/gqr8nzIhlh5WLo/pJsDvCjYvMSQSTcfSdYcCQJ3sI7qTR4zoHCxF+RA6dLLx5E32SmeK6HMTiiecclU4+rlpPP9sDu6w99FOrUd2kFpv28FT8crgxTEyPqd3j6R4TPYqUrbLG0l0R/h95zjuJ7GD94Pj2XsPw8wjDsB1E+UmPRebfCHCs7y+JGdgPZuo8cvqV6rhaWVoB11Pc3K2+PP7ujm+TXSQ6lSFItxjOkICEAIQhACEIQCQlQhAMY0HI4DUtMd4MLyrjNK4mRtysWgtF+ubzC9aeF5/8ecJc0Go2Mh/EORvft9lh8vG61S+DZ4lpVp/JkX0gXuIv9bQe3yzt3+yiVqUkA6E3PS7z9mqRhBcvMy7NPnc+FxKbrkWvuPKwO2wLT4LEumdNrosuH1wA1pi4BjkInxMaeCusLiQwgOsSZE6AfTb7R0CzmBcAS7Uxa5sI1HhlA9hO1HEFoBg9NRzPTQWVT9nmtmkxuKi4iXaToAAZJ8lS4riYabnNcklwkgbCOZtp/ULp6owlrjNhDZ/lhtz5EE/5QqB2GdVdzZM3FjJPib/l4eT2+zx/SJZ+IKjrU2G/K3sXB69IhP0sRiMoAoncgyDryEif35qVwvhrYM2JkzMk+yr3D8Ghoh7xMGziBbePeqtTn0kRekZKtUxR1pHS5P02b0PZVb8dVaQXWA3m83A/RehYrAAC73OnmSdraqjx2AZe3Uzy37kXPh1UlUr4PNpjFHEh9MOZa0xoQbZh4GbdRsqyhRc+u7dxv08uggR+qe4ZRNOoaY0cYg6GZEDxI9Fo/g3hIfWdNwzYjWSdf9KQv24z8karits1nwtwcUaLRFzd3cq+lctbASrszKlaRyark9glQlXpEEIQgBCEIAQhCAEIQgEKyvxrXLqfym3Lvqd2Fx9pWqKxXxJVyuqv2BawAfzFzZcJ2gBoPOwVHkNqHovwLdoxOKYADBk2AHLoPf2VPWp/VlF4FztP85nlMAdla4mkSAAcvMjYbnSBv/vCZq4cMY4AQSB4RePW65c1o7LG+G4gszHcW7CCR+SmugZSCNATzjmB308eihYHC52VQDBlo8gf28l1TqfUAdYEyNA1gifEleXPZ4mWVP8AxbusxosPEEjzgnnG1lZ0A2oLiGt8iRczzGlvAblU9Km6ABDnF1m3gQYuec/n3VvhpBAN8ozmOhkHxdcDnGypcnjJ9LChsjz7638FJrYoNFztHh9M/Y+YVfRrlz7aSL9TBN+gUXiGKzu+n8LdeoLhp4D/AKidlBPsjrl7LOtVM5rmGz4QLeWbyUPHwWFwP9w99v8AtO4XWDxucOnUTmHKCSfQk9jsoz35TkEFp0nToCN7wOzh4W66IbWyHiaBaMzdg145fTcelvJbr4NwOVr3kXfHkBY+KwmKr3LG7ywdnEgDy+wXqnCsPkptA2AHgFs8SN1v6M3k3+uvsmJUIK6hzwQhAQCoQhACEIQAhIEqAEIQgEKxvxxhWtotfv8AMYD11BMaTcX6BbJZP4//AOA0yP8AiAGeo/JU51vGy7A//RGFc2apjfK0D/MBHeAB4JjjD2hoi5MDwBJm3Mm3RilYiqA9zn2nMY3H4rd/2UB4NV31XJiAO/PeNf8AL58mV3tnYZZ/D+AilmP8xk37dVX8UwkPL22MGRvB+ltzsPSCVq8Dh8jGjkB9glx3BhUFoDuexG4I3381Hb5bRXvRhcLjonNIcMpEi5EO5/1T6q3oY3M0Xuc4B0EANI2gXAEdFI4zweTJDS4nQbZQNI3sTyExHKkDDTEatLSYMZgXNse0geQ7KxqbDovHYwkAAfySbwZkZr7HX2FFN7AQSYE2iIPkB9gm8BVysgx+EaXs2bgxu0xHYJ/DAZ3kmZkgjQg5XAjfVUcNMbOeFnO5xB/EymJmJcQQ6Odj5Ap7F4wT2ZULR2eMnh9M+HRQeFxTzuuYORgGxdqGzadR0jwUnC4Fz25n2c6QQNABpvy0HcqxrsgvZO4Lwo1qgkXJbt+FoLS9x7gOHkvU6TYCo/hPBtFBpA1Lj1ImB9lfrrePj4T/AKc/PfKtfQqEiVaCgAlSIXgFQhCAEIQgOQukIQAhC5L0AOK86+OuJZ6hpz9NOB/mN3H/ALR/utdxf4jpUDDjmfEimyC7x2A7rz44V2Ir1M8jMQ8NBvBmxPa3h0WPyrWuKZs8WO+TRUFznloAzOBHhEnXbn5K84TwkthxuQD07WVvg+DNZsPSe6smYfoue+zbWREOjTt19wpVNvL31XTaXQ6+/fRPYdnNFJVVELF4MOFwDv7/AFVRxbgTX04DYc0ECNTY8976+G61LqU7XUStTi6m512RmjGjgRa38J5Wu2/4jPKYjx2UrC8LIY4u1IECx077/mtLUM+/sdlErC0HyUKRYm2UL+F5i2DYPzdb9d/3KshQgaRGgUmjSvpCK5sokt6NVwJsUaY/sB87n7qxWT4Lxg08rHzlgZTy6HotPTxAIB1HMaLtYrVytHLyw5rsdQgOSq0rESoSLwChKkCVACEhQgCVy54ChcV4l8ptmlzosNh1ceSxGPxVWsf8R5y/0CzOn06eJlZs3kxi6fs0YsFZO/g0/E/jCjTkNJqu5M08Xm3lKyvEfijEVRGYUm/0skGOrzfy8krcGI0ieknoF0MLawE+pO265uTy8l9Lo3Y8OOO9bKWjRdqBf3y8VcYNhOSqyC4CBNgQATlJ2nblbVL/AAziN9YMTMd58PAp2jhCLCYP4gSJn+ptrHmFmlve2XW00XeDxDHgWOblv2KmNoqifRytzC4Hg4dFYYPiTsv1DM3SW/iEc28uy2xSfTMVJ/BP+UmnUuSeo4hr/wAJB+/lqEVKR1VrkqVfZzTKbxDNoXWZdOEhPaPfTKuI05pssk6KXWpXFjfwuum4ePdlTxL1REbS/RM1aUjurEjb7dVyaSOByIDqH0xyH2XLMQWyA5wnWCd+oU2sQ0S4ho1vYabBVGKxmf6aYhswXnXl9P6/Zeac9k/5EjDcbrU3OAOdgggPJcZOozTOvX7K5wHxbTdZ4LHDUEFw56gT6bLLOqhoDWGTy2tuTpy5pzD0IGnUmI/bwXq8uo69kawRXwb6hjWPEtcHdjKflYH5JaZEjrofRWGE47VZYw8f3TNo3H5grTHnS3qloz14z/5NelVRhePNdZzS09YI8wrSnUB0Wybmv4szOXPs6KEJVMiNVaIdqAe6pcdwaLtGp8vJX64eyQRzVOXDORdlkZHD6Mo6lbX9Oybfh5i36ybfr5q7q4aDYJn+HHvzXMeFpm1ZEVzaEaCD7v75rv5ALba36n1UqpQBI9+/907TowI2RY/gOkVLcK+8HzXLQ4GHNnq3XyV04NFt1GqPA098148evkK9kam1pAzOnvGZPYdj4s5w6TmHrPXyXBpjcAnlc+/FM1KbWutI6DbwleqnJ452SHYp0xDHHezhfXmffZNDiTgYLPX9gu8z9j5wTb36rqXSDDSdj42t5qXNkdHH/uBP/wBT7HoldxB3/wCTvHKPzKcEm7g1pAsZnkduoC4rOJEW8iOi95sL/Bmpi6uvyo7uB7WCad85+rso/tER0k+KmtpvjWANLflqm34En8UnkASPy/ReNtnqaK+nh2NMuMu11zE/fkL9U1VwJefpnvtYRb0VszBf2x73sn2t29/ZQcb9k+evRTUuD5RoeuknvdSsNhQNzKsv4Up6lg+n6pOBtnlZfsgOw4cCE7R4YBqAZ5eisxhANk/SodIWqPF72yh5voiUeHMt9IspuHoBulk4GrpbZhT6M9U2KhCFMiCQpUIBjEUpFlC+UVZlJCqvGq7JzekV5oElOVKZAUr5abqYeVH8Wl0S57KyrVggxPkohqEknTt+SsqvDyev3XLMDzWSsVtl83KK2lRM638z+3u6ktwF5Km08NlUhuHnVTjBtdkaykSlw/kVIOAB/FfupTWQF1C1LFK+Ch22VA4c4E8tufbwT9Ph45fqrCEQvFhhdnryMiHBo/g/L181LhEKfCfohyZXPwxk2su6WEnVT0ij+Kd7Jc2R/wCFTrKQC7hAU1KXojsMqISoUjwSEqEIAQhCAEIQgBIhCAEiEIACIQhGBn39k+3RCFFEmKkKEKREG6JUIQCBKhCAEiEIBUIQgBCEIAQhCAEIQgP/2Q=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5575" y="-1630363"/>
            <a:ext cx="2590800" cy="3409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4" name="Picture 10" descr="http://files.stredoveky-jarmark.webnode.cz/200000127-04f5405ef2/jan%20lucembursk%C3%B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149080"/>
            <a:ext cx="864096" cy="1137303"/>
          </a:xfrm>
          <a:prstGeom prst="rect">
            <a:avLst/>
          </a:prstGeom>
          <a:noFill/>
        </p:spPr>
      </p:pic>
      <p:pic>
        <p:nvPicPr>
          <p:cNvPr id="1036" name="Picture 12" descr="http://www.popelky.cz/text_img/1481NTB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5301208"/>
            <a:ext cx="1215033" cy="128974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09 0.03079 L 0.60851 0.38773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00" y="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39 0.00996 L 0.60642 0.07292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58 -0.00046 L 0.61076 -0.2733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00" y="-1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7444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Pozice panovníka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Odpovězte: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Picture 4" descr="http://upload.wikimedia.org/wikipedia/commons/thumb/1/16/Charles_IV-John_Ocko_votive_picture-fragment.jpg/250px-Charles_IV-John_Ocko_votive_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060848"/>
            <a:ext cx="1872208" cy="27334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39752" y="1916832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Kdo je vlastníkem veškeré půdy ve státě?</a:t>
            </a:r>
            <a:endParaRPr lang="cs-CZ" sz="32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555776" y="2852936"/>
            <a:ext cx="3600400" cy="1656184"/>
          </a:xfrm>
          <a:prstGeom prst="wedgeRoundRectCallout">
            <a:avLst>
              <a:gd name="adj1" fmla="val -72279"/>
              <a:gd name="adj2" fmla="val -21075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jen a pouze My, panovník země české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2060848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Kdo je považován za poddaného? </a:t>
            </a:r>
            <a:endParaRPr lang="cs-CZ" sz="32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2267744" y="2924944"/>
            <a:ext cx="4608512" cy="1296144"/>
          </a:xfrm>
          <a:prstGeom prst="wedgeRoundRectCallout">
            <a:avLst>
              <a:gd name="adj1" fmla="val -60210"/>
              <a:gd name="adj2" fmla="val -22307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Všichni ostatní: šlechtici, rytíři i prostý lid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204864"/>
            <a:ext cx="4310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 Kdo z nich platí daně?</a:t>
            </a:r>
            <a:endParaRPr lang="cs-CZ" sz="32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1979712" y="3284984"/>
            <a:ext cx="6624736" cy="1512168"/>
          </a:xfrm>
          <a:prstGeom prst="wedgeRoundRectCallout">
            <a:avLst>
              <a:gd name="adj1" fmla="val -52755"/>
              <a:gd name="adj2" fmla="val -43948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Pochopitelně jen prostý lid. Šlechtu a církev, i když bych chtěl, zdanit nemohu, potřebuji je víc.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99695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Děkujeme!</a:t>
            </a:r>
            <a:endParaRPr lang="cs-CZ" sz="32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051720" y="3933056"/>
            <a:ext cx="4968552" cy="2592288"/>
          </a:xfrm>
          <a:prstGeom prst="wedgeRoundRectCallout">
            <a:avLst>
              <a:gd name="adj1" fmla="val -56461"/>
              <a:gd name="adj2" fmla="val -67290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Nemáte zač, jdu vyrábět klenoty, zatím ahoj!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700"/>
                            </p:stCondLst>
                            <p:childTnLst>
                              <p:par>
                                <p:cTn id="11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700"/>
                            </p:stCondLst>
                            <p:childTnLst>
                              <p:par>
                                <p:cTn id="113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7" grpId="0" animBg="1"/>
      <p:bldP spid="7" grpId="1" animBg="1"/>
      <p:bldP spid="8" grpId="0"/>
      <p:bldP spid="8" grpId="1"/>
      <p:bldP spid="9" grpId="0" animBg="1"/>
      <p:bldP spid="9" grpId="1" animBg="1"/>
      <p:bldP spid="10" grpId="0"/>
      <p:bldP spid="10" grpId="1"/>
      <p:bldP spid="11" grpId="0" animBg="1"/>
      <p:bldP spid="11" grpId="1" animBg="1"/>
      <p:bldP spid="12" grpId="0" build="allAtOnce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Pozice šlechty – odpovězte: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8434" name="Picture 2" descr="http://www.kostym.cz/Obrazky/3_Historie/III_00_spanel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132856"/>
            <a:ext cx="2190750" cy="37814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43808" y="2276872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Jak vznikla šlechta?</a:t>
            </a:r>
            <a:endParaRPr lang="cs-CZ" sz="3200" b="1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2411760" y="2996952"/>
            <a:ext cx="5328592" cy="2448272"/>
          </a:xfrm>
          <a:prstGeom prst="wedgeRoundRectCallout">
            <a:avLst>
              <a:gd name="adj1" fmla="val -64550"/>
              <a:gd name="adj2" fmla="val -61996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Bojovníci z družiny krále byli odměněni půdou a politickými funkcemi.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42088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 Co to vlastně šlechta byla? </a:t>
            </a:r>
            <a:endParaRPr lang="cs-CZ" sz="3200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411760" y="2924944"/>
            <a:ext cx="5760640" cy="3024336"/>
          </a:xfrm>
          <a:prstGeom prst="wedgeRoundRectCallout">
            <a:avLst>
              <a:gd name="adj1" fmla="val -64790"/>
              <a:gd name="adj2" fmla="val -58439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dirty="0" smtClean="0">
                <a:solidFill>
                  <a:schemeClr val="tx1"/>
                </a:solidFill>
              </a:rPr>
              <a:t>Byla to zvláštní vrstva s dědičným postavením pro potomky. Propůjčenou půdu od panovníka jsme drželi dědičně,  a tak rostla naše moc.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204864"/>
            <a:ext cx="4987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Čím jste se lišili od rytířů?</a:t>
            </a:r>
            <a:endParaRPr lang="cs-CZ" sz="3200" b="1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15816" y="2924944"/>
            <a:ext cx="4752528" cy="2592288"/>
          </a:xfrm>
          <a:prstGeom prst="wedgeRoundRectCallout">
            <a:avLst>
              <a:gd name="adj1" fmla="val -77567"/>
              <a:gd name="adj2" fmla="val -56436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dirty="0" smtClean="0">
                <a:solidFill>
                  <a:schemeClr val="tx1"/>
                </a:solidFill>
              </a:rPr>
              <a:t>Rytíři  získávali svou funkci pasováním a ne dědičně, že by se jimi už narodili.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9" grpId="0" animBg="1"/>
      <p:bldP spid="9" grpId="1" animBg="1"/>
      <p:bldP spid="10" grpId="0"/>
      <p:bldP spid="10" grpId="1"/>
      <p:bldP spid="11" grpId="0" animBg="1"/>
      <p:bldP spid="11" grpId="1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Lenní systém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Co je to léno?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56490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 Co je to feudum?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3. Kdo to byl leník?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14908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4. Kdo to byl lenní pán?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085184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5. Co to byla lenní přísaha?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733256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6. V jaké pozici byl šlechtic?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1988840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propůjčená půda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292494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latinsky léno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3645024"/>
            <a:ext cx="4370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držitel propůjčené půdy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4293096"/>
            <a:ext cx="23647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majitel půdy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5085184"/>
            <a:ext cx="3923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slib věrnosti majiteli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3" y="5733256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leník krále i lenní pán poddaných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975"/>
            <a:ext cx="8784976" cy="5184775"/>
          </a:xfrm>
        </p:spPr>
        <p:txBody>
          <a:bodyPr>
            <a:normAutofit fontScale="925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eaLnBrk="1" hangingPunct="1">
              <a:buFont typeface="Symbol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14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šlechtic: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www.kostym.cz</a:t>
            </a:r>
            <a:r>
              <a:rPr lang="pt-BR" sz="2000" dirty="0" smtClean="0">
                <a:solidFill>
                  <a:schemeClr val="tx1"/>
                </a:solidFill>
              </a:rPr>
              <a:t> [online]. [cit. 28.12.2013]. Dostupný na WWW: http://www.kostym.cz/Obrazky/3_Historie/III_00_spanel.gif 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Obr. 2 – císař </a:t>
            </a:r>
            <a:r>
              <a:rPr lang="cs-CZ" sz="2000" dirty="0" smtClean="0">
                <a:solidFill>
                  <a:schemeClr val="tx1"/>
                </a:solidFill>
              </a:rPr>
              <a:t>AUTOR </a:t>
            </a:r>
            <a:r>
              <a:rPr lang="cs-CZ" sz="2000" dirty="0" smtClean="0">
                <a:solidFill>
                  <a:schemeClr val="tx1"/>
                </a:solidFill>
              </a:rPr>
              <a:t>NEUVEDEN. </a:t>
            </a:r>
            <a:r>
              <a:rPr lang="cs-CZ" sz="2000" i="1" dirty="0" err="1" smtClean="0">
                <a:solidFill>
                  <a:schemeClr val="tx1"/>
                </a:solidFill>
              </a:rPr>
              <a:t>cs.wikipedia.org</a:t>
            </a:r>
            <a:r>
              <a:rPr lang="cs-CZ" sz="2000" dirty="0" smtClean="0">
                <a:solidFill>
                  <a:schemeClr val="tx1"/>
                </a:solidFill>
              </a:rPr>
              <a:t> [online]. [cit. 29.12.2013]. Dostupný na WWW: http://upload.wikimedia.org/wikipedia/commons/thumb/1/16/Charles_IV-John_Ocko_votive_picture-fragment.jpg/250px-Charles_IV-John_Ocko_votive_picture-fragment.jpg 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Obr. 3 –  kníže</a:t>
            </a:r>
            <a:r>
              <a:rPr lang="cs-CZ" sz="2000" dirty="0" smtClean="0">
                <a:solidFill>
                  <a:schemeClr val="tx1"/>
                </a:solidFill>
              </a:rPr>
              <a:t>: </a:t>
            </a:r>
            <a:r>
              <a:rPr lang="pt-BR" sz="2000" dirty="0" smtClean="0">
                <a:solidFill>
                  <a:schemeClr val="tx1"/>
                </a:solidFill>
              </a:rPr>
              <a:t>AUTOR </a:t>
            </a:r>
            <a:r>
              <a:rPr lang="pt-BR" sz="2000" dirty="0" smtClean="0">
                <a:solidFill>
                  <a:schemeClr val="tx1"/>
                </a:solidFill>
              </a:rPr>
              <a:t>NEUVEDEN. </a:t>
            </a:r>
            <a:r>
              <a:rPr lang="pt-BR" sz="2000" i="1" dirty="0" smtClean="0">
                <a:solidFill>
                  <a:schemeClr val="tx1"/>
                </a:solidFill>
              </a:rPr>
              <a:t>www.popelky.cz</a:t>
            </a:r>
            <a:r>
              <a:rPr lang="pt-BR" sz="2000" dirty="0" smtClean="0">
                <a:solidFill>
                  <a:schemeClr val="tx1"/>
                </a:solidFill>
              </a:rPr>
              <a:t> [online]. [cit. 29.12.2013]. Dostupný na WWW: http://www.popelky.cz/text_img/1481NTB.jpg 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Obr. 4 – král: </a:t>
            </a:r>
            <a:r>
              <a:rPr lang="cs-CZ" sz="2000" dirty="0" smtClean="0">
                <a:solidFill>
                  <a:schemeClr val="tx1"/>
                </a:solidFill>
              </a:rPr>
              <a:t>AUTOR NEUVEDEN. </a:t>
            </a:r>
            <a:r>
              <a:rPr lang="cs-CZ" sz="2000" i="1" dirty="0" err="1" smtClean="0">
                <a:solidFill>
                  <a:schemeClr val="tx1"/>
                </a:solidFill>
              </a:rPr>
              <a:t>referaty</a:t>
            </a:r>
            <a:r>
              <a:rPr lang="cs-CZ" sz="2000" i="1" dirty="0" smtClean="0">
                <a:solidFill>
                  <a:schemeClr val="tx1"/>
                </a:solidFill>
              </a:rPr>
              <a:t>-testy.</a:t>
            </a:r>
            <a:r>
              <a:rPr lang="cs-CZ" sz="2000" i="1" dirty="0" err="1" smtClean="0">
                <a:solidFill>
                  <a:schemeClr val="tx1"/>
                </a:solidFill>
              </a:rPr>
              <a:t>webnode.cz</a:t>
            </a:r>
            <a:r>
              <a:rPr lang="cs-CZ" sz="2000" dirty="0" smtClean="0">
                <a:solidFill>
                  <a:schemeClr val="tx1"/>
                </a:solidFill>
              </a:rPr>
              <a:t> [online]. [cit. 29.12.2013]. Dostupný na WWW: http://files.stredoveky-jarmark.webnode.cz/200000127-04f5405ef2/jan%20lucembursk%C3%BD.jpg 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427</TotalTime>
  <Words>542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Anotace k jednotlivým stranám</vt:lpstr>
      <vt:lpstr>Vládnoucí vrstva A, panovník Přiřaď panovnické tituly od nejvyššího k nejnižšímu:</vt:lpstr>
      <vt:lpstr>Pozice panovníka Odpovězte:</vt:lpstr>
      <vt:lpstr>Pozice šlechty – odpovězte:</vt:lpstr>
      <vt:lpstr>Lenní systém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Vrstvy středověké společnosti - vládnoucí vrstva</dc:title>
  <dc:creator>Mgr. Jiří Lux</dc:creator>
  <cp:lastModifiedBy>Jiri</cp:lastModifiedBy>
  <cp:revision>47</cp:revision>
  <dcterms:created xsi:type="dcterms:W3CDTF">2013-05-10T12:01:16Z</dcterms:created>
  <dcterms:modified xsi:type="dcterms:W3CDTF">2013-12-29T21:22:35Z</dcterms:modified>
</cp:coreProperties>
</file>