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1C73790-3759-4743-BEDB-97A151A4E0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B5364B-4C3F-43B7-848F-0B4465E3B01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179512" y="1447800"/>
            <a:ext cx="8496944" cy="541020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Škola: Základní škola Trávníky Otrokovice, příspěvková organizace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Číslo projektu: CZ.1.07/1.4.00/21.2637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Název výukového materiálu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Modal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verbs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 (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can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may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must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)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Autor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Mgr. Eva Štouračová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Vytvořeno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1. března 2013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Ročník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9.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Vzdělávací oblast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Jazyk a jazyková komunikace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Vzdělávací obor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Cizí jazyk – angličtina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Tematický okruh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Produktivní řečové dovednosti 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latin typeface="+mj-lt"/>
              </a:rPr>
              <a:t>Téma: </a:t>
            </a:r>
            <a:r>
              <a:rPr lang="cs-CZ" sz="4000" dirty="0">
                <a:solidFill>
                  <a:schemeClr val="tx1"/>
                </a:solidFill>
                <a:latin typeface="+mj-lt"/>
              </a:rPr>
              <a:t>gramatika – </a:t>
            </a:r>
            <a:r>
              <a:rPr lang="cs-CZ" sz="4000" dirty="0" smtClean="0">
                <a:latin typeface="+mj-lt"/>
              </a:rPr>
              <a:t>opisy modálních sloves (</a:t>
            </a:r>
            <a:r>
              <a:rPr lang="cs-CZ" sz="4000" dirty="0" err="1" smtClean="0">
                <a:latin typeface="+mj-lt"/>
              </a:rPr>
              <a:t>can</a:t>
            </a:r>
            <a:r>
              <a:rPr lang="cs-CZ" sz="4000" dirty="0" smtClean="0">
                <a:latin typeface="+mj-lt"/>
              </a:rPr>
              <a:t>, </a:t>
            </a:r>
            <a:r>
              <a:rPr lang="cs-CZ" sz="4000" dirty="0" err="1" smtClean="0">
                <a:latin typeface="+mj-lt"/>
              </a:rPr>
              <a:t>may</a:t>
            </a:r>
            <a:r>
              <a:rPr lang="cs-CZ" sz="4000" dirty="0" smtClean="0">
                <a:latin typeface="+mj-lt"/>
              </a:rPr>
              <a:t>, </a:t>
            </a:r>
            <a:r>
              <a:rPr lang="cs-CZ" sz="4000" dirty="0" err="1" smtClean="0">
                <a:latin typeface="+mj-lt"/>
              </a:rPr>
              <a:t>must</a:t>
            </a:r>
            <a:r>
              <a:rPr lang="cs-CZ" sz="4000" dirty="0" smtClean="0">
                <a:latin typeface="+mj-lt"/>
              </a:rPr>
              <a:t>)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Pomůcky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dataprojektor</a:t>
            </a:r>
            <a:endParaRPr lang="cs-CZ" sz="4000" dirty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  <a:latin typeface="+mj-lt"/>
              </a:rPr>
              <a:t>Anotace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: prezentace, žáci si ujasní a ve větách procvičí používání opisů modálních sloves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can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may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, </a:t>
            </a:r>
            <a:r>
              <a:rPr lang="cs-CZ" sz="4000" dirty="0" err="1" smtClean="0">
                <a:solidFill>
                  <a:schemeClr val="tx1"/>
                </a:solidFill>
                <a:latin typeface="+mj-lt"/>
              </a:rPr>
              <a:t>must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 v různých </a:t>
            </a:r>
            <a:r>
              <a:rPr lang="cs-CZ" sz="4000" dirty="0" smtClean="0">
                <a:solidFill>
                  <a:schemeClr val="tx1"/>
                </a:solidFill>
                <a:latin typeface="+mj-lt"/>
              </a:rPr>
              <a:t>časech</a:t>
            </a:r>
          </a:p>
          <a:p>
            <a:pPr algn="l"/>
            <a:endParaRPr lang="cs-CZ" sz="4000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400" i="1" dirty="0">
                <a:latin typeface="+mj-lt"/>
              </a:rPr>
              <a:t>Tato práce je šířena pod licencí CC BY-SA 3.0. Odkazy a citace jsou platné k datu vytvoření této práce.</a:t>
            </a:r>
            <a:endParaRPr lang="cs-CZ" sz="3400" dirty="0">
              <a:latin typeface="+mj-lt"/>
            </a:endParaRPr>
          </a:p>
          <a:p>
            <a:pPr algn="ctr"/>
            <a:r>
              <a:rPr lang="cs-CZ" sz="3400" i="1" dirty="0">
                <a:latin typeface="+mj-lt"/>
              </a:rPr>
              <a:t>Všechny objekty použité k vytvoření tohoto materiálu jsou součástí softwaru Microsoft® Office. </a:t>
            </a:r>
            <a:endParaRPr lang="cs-CZ" sz="3400" dirty="0">
              <a:latin typeface="+mj-lt"/>
            </a:endParaRPr>
          </a:p>
          <a:p>
            <a:pPr algn="ctr"/>
            <a:r>
              <a:rPr lang="cs-CZ" sz="3400" i="1" dirty="0">
                <a:latin typeface="+mj-lt"/>
              </a:rPr>
              <a:t>Texty jsou vlastní originální tvorbou autora.</a:t>
            </a:r>
            <a:endParaRPr lang="cs-CZ" sz="3400" dirty="0" smtClean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cs-CZ" sz="4000" dirty="0" smtClean="0">
                <a:solidFill>
                  <a:schemeClr val="tx1"/>
                </a:solidFill>
                <a:latin typeface="+mj-lt"/>
              </a:rPr>
              <a:t>VY_32_INOVACE_16_37</a:t>
            </a:r>
            <a:endParaRPr lang="cs-CZ" sz="4000" dirty="0" smtClean="0">
              <a:solidFill>
                <a:schemeClr val="tx1"/>
              </a:solidFill>
              <a:latin typeface="+mj-lt"/>
            </a:endParaRPr>
          </a:p>
          <a:p>
            <a:pPr algn="l"/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4845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MODAL 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latin typeface="+mj-lt"/>
              </a:rPr>
              <a:t>CAN</a:t>
            </a:r>
          </a:p>
          <a:p>
            <a:r>
              <a:rPr lang="cs-CZ" sz="4000" dirty="0" smtClean="0">
                <a:latin typeface="+mj-lt"/>
              </a:rPr>
              <a:t>MAY</a:t>
            </a:r>
          </a:p>
          <a:p>
            <a:r>
              <a:rPr lang="cs-CZ" sz="4000" dirty="0" smtClean="0">
                <a:latin typeface="+mj-lt"/>
              </a:rPr>
              <a:t>MUST</a:t>
            </a:r>
            <a:endParaRPr lang="cs-CZ" sz="4000" dirty="0">
              <a:latin typeface="+mj-lt"/>
            </a:endParaRPr>
          </a:p>
        </p:txBody>
      </p:sp>
      <p:pic>
        <p:nvPicPr>
          <p:cNvPr id="1026" name="Picture 2" descr="C:\Users\stouracoova\AppData\Local\Microsoft\Windows\Temporary Internet Files\Content.IE5\IU424ZJM\MC9004418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56992"/>
            <a:ext cx="1950788" cy="272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353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568952" cy="6264696"/>
          </a:xfrm>
        </p:spPr>
        <p:txBody>
          <a:bodyPr>
            <a:normAutofit/>
          </a:bodyPr>
          <a:lstStyle/>
          <a:p>
            <a:pPr algn="l"/>
            <a:r>
              <a:rPr lang="cs-CZ" sz="6000" dirty="0">
                <a:solidFill>
                  <a:schemeClr val="tx2">
                    <a:lumMod val="90000"/>
                  </a:schemeClr>
                </a:solidFill>
              </a:rPr>
              <a:t>CAN = TO BE ABLE </a:t>
            </a:r>
            <a:r>
              <a:rPr lang="cs-CZ" sz="6000" dirty="0" smtClean="0">
                <a:solidFill>
                  <a:schemeClr val="tx2">
                    <a:lumMod val="90000"/>
                  </a:schemeClr>
                </a:solidFill>
              </a:rPr>
              <a:t>TO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(= moci, být schopen)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br>
              <a:rPr lang="cs-CZ" sz="6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>
                <a:solidFill>
                  <a:schemeClr val="tx1">
                    <a:lumMod val="75000"/>
                  </a:schemeClr>
                </a:solidFill>
              </a:rPr>
              <a:t>MAY = TO BE ALLOWED </a:t>
            </a:r>
            <a:r>
              <a:rPr lang="cs-CZ" sz="6000" dirty="0" smtClean="0">
                <a:solidFill>
                  <a:schemeClr val="tx1">
                    <a:lumMod val="75000"/>
                  </a:schemeClr>
                </a:solidFill>
              </a:rPr>
              <a:t>TO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(= moci, smět, být dovolen)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6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>
                <a:solidFill>
                  <a:srgbClr val="FFFF00"/>
                </a:solidFill>
              </a:rPr>
              <a:t>MUST = TO HAVE </a:t>
            </a:r>
            <a:r>
              <a:rPr lang="cs-CZ" sz="6000" dirty="0" smtClean="0">
                <a:solidFill>
                  <a:srgbClr val="FFFF00"/>
                </a:solidFill>
              </a:rPr>
              <a:t>TO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(= muset)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0870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14:flash/>
        <p:sndAc>
          <p:stSnd>
            <p:snd r:embed="rId2" name="laser.wav"/>
          </p:stSnd>
        </p:sndAc>
      </p:transition>
    </mc:Choice>
    <mc:Fallback xmlns="">
      <p:transition>
        <p:fade/>
        <p:sndAc>
          <p:stSnd>
            <p:snd r:embed="rId3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6483496" cy="1828800"/>
          </a:xfrm>
        </p:spPr>
        <p:txBody>
          <a:bodyPr/>
          <a:lstStyle/>
          <a:p>
            <a:r>
              <a:rPr lang="cs-CZ" sz="5400" dirty="0">
                <a:solidFill>
                  <a:schemeClr val="tx2">
                    <a:lumMod val="90000"/>
                  </a:schemeClr>
                </a:solidFill>
              </a:rPr>
              <a:t>CAN = TO BE ABLE TO</a:t>
            </a:r>
            <a:r>
              <a:rPr lang="cs-CZ" sz="54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54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5400" dirty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(= moci, být schopen)</a:t>
            </a:r>
            <a:r>
              <a:rPr lang="cs-CZ" sz="5400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492896"/>
            <a:ext cx="7927032" cy="4104456"/>
          </a:xfrm>
        </p:spPr>
        <p:txBody>
          <a:bodyPr/>
          <a:lstStyle/>
          <a:p>
            <a:pPr algn="l"/>
            <a:r>
              <a:rPr lang="cs-CZ" dirty="0" smtClean="0">
                <a:latin typeface="+mj-lt"/>
              </a:rPr>
              <a:t>Ona umí plavat.				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can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swim</a:t>
            </a:r>
            <a:r>
              <a:rPr lang="cs-CZ" dirty="0" smtClean="0">
                <a:latin typeface="+mj-lt"/>
              </a:rPr>
              <a:t>.</a:t>
            </a:r>
          </a:p>
          <a:p>
            <a:pPr algn="l"/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Ona nemohla plavat, byla nemocná.	</a:t>
            </a:r>
          </a:p>
          <a:p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couldn´t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swim</a:t>
            </a:r>
            <a:r>
              <a:rPr lang="cs-CZ" dirty="0" smtClean="0">
                <a:latin typeface="+mj-lt"/>
              </a:rPr>
              <a:t>, 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was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ill</a:t>
            </a:r>
            <a:r>
              <a:rPr lang="cs-CZ" dirty="0" smtClean="0">
                <a:latin typeface="+mj-lt"/>
              </a:rPr>
              <a:t>.</a:t>
            </a:r>
          </a:p>
          <a:p>
            <a:r>
              <a:rPr lang="cs-CZ" dirty="0">
                <a:latin typeface="+mj-lt"/>
              </a:rPr>
              <a:t>	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wasn´t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able</a:t>
            </a:r>
            <a:r>
              <a:rPr lang="cs-CZ" dirty="0" smtClean="0">
                <a:latin typeface="+mj-lt"/>
              </a:rPr>
              <a:t> to </a:t>
            </a:r>
            <a:r>
              <a:rPr lang="cs-CZ" dirty="0" err="1" smtClean="0">
                <a:latin typeface="+mj-lt"/>
              </a:rPr>
              <a:t>swim</a:t>
            </a:r>
            <a:r>
              <a:rPr lang="cs-CZ" dirty="0" smtClean="0">
                <a:latin typeface="+mj-lt"/>
              </a:rPr>
              <a:t>, 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was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ill</a:t>
            </a:r>
            <a:r>
              <a:rPr lang="cs-CZ" dirty="0" smtClean="0">
                <a:latin typeface="+mj-lt"/>
              </a:rPr>
              <a:t>.</a:t>
            </a:r>
          </a:p>
          <a:p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Ona bude moci plavat, voda bude teplá.</a:t>
            </a:r>
          </a:p>
          <a:p>
            <a:r>
              <a:rPr lang="cs-CZ" dirty="0">
                <a:latin typeface="+mj-lt"/>
              </a:rPr>
              <a:t>	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will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be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able</a:t>
            </a:r>
            <a:r>
              <a:rPr lang="cs-CZ" dirty="0" smtClean="0">
                <a:latin typeface="+mj-lt"/>
              </a:rPr>
              <a:t> to </a:t>
            </a:r>
            <a:r>
              <a:rPr lang="cs-CZ" dirty="0" err="1" smtClean="0">
                <a:latin typeface="+mj-lt"/>
              </a:rPr>
              <a:t>swim</a:t>
            </a:r>
            <a:r>
              <a:rPr lang="cs-CZ" dirty="0" smtClean="0">
                <a:latin typeface="+mj-lt"/>
              </a:rPr>
              <a:t>, </a:t>
            </a:r>
            <a:r>
              <a:rPr lang="cs-CZ" dirty="0" err="1" smtClean="0">
                <a:latin typeface="+mj-lt"/>
              </a:rPr>
              <a:t>the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water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will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be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warm</a:t>
            </a:r>
            <a:r>
              <a:rPr lang="cs-CZ" dirty="0" smtClean="0">
                <a:latin typeface="+mj-lt"/>
              </a:rPr>
              <a:t>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5538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60648"/>
            <a:ext cx="8856984" cy="24482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>
                <a:solidFill>
                  <a:schemeClr val="tx1">
                    <a:lumMod val="75000"/>
                  </a:schemeClr>
                </a:solidFill>
              </a:rPr>
              <a:t>MAY = TO BE ALLOWED TO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6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(= 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moci, smět,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být dovolen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)</a:t>
            </a:r>
            <a:r>
              <a:rPr lang="cs-CZ" sz="5400" dirty="0">
                <a:solidFill>
                  <a:schemeClr val="accent6">
                    <a:lumMod val="75000"/>
                  </a:schemeClr>
                </a:solidFill>
              </a:rPr>
              <a:t> 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492896"/>
            <a:ext cx="7927032" cy="410445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latin typeface="+mj-lt"/>
              </a:rPr>
              <a:t>Ona tam smí jít.		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may</a:t>
            </a:r>
            <a:r>
              <a:rPr lang="cs-CZ" dirty="0" smtClean="0">
                <a:latin typeface="+mj-lt"/>
              </a:rPr>
              <a:t> go </a:t>
            </a:r>
            <a:r>
              <a:rPr lang="cs-CZ" dirty="0" err="1" smtClean="0">
                <a:latin typeface="+mj-lt"/>
              </a:rPr>
              <a:t>there</a:t>
            </a:r>
            <a:r>
              <a:rPr lang="cs-CZ" dirty="0" smtClean="0">
                <a:latin typeface="+mj-lt"/>
              </a:rPr>
              <a:t>. </a:t>
            </a:r>
          </a:p>
          <a:p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is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allowed</a:t>
            </a:r>
            <a:r>
              <a:rPr lang="cs-CZ" dirty="0" smtClean="0">
                <a:latin typeface="+mj-lt"/>
              </a:rPr>
              <a:t> to go </a:t>
            </a:r>
            <a:r>
              <a:rPr lang="cs-CZ" dirty="0" err="1" smtClean="0">
                <a:latin typeface="+mj-lt"/>
              </a:rPr>
              <a:t>there</a:t>
            </a:r>
            <a:r>
              <a:rPr lang="cs-CZ" dirty="0" smtClean="0">
                <a:latin typeface="+mj-lt"/>
              </a:rPr>
              <a:t>.</a:t>
            </a:r>
          </a:p>
          <a:p>
            <a:pPr algn="l"/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Ona tam nesměla jít.	</a:t>
            </a:r>
          </a:p>
          <a:p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wasn´t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allowed</a:t>
            </a:r>
            <a:r>
              <a:rPr lang="cs-CZ" dirty="0" smtClean="0">
                <a:latin typeface="+mj-lt"/>
              </a:rPr>
              <a:t> to go </a:t>
            </a:r>
            <a:r>
              <a:rPr lang="cs-CZ" dirty="0" err="1" smtClean="0">
                <a:latin typeface="+mj-lt"/>
              </a:rPr>
              <a:t>there</a:t>
            </a:r>
            <a:r>
              <a:rPr lang="cs-CZ" dirty="0" smtClean="0">
                <a:latin typeface="+mj-lt"/>
              </a:rPr>
              <a:t>.</a:t>
            </a:r>
          </a:p>
          <a:p>
            <a:r>
              <a:rPr lang="cs-CZ" dirty="0">
                <a:latin typeface="+mj-lt"/>
              </a:rPr>
              <a:t>	</a:t>
            </a:r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Ona bude moci přijít, její mamka je hodná .</a:t>
            </a:r>
          </a:p>
          <a:p>
            <a:r>
              <a:rPr lang="cs-CZ" dirty="0">
                <a:latin typeface="+mj-lt"/>
              </a:rPr>
              <a:t>	</a:t>
            </a:r>
            <a:r>
              <a:rPr lang="cs-CZ" dirty="0" err="1" smtClean="0">
                <a:latin typeface="+mj-lt"/>
              </a:rPr>
              <a:t>She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will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be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allowed</a:t>
            </a:r>
            <a:r>
              <a:rPr lang="cs-CZ" dirty="0" smtClean="0">
                <a:latin typeface="+mj-lt"/>
              </a:rPr>
              <a:t> to </a:t>
            </a:r>
            <a:r>
              <a:rPr lang="cs-CZ" dirty="0" err="1" smtClean="0">
                <a:latin typeface="+mj-lt"/>
              </a:rPr>
              <a:t>come</a:t>
            </a:r>
            <a:r>
              <a:rPr lang="cs-CZ" dirty="0" smtClean="0">
                <a:latin typeface="+mj-lt"/>
              </a:rPr>
              <a:t>, her </a:t>
            </a:r>
            <a:r>
              <a:rPr lang="cs-CZ" dirty="0" err="1" smtClean="0">
                <a:latin typeface="+mj-lt"/>
              </a:rPr>
              <a:t>mum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is</a:t>
            </a:r>
            <a:r>
              <a:rPr lang="cs-CZ" dirty="0" smtClean="0">
                <a:latin typeface="+mj-lt"/>
              </a:rPr>
              <a:t> nice.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5307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4599" y="0"/>
            <a:ext cx="8856984" cy="2448272"/>
          </a:xfrm>
        </p:spPr>
        <p:txBody>
          <a:bodyPr>
            <a:normAutofit/>
          </a:bodyPr>
          <a:lstStyle/>
          <a:p>
            <a:pPr algn="ctr"/>
            <a:r>
              <a:rPr lang="cs-CZ" sz="6000" dirty="0">
                <a:solidFill>
                  <a:srgbClr val="FFFF00"/>
                </a:solidFill>
              </a:rPr>
              <a:t>MUST = TO HAVE TO</a:t>
            </a: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60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6000" dirty="0">
                <a:solidFill>
                  <a:schemeClr val="accent6">
                    <a:lumMod val="75000"/>
                  </a:schemeClr>
                </a:solidFill>
              </a:rPr>
              <a:t>		</a:t>
            </a: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(= muset)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492896"/>
            <a:ext cx="3966592" cy="410445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latin typeface="+mj-lt"/>
              </a:rPr>
              <a:t>Oni to musí udělat.		</a:t>
            </a:r>
          </a:p>
          <a:p>
            <a:pPr algn="l"/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Oni to museli udělat.	</a:t>
            </a:r>
          </a:p>
          <a:p>
            <a:pPr algn="l"/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Oni to nemuseli dělat. </a:t>
            </a:r>
          </a:p>
          <a:p>
            <a:r>
              <a:rPr lang="cs-CZ" dirty="0">
                <a:latin typeface="+mj-lt"/>
              </a:rPr>
              <a:t>	</a:t>
            </a:r>
            <a:endParaRPr lang="cs-CZ" dirty="0" smtClean="0">
              <a:latin typeface="+mj-lt"/>
            </a:endParaRPr>
          </a:p>
          <a:p>
            <a:pPr algn="l"/>
            <a:r>
              <a:rPr lang="cs-CZ" dirty="0" smtClean="0">
                <a:latin typeface="+mj-lt"/>
              </a:rPr>
              <a:t>Oni to budou muset udělat.               </a:t>
            </a:r>
            <a:endParaRPr lang="cs-CZ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16016" y="2420888"/>
            <a:ext cx="4139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>
                <a:latin typeface="+mj-lt"/>
              </a:rPr>
              <a:t>They</a:t>
            </a:r>
            <a:r>
              <a:rPr lang="cs-CZ" sz="2800" dirty="0">
                <a:latin typeface="+mj-lt"/>
              </a:rPr>
              <a:t> </a:t>
            </a:r>
            <a:r>
              <a:rPr lang="cs-CZ" sz="2800" dirty="0" err="1">
                <a:latin typeface="+mj-lt"/>
              </a:rPr>
              <a:t>must</a:t>
            </a:r>
            <a:r>
              <a:rPr lang="cs-CZ" sz="2800" dirty="0">
                <a:latin typeface="+mj-lt"/>
              </a:rPr>
              <a:t> do </a:t>
            </a:r>
            <a:r>
              <a:rPr lang="cs-CZ" sz="2800" dirty="0" err="1">
                <a:latin typeface="+mj-lt"/>
              </a:rPr>
              <a:t>it</a:t>
            </a:r>
            <a:r>
              <a:rPr lang="cs-CZ" sz="2800" dirty="0">
                <a:latin typeface="+mj-lt"/>
              </a:rPr>
              <a:t>. </a:t>
            </a:r>
          </a:p>
          <a:p>
            <a:r>
              <a:rPr lang="cs-CZ" sz="2800" dirty="0" err="1">
                <a:latin typeface="+mj-lt"/>
              </a:rPr>
              <a:t>They</a:t>
            </a:r>
            <a:r>
              <a:rPr lang="cs-CZ" sz="2800" dirty="0">
                <a:latin typeface="+mj-lt"/>
              </a:rPr>
              <a:t> </a:t>
            </a:r>
            <a:r>
              <a:rPr lang="cs-CZ" sz="2800" dirty="0" err="1">
                <a:latin typeface="+mj-lt"/>
              </a:rPr>
              <a:t>have</a:t>
            </a:r>
            <a:r>
              <a:rPr lang="cs-CZ" sz="2800" dirty="0">
                <a:latin typeface="+mj-lt"/>
              </a:rPr>
              <a:t> to do </a:t>
            </a:r>
            <a:r>
              <a:rPr lang="cs-CZ" sz="2800" dirty="0" err="1">
                <a:latin typeface="+mj-lt"/>
              </a:rPr>
              <a:t>it</a:t>
            </a:r>
            <a:r>
              <a:rPr lang="cs-CZ" sz="2800" dirty="0">
                <a:latin typeface="+mj-lt"/>
              </a:rPr>
              <a:t>.</a:t>
            </a:r>
          </a:p>
          <a:p>
            <a:endParaRPr lang="cs-CZ" sz="2800" dirty="0">
              <a:latin typeface="+mj-lt"/>
            </a:endParaRPr>
          </a:p>
          <a:p>
            <a:r>
              <a:rPr lang="cs-CZ" sz="2800" dirty="0" err="1" smtClean="0">
                <a:latin typeface="+mj-lt"/>
              </a:rPr>
              <a:t>They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>
                <a:latin typeface="+mj-lt"/>
              </a:rPr>
              <a:t>had to do </a:t>
            </a:r>
            <a:r>
              <a:rPr lang="cs-CZ" sz="2800" dirty="0" err="1" smtClean="0">
                <a:latin typeface="+mj-lt"/>
              </a:rPr>
              <a:t>it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They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didn´t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have</a:t>
            </a:r>
            <a:r>
              <a:rPr lang="cs-CZ" sz="2800" dirty="0" smtClean="0">
                <a:latin typeface="+mj-lt"/>
              </a:rPr>
              <a:t> to do </a:t>
            </a:r>
            <a:r>
              <a:rPr lang="cs-CZ" sz="2800" dirty="0" err="1" smtClean="0">
                <a:latin typeface="+mj-lt"/>
              </a:rPr>
              <a:t>it</a:t>
            </a:r>
            <a:r>
              <a:rPr lang="cs-CZ" sz="2800" dirty="0" smtClean="0">
                <a:latin typeface="+mj-lt"/>
              </a:rPr>
              <a:t>.	</a:t>
            </a:r>
          </a:p>
          <a:p>
            <a:r>
              <a:rPr lang="cs-CZ" sz="2800" dirty="0" err="1" smtClean="0">
                <a:latin typeface="+mj-lt"/>
              </a:rPr>
              <a:t>They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>
                <a:latin typeface="+mj-lt"/>
              </a:rPr>
              <a:t>will</a:t>
            </a:r>
            <a:r>
              <a:rPr lang="cs-CZ" sz="2800" dirty="0">
                <a:latin typeface="+mj-lt"/>
              </a:rPr>
              <a:t> </a:t>
            </a:r>
            <a:r>
              <a:rPr lang="cs-CZ" sz="2800" dirty="0" err="1">
                <a:latin typeface="+mj-lt"/>
              </a:rPr>
              <a:t>have</a:t>
            </a:r>
            <a:r>
              <a:rPr lang="cs-CZ" sz="2800" dirty="0">
                <a:latin typeface="+mj-lt"/>
              </a:rPr>
              <a:t> to do </a:t>
            </a:r>
            <a:r>
              <a:rPr lang="cs-CZ" sz="2800" dirty="0" err="1">
                <a:latin typeface="+mj-lt"/>
              </a:rPr>
              <a:t>it</a:t>
            </a:r>
            <a:r>
              <a:rPr lang="cs-CZ" sz="2800" dirty="0">
                <a:latin typeface="+mj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612576" y="10732"/>
            <a:ext cx="7851648" cy="83326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0" y="1556792"/>
            <a:ext cx="5184576" cy="5040560"/>
          </a:xfrm>
          <a:prstGeom prst="rect">
            <a:avLst/>
          </a:prstGeom>
        </p:spPr>
        <p:txBody>
          <a:bodyPr vert="horz" lIns="0" rIns="18288">
            <a:norm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latin typeface="+mj-lt"/>
              </a:rPr>
              <a:t>Nebude moct hrát na kytaru.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Budeme muset přijít dřív.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Nemuseli jsme tam jít.</a:t>
            </a:r>
          </a:p>
          <a:p>
            <a:endParaRPr lang="cs-CZ" sz="3200" dirty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Tom bude muset jít k zubaři.</a:t>
            </a:r>
          </a:p>
          <a:p>
            <a:endParaRPr lang="cs-CZ" sz="3200" dirty="0">
              <a:latin typeface="+mj-lt"/>
            </a:endParaRPr>
          </a:p>
        </p:txBody>
      </p:sp>
      <p:sp>
        <p:nvSpPr>
          <p:cNvPr id="5" name="Zástupný symbol pro obsah 5"/>
          <p:cNvSpPr>
            <a:spLocks noGrp="1"/>
          </p:cNvSpPr>
          <p:nvPr>
            <p:ph type="subTitle" idx="1"/>
          </p:nvPr>
        </p:nvSpPr>
        <p:spPr>
          <a:xfrm>
            <a:off x="5004048" y="981075"/>
            <a:ext cx="3960565" cy="5761038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latin typeface="+mj-lt"/>
              </a:rPr>
              <a:t>She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won´t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be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able</a:t>
            </a:r>
            <a:r>
              <a:rPr lang="cs-CZ" sz="2800" dirty="0" smtClean="0">
                <a:latin typeface="+mj-lt"/>
              </a:rPr>
              <a:t> to play </a:t>
            </a:r>
            <a:r>
              <a:rPr lang="cs-CZ" sz="2800" dirty="0" err="1" smtClean="0">
                <a:latin typeface="+mj-lt"/>
              </a:rPr>
              <a:t>the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guitar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dirty="0" err="1" smtClean="0">
                <a:latin typeface="+mj-lt"/>
              </a:rPr>
              <a:t>We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will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have</a:t>
            </a:r>
            <a:r>
              <a:rPr lang="cs-CZ" sz="2800" dirty="0" smtClean="0">
                <a:latin typeface="+mj-lt"/>
              </a:rPr>
              <a:t> to </a:t>
            </a:r>
            <a:r>
              <a:rPr lang="cs-CZ" sz="2800" dirty="0" err="1" smtClean="0">
                <a:latin typeface="+mj-lt"/>
              </a:rPr>
              <a:t>come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earlier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dirty="0" err="1" smtClean="0">
                <a:latin typeface="+mj-lt"/>
              </a:rPr>
              <a:t>We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didn´t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have</a:t>
            </a:r>
            <a:r>
              <a:rPr lang="cs-CZ" sz="2800" dirty="0" smtClean="0">
                <a:latin typeface="+mj-lt"/>
              </a:rPr>
              <a:t> to go </a:t>
            </a:r>
            <a:r>
              <a:rPr lang="cs-CZ" sz="2800" dirty="0" err="1" smtClean="0">
                <a:latin typeface="+mj-lt"/>
              </a:rPr>
              <a:t>there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2800" dirty="0" smtClean="0">
              <a:latin typeface="+mj-lt"/>
            </a:endParaRPr>
          </a:p>
          <a:p>
            <a:r>
              <a:rPr lang="cs-CZ" sz="2800" dirty="0" smtClean="0">
                <a:latin typeface="+mj-lt"/>
              </a:rPr>
              <a:t>Tom </a:t>
            </a:r>
            <a:r>
              <a:rPr lang="cs-CZ" sz="2800" dirty="0" err="1" smtClean="0">
                <a:latin typeface="+mj-lt"/>
              </a:rPr>
              <a:t>will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have</a:t>
            </a:r>
            <a:r>
              <a:rPr lang="cs-CZ" sz="2800" dirty="0" smtClean="0">
                <a:latin typeface="+mj-lt"/>
              </a:rPr>
              <a:t> to go to </a:t>
            </a:r>
            <a:r>
              <a:rPr lang="cs-CZ" sz="2800" dirty="0" err="1" smtClean="0">
                <a:latin typeface="+mj-lt"/>
              </a:rPr>
              <a:t>the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dentist</a:t>
            </a:r>
            <a:r>
              <a:rPr lang="cs-CZ" sz="2800" dirty="0" smtClean="0">
                <a:latin typeface="+mj-lt"/>
              </a:rPr>
              <a:t>.</a:t>
            </a:r>
          </a:p>
          <a:p>
            <a:endParaRPr lang="cs-CZ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7510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242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MODAL VERBS</vt:lpstr>
      <vt:lpstr>CAN = TO BE ABLE TO   (= moci, být schopen)  MAY = TO BE ALLOWED TO   (= moci, smět, být dovolen) MUST = TO HAVE TO   (= muset)</vt:lpstr>
      <vt:lpstr>CAN = TO BE ABLE TO   (= moci, být schopen) </vt:lpstr>
      <vt:lpstr>MAY = TO BE ALLOWED TO  (= moci, smět, být dovolen)  </vt:lpstr>
      <vt:lpstr>MUST = TO HAVE TO   (= muset)  </vt:lpstr>
      <vt:lpstr>Translate: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MODAL VERBS</dc:title>
  <dc:creator>stouracoova</dc:creator>
  <cp:lastModifiedBy>stouracoova</cp:lastModifiedBy>
  <cp:revision>11</cp:revision>
  <dcterms:created xsi:type="dcterms:W3CDTF">2013-02-19T14:49:07Z</dcterms:created>
  <dcterms:modified xsi:type="dcterms:W3CDTF">2013-04-04T10:05:24Z</dcterms:modified>
</cp:coreProperties>
</file>