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3"/>
  </p:notesMasterIdLst>
  <p:handoutMasterIdLst>
    <p:handoutMasterId r:id="rId124"/>
  </p:handoutMasterIdLst>
  <p:sldIdLst>
    <p:sldId id="381" r:id="rId2"/>
    <p:sldId id="256" r:id="rId3"/>
    <p:sldId id="289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319" r:id="rId33"/>
    <p:sldId id="320" r:id="rId34"/>
    <p:sldId id="321" r:id="rId35"/>
    <p:sldId id="322" r:id="rId36"/>
    <p:sldId id="323" r:id="rId37"/>
    <p:sldId id="324" r:id="rId38"/>
    <p:sldId id="325" r:id="rId39"/>
    <p:sldId id="326" r:id="rId40"/>
    <p:sldId id="25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27" r:id="rId69"/>
    <p:sldId id="328" r:id="rId70"/>
    <p:sldId id="329" r:id="rId71"/>
    <p:sldId id="330" r:id="rId72"/>
    <p:sldId id="331" r:id="rId73"/>
    <p:sldId id="332" r:id="rId74"/>
    <p:sldId id="333" r:id="rId75"/>
    <p:sldId id="334" r:id="rId76"/>
    <p:sldId id="335" r:id="rId77"/>
    <p:sldId id="350" r:id="rId78"/>
    <p:sldId id="351" r:id="rId79"/>
    <p:sldId id="352" r:id="rId80"/>
    <p:sldId id="353" r:id="rId81"/>
    <p:sldId id="356" r:id="rId82"/>
    <p:sldId id="355" r:id="rId83"/>
    <p:sldId id="354" r:id="rId84"/>
    <p:sldId id="336" r:id="rId85"/>
    <p:sldId id="337" r:id="rId86"/>
    <p:sldId id="339" r:id="rId87"/>
    <p:sldId id="340" r:id="rId88"/>
    <p:sldId id="341" r:id="rId89"/>
    <p:sldId id="342" r:id="rId90"/>
    <p:sldId id="343" r:id="rId91"/>
    <p:sldId id="344" r:id="rId92"/>
    <p:sldId id="338" r:id="rId93"/>
    <p:sldId id="345" r:id="rId94"/>
    <p:sldId id="346" r:id="rId95"/>
    <p:sldId id="347" r:id="rId96"/>
    <p:sldId id="349" r:id="rId97"/>
    <p:sldId id="357" r:id="rId98"/>
    <p:sldId id="358" r:id="rId99"/>
    <p:sldId id="359" r:id="rId100"/>
    <p:sldId id="360" r:id="rId101"/>
    <p:sldId id="361" r:id="rId102"/>
    <p:sldId id="362" r:id="rId103"/>
    <p:sldId id="363" r:id="rId104"/>
    <p:sldId id="364" r:id="rId105"/>
    <p:sldId id="365" r:id="rId106"/>
    <p:sldId id="366" r:id="rId107"/>
    <p:sldId id="367" r:id="rId108"/>
    <p:sldId id="368" r:id="rId109"/>
    <p:sldId id="369" r:id="rId110"/>
    <p:sldId id="370" r:id="rId111"/>
    <p:sldId id="371" r:id="rId112"/>
    <p:sldId id="372" r:id="rId113"/>
    <p:sldId id="373" r:id="rId114"/>
    <p:sldId id="374" r:id="rId115"/>
    <p:sldId id="375" r:id="rId116"/>
    <p:sldId id="376" r:id="rId117"/>
    <p:sldId id="377" r:id="rId118"/>
    <p:sldId id="378" r:id="rId119"/>
    <p:sldId id="379" r:id="rId120"/>
    <p:sldId id="380" r:id="rId121"/>
    <p:sldId id="317" r:id="rId122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2382" autoAdjust="0"/>
    <p:restoredTop sz="94629" autoAdjust="0"/>
  </p:normalViewPr>
  <p:slideViewPr>
    <p:cSldViewPr>
      <p:cViewPr>
        <p:scale>
          <a:sx n="100" d="100"/>
          <a:sy n="100" d="100"/>
        </p:scale>
        <p:origin x="-1836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9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notesMaster" Target="notesMasters/notesMaster1.xml"/><Relationship Id="rId128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D0191BD1-D238-4B03-9643-4F3FF2A12E43}" type="datetimeFigureOut">
              <a:rPr lang="cs-CZ" smtClean="0"/>
              <a:t>27.12.2013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6DEB6DDB-0E38-4045-8782-093591016F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95165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463CC2F0-46E7-4777-9E95-855366D2C060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5651DB3C-6171-4200-8168-FB9940162A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30198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1DB3C-6171-4200-8168-FB9940162AFE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B4A8F-C79D-43B9-85C4-E293739C3A4C}" type="datetime1">
              <a:rPr lang="cs-CZ" smtClean="0"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4361A-F6AC-4A58-A68D-F2D6E132A45A}" type="datetime1">
              <a:rPr lang="cs-CZ" smtClean="0"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6EFF9-B5A1-4CB8-A68D-3B01E7450737}" type="datetime1">
              <a:rPr lang="cs-CZ" smtClean="0"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9B6A1-608B-4278-9E0C-DA3B84B9A91F}" type="datetime1">
              <a:rPr lang="cs-CZ" smtClean="0"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86B32-47A0-409F-BBFB-FB979ADDC764}" type="datetime1">
              <a:rPr lang="cs-CZ" smtClean="0"/>
              <a:t>27.12.2013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A612-0E38-403F-88A1-EB6D864D47F3}" type="datetime1">
              <a:rPr lang="cs-CZ" smtClean="0"/>
              <a:t>27.12.2013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5B598-B319-477E-B9BB-F997E4B4F82F}" type="datetime1">
              <a:rPr lang="cs-CZ" smtClean="0"/>
              <a:t>27.12.2013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687EB-9120-4469-8EA5-301C66C55726}" type="datetime1">
              <a:rPr lang="cs-CZ" smtClean="0"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6C4D8-7694-476B-88B8-E39CC080C16C}" type="datetime1">
              <a:rPr lang="cs-CZ" smtClean="0"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33C26-2EE3-4380-B184-460E8CCE3028}" type="datetime1">
              <a:rPr lang="cs-CZ" smtClean="0"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636D7-22B8-4EE5-80C8-CD2981FD6FF5}" type="datetime1">
              <a:rPr lang="cs-CZ" smtClean="0"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A8521-842C-45DC-A90F-050B5CC6227E}" type="datetime1">
              <a:rPr lang="cs-CZ" smtClean="0"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1D932-62D2-406B-A606-672A73D8516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5.xml"/><Relationship Id="rId18" Type="http://schemas.openxmlformats.org/officeDocument/2006/relationships/slide" Target="slide23.xml"/><Relationship Id="rId26" Type="http://schemas.openxmlformats.org/officeDocument/2006/relationships/slide" Target="slide29.xml"/><Relationship Id="rId39" Type="http://schemas.openxmlformats.org/officeDocument/2006/relationships/slide" Target="slide121.xml"/><Relationship Id="rId3" Type="http://schemas.openxmlformats.org/officeDocument/2006/relationships/slide" Target="slide11.xml"/><Relationship Id="rId21" Type="http://schemas.openxmlformats.org/officeDocument/2006/relationships/slide" Target="slide21.xml"/><Relationship Id="rId34" Type="http://schemas.openxmlformats.org/officeDocument/2006/relationships/slide" Target="slide35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4.xml"/><Relationship Id="rId25" Type="http://schemas.openxmlformats.org/officeDocument/2006/relationships/slide" Target="slide31.xml"/><Relationship Id="rId33" Type="http://schemas.openxmlformats.org/officeDocument/2006/relationships/slide" Target="slide34.xml"/><Relationship Id="rId38" Type="http://schemas.openxmlformats.org/officeDocument/2006/relationships/slide" Target="slide39.xml"/><Relationship Id="rId2" Type="http://schemas.openxmlformats.org/officeDocument/2006/relationships/slide" Target="slide3.xml"/><Relationship Id="rId16" Type="http://schemas.openxmlformats.org/officeDocument/2006/relationships/slide" Target="slide18.xml"/><Relationship Id="rId20" Type="http://schemas.openxmlformats.org/officeDocument/2006/relationships/slide" Target="slide24.xml"/><Relationship Id="rId29" Type="http://schemas.openxmlformats.org/officeDocument/2006/relationships/slide" Target="slide2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slide" Target="slide12.xml"/><Relationship Id="rId24" Type="http://schemas.openxmlformats.org/officeDocument/2006/relationships/slide" Target="slide30.xml"/><Relationship Id="rId32" Type="http://schemas.openxmlformats.org/officeDocument/2006/relationships/slide" Target="slide33.xml"/><Relationship Id="rId37" Type="http://schemas.openxmlformats.org/officeDocument/2006/relationships/slide" Target="slide38.xml"/><Relationship Id="rId40" Type="http://schemas.openxmlformats.org/officeDocument/2006/relationships/slide" Target="slide76.xml"/><Relationship Id="rId5" Type="http://schemas.openxmlformats.org/officeDocument/2006/relationships/slide" Target="slide5.xml"/><Relationship Id="rId15" Type="http://schemas.openxmlformats.org/officeDocument/2006/relationships/slide" Target="slide17.xml"/><Relationship Id="rId23" Type="http://schemas.openxmlformats.org/officeDocument/2006/relationships/slide" Target="slide19.xml"/><Relationship Id="rId28" Type="http://schemas.openxmlformats.org/officeDocument/2006/relationships/slide" Target="slide25.xml"/><Relationship Id="rId36" Type="http://schemas.openxmlformats.org/officeDocument/2006/relationships/slide" Target="slide37.xml"/><Relationship Id="rId10" Type="http://schemas.openxmlformats.org/officeDocument/2006/relationships/slide" Target="slide10.xml"/><Relationship Id="rId19" Type="http://schemas.openxmlformats.org/officeDocument/2006/relationships/slide" Target="slide22.xml"/><Relationship Id="rId31" Type="http://schemas.openxmlformats.org/officeDocument/2006/relationships/slide" Target="slide32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6.xml"/><Relationship Id="rId22" Type="http://schemas.openxmlformats.org/officeDocument/2006/relationships/slide" Target="slide20.xml"/><Relationship Id="rId27" Type="http://schemas.openxmlformats.org/officeDocument/2006/relationships/slide" Target="slide28.xml"/><Relationship Id="rId30" Type="http://schemas.openxmlformats.org/officeDocument/2006/relationships/slide" Target="slide27.xml"/><Relationship Id="rId35" Type="http://schemas.openxmlformats.org/officeDocument/2006/relationships/slide" Target="slide3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0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5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0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6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84.xml"/><Relationship Id="rId2" Type="http://schemas.openxmlformats.org/officeDocument/2006/relationships/slide" Target="slide7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4.xml"/><Relationship Id="rId5" Type="http://schemas.openxmlformats.org/officeDocument/2006/relationships/slide" Target="slide3.xml"/><Relationship Id="rId4" Type="http://schemas.openxmlformats.org/officeDocument/2006/relationships/slide" Target="slide9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" Target="slide80.xml"/><Relationship Id="rId2" Type="http://schemas.openxmlformats.org/officeDocument/2006/relationships/slide" Target="slide7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3.xml"/><Relationship Id="rId5" Type="http://schemas.openxmlformats.org/officeDocument/2006/relationships/slide" Target="slide76.xml"/><Relationship Id="rId4" Type="http://schemas.openxmlformats.org/officeDocument/2006/relationships/slide" Target="slide79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" Target="slide81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slide" Target="slide82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" Target="slide83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slide" Target="slide76.xml"/><Relationship Id="rId3" Type="http://schemas.openxmlformats.org/officeDocument/2006/relationships/slide" Target="slide87.xml"/><Relationship Id="rId7" Type="http://schemas.openxmlformats.org/officeDocument/2006/relationships/slide" Target="slide88.xml"/><Relationship Id="rId2" Type="http://schemas.openxmlformats.org/officeDocument/2006/relationships/slide" Target="slide8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6.xml"/><Relationship Id="rId5" Type="http://schemas.openxmlformats.org/officeDocument/2006/relationships/slide" Target="slide90.xml"/><Relationship Id="rId4" Type="http://schemas.openxmlformats.org/officeDocument/2006/relationships/slide" Target="slide89.xml"/><Relationship Id="rId9" Type="http://schemas.openxmlformats.org/officeDocument/2006/relationships/slide" Target="slide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slide" Target="slide91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slide" Target="slide92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slide" Target="slide93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slide" Target="slide94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slide" Target="slide95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slide" Target="slide96.xm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slide" Target="slide100.xml"/><Relationship Id="rId2" Type="http://schemas.openxmlformats.org/officeDocument/2006/relationships/slide" Target="slide9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3.xml"/><Relationship Id="rId5" Type="http://schemas.openxmlformats.org/officeDocument/2006/relationships/slide" Target="slide76.xml"/><Relationship Id="rId4" Type="http://schemas.openxmlformats.org/officeDocument/2006/relationships/slide" Target="slide99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slide" Target="slide101.xml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slide" Target="slide102.xml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slide" Target="slide7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8" Type="http://schemas.openxmlformats.org/officeDocument/2006/relationships/slide" Target="slide107.xml"/><Relationship Id="rId3" Type="http://schemas.openxmlformats.org/officeDocument/2006/relationships/slide" Target="slide106.xml"/><Relationship Id="rId7" Type="http://schemas.openxmlformats.org/officeDocument/2006/relationships/slide" Target="slide112.xml"/><Relationship Id="rId2" Type="http://schemas.openxmlformats.org/officeDocument/2006/relationships/slide" Target="slide105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11.xml"/><Relationship Id="rId11" Type="http://schemas.openxmlformats.org/officeDocument/2006/relationships/slide" Target="slide3.xml"/><Relationship Id="rId5" Type="http://schemas.openxmlformats.org/officeDocument/2006/relationships/slide" Target="slide110.xml"/><Relationship Id="rId10" Type="http://schemas.openxmlformats.org/officeDocument/2006/relationships/slide" Target="slide76.xml"/><Relationship Id="rId4" Type="http://schemas.openxmlformats.org/officeDocument/2006/relationships/slide" Target="slide109.xml"/><Relationship Id="rId9" Type="http://schemas.openxmlformats.org/officeDocument/2006/relationships/slide" Target="slide108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slide" Target="slide113.xml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slide" Target="slide114.xml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slide" Target="slide115.xml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slide" Target="slide116.xml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slide" Target="slide117.xml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slide" Target="slide118.xml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slide" Target="slide119.xml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slide" Target="slide120.xml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0"/>
            <a:ext cx="5781675" cy="1447800"/>
          </a:xfrm>
          <a:prstGeom prst="rect">
            <a:avLst/>
          </a:prstGeom>
          <a:noFill/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0" y="1447800"/>
            <a:ext cx="9036496" cy="4834136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dirty="0" smtClean="0"/>
              <a:t>Škola: Základní škola Trávníky Otrokovice, příspěvková organizace</a:t>
            </a:r>
          </a:p>
          <a:p>
            <a:r>
              <a:rPr lang="cs-CZ" sz="4000" dirty="0" smtClean="0"/>
              <a:t>Číslo projektu: CZ.1.07/1.4.00/21.2637</a:t>
            </a:r>
          </a:p>
          <a:p>
            <a:r>
              <a:rPr lang="cs-CZ" sz="4000" dirty="0" smtClean="0"/>
              <a:t>Název výukového materiálu: AZ kvíz – </a:t>
            </a:r>
            <a:r>
              <a:rPr lang="cs-CZ" sz="4000" dirty="0" err="1" smtClean="0"/>
              <a:t>English</a:t>
            </a:r>
            <a:r>
              <a:rPr lang="cs-CZ" sz="4000" dirty="0" smtClean="0"/>
              <a:t> I.</a:t>
            </a:r>
          </a:p>
          <a:p>
            <a:r>
              <a:rPr lang="cs-CZ" sz="4000" dirty="0" smtClean="0"/>
              <a:t>Autor: Mgr. Eva Štouračová</a:t>
            </a:r>
          </a:p>
          <a:p>
            <a:r>
              <a:rPr lang="cs-CZ" sz="4000" dirty="0" smtClean="0"/>
              <a:t>Vytvořeno: 4. března 2013</a:t>
            </a:r>
          </a:p>
          <a:p>
            <a:r>
              <a:rPr lang="cs-CZ" sz="4000" dirty="0" smtClean="0"/>
              <a:t>Ročník: 8.-9.</a:t>
            </a:r>
          </a:p>
          <a:p>
            <a:r>
              <a:rPr lang="cs-CZ" sz="4000" dirty="0" smtClean="0"/>
              <a:t>Vzdělávací oblast: Jazyk a jazyková komunikace</a:t>
            </a:r>
          </a:p>
          <a:p>
            <a:r>
              <a:rPr lang="cs-CZ" sz="4000" dirty="0" smtClean="0"/>
              <a:t>Vzdělávací obor: Cizí jazyk – angličtina</a:t>
            </a:r>
          </a:p>
          <a:p>
            <a:r>
              <a:rPr lang="cs-CZ" sz="4000" dirty="0" smtClean="0"/>
              <a:t>Tematický okruh: Produktivní řečové dovednosti </a:t>
            </a:r>
          </a:p>
          <a:p>
            <a:r>
              <a:rPr lang="cs-CZ" sz="4000" dirty="0" smtClean="0"/>
              <a:t>Téma: otázky – odpovědi v </a:t>
            </a:r>
            <a:r>
              <a:rPr lang="cs-CZ" sz="4000" dirty="0" smtClean="0"/>
              <a:t>anglickém </a:t>
            </a:r>
            <a:r>
              <a:rPr lang="cs-CZ" sz="4000" dirty="0" smtClean="0"/>
              <a:t>jazyce, vědomostní kvíz</a:t>
            </a:r>
          </a:p>
          <a:p>
            <a:r>
              <a:rPr lang="cs-CZ" sz="4000" dirty="0" smtClean="0"/>
              <a:t>Pomůcky: dataprojektor</a:t>
            </a:r>
          </a:p>
          <a:p>
            <a:r>
              <a:rPr lang="cs-CZ" sz="4000" dirty="0" smtClean="0"/>
              <a:t>Anotace: vědomostní kvíz v anglickém jazyce na způsob známé televizní soutěže. Lze použít jako soutěž dvou družstev – které družstvo získá více správných odpovědí z celé pyramidy.</a:t>
            </a:r>
          </a:p>
          <a:p>
            <a:endParaRPr lang="cs-CZ" sz="4000" dirty="0" smtClean="0"/>
          </a:p>
          <a:p>
            <a:pPr algn="ctr"/>
            <a:r>
              <a:rPr lang="cs-CZ" sz="3700" i="1" dirty="0" smtClean="0"/>
              <a:t>Tato práce je šířena pod licencí CC BY-SA 3.0. Odkazy a citace jsou platné k datu vytvoření této práce.</a:t>
            </a:r>
            <a:endParaRPr lang="cs-CZ" sz="3700" dirty="0" smtClean="0"/>
          </a:p>
          <a:p>
            <a:pPr algn="ctr"/>
            <a:r>
              <a:rPr lang="cs-CZ" sz="3700" i="1" dirty="0" smtClean="0"/>
              <a:t>Všechny objekty použité k vytvoření tohoto materiálu jsou součástí softwaru Microsoft® Office. </a:t>
            </a:r>
            <a:endParaRPr lang="cs-CZ" sz="3700" dirty="0" smtClean="0"/>
          </a:p>
          <a:p>
            <a:pPr algn="ctr"/>
            <a:r>
              <a:rPr lang="cs-CZ" sz="3700" i="1" dirty="0" smtClean="0"/>
              <a:t>Texty jsou vlastní originální tvorbou autora.</a:t>
            </a:r>
          </a:p>
          <a:p>
            <a:pPr algn="ctr"/>
            <a:r>
              <a:rPr lang="cs-CZ" sz="3700" i="1" dirty="0" smtClean="0"/>
              <a:t>Šablona kvízu byla použita se svolením autora Ondřeje </a:t>
            </a:r>
            <a:r>
              <a:rPr lang="cs-CZ" sz="3700" i="1" dirty="0"/>
              <a:t>Šimečka</a:t>
            </a:r>
            <a:r>
              <a:rPr lang="cs-CZ" sz="2800" i="1" dirty="0"/>
              <a:t> </a:t>
            </a:r>
            <a:r>
              <a:rPr lang="cs-CZ" sz="3000" i="1" dirty="0"/>
              <a:t>(http://</a:t>
            </a:r>
            <a:r>
              <a:rPr lang="cs-CZ" sz="3000" i="1" dirty="0" smtClean="0"/>
              <a:t>dum.rvp.cz/</a:t>
            </a:r>
            <a:r>
              <a:rPr lang="cs-CZ" sz="3000" i="1" dirty="0" err="1" smtClean="0"/>
              <a:t>materialy</a:t>
            </a:r>
            <a:r>
              <a:rPr lang="cs-CZ" sz="3000" i="1" dirty="0" smtClean="0"/>
              <a:t>/az-kviz-sablona.html).</a:t>
            </a:r>
          </a:p>
          <a:p>
            <a:endParaRPr lang="cs-CZ" sz="3000" dirty="0" smtClean="0"/>
          </a:p>
          <a:p>
            <a:r>
              <a:rPr lang="cs-CZ" sz="4000" dirty="0" smtClean="0"/>
              <a:t>VY_32_INOVACE_19_37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716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276872"/>
            <a:ext cx="7772400" cy="144016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AZ-kvíz -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English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I.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509120"/>
            <a:ext cx="6400800" cy="1752600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Autorka kvízu: Eva Štouračová</a:t>
            </a:r>
          </a:p>
          <a:p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předlohy: </a:t>
            </a:r>
            <a:r>
              <a:rPr lang="cs-CZ" sz="18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ndřej Šimeček</a:t>
            </a:r>
          </a:p>
          <a:p>
            <a:r>
              <a:rPr lang="cs-CZ" sz="1600" dirty="0" smtClean="0">
                <a:latin typeface="Arial" pitchFamily="34" charset="0"/>
                <a:cs typeface="Arial" pitchFamily="34" charset="0"/>
              </a:rPr>
              <a:t>Verze: 1.1.3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Ondřej Šimeček.</a:t>
            </a:r>
            <a:b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Dostupné z Metodického portálu www.rvp.cz, ISSN: 1802-4785. </a:t>
            </a:r>
            <a:b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11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Provozuje Národní ústav pro vzdělávání, školské poradenské zařízení a zařízení pro další vzdělávání pedagogických pracovníků (NÚV).</a:t>
            </a:r>
            <a:endParaRPr lang="cs-CZ" sz="1100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Elipsa 41">
            <a:hlinkClick r:id="rId2" action="ppaction://hlinksldjump"/>
          </p:cNvPr>
          <p:cNvSpPr/>
          <p:nvPr/>
        </p:nvSpPr>
        <p:spPr>
          <a:xfrm>
            <a:off x="4427984" y="692696"/>
            <a:ext cx="144016" cy="1440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AutoShape 333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3600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8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279885" name="AutoShape 333">
            <a:hlinkClick r:id="rId4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59471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vert="horz" wrap="none" lIns="72000" tIns="144000" anchor="ctr">
            <a:scene3d>
              <a:camera prst="perspectiveFront">
                <a:rot lat="0" lon="0" rev="5400000"/>
              </a:camera>
              <a:lightRig rig="threePt" dir="t"/>
            </a:scene3d>
          </a:bodyPr>
          <a:lstStyle/>
          <a:p>
            <a:r>
              <a:rPr lang="cs-CZ" sz="3200" dirty="0" smtClean="0">
                <a:ln w="18415" cmpd="sng">
                  <a:noFill/>
                  <a:prstDash val="solid"/>
                </a:ln>
                <a:latin typeface="Arial Black" pitchFamily="34" charset="0"/>
              </a:rPr>
              <a:t>1</a:t>
            </a:r>
            <a:endParaRPr lang="en-US" sz="3200" dirty="0">
              <a:ln w="18415" cmpd="sng">
                <a:noFill/>
                <a:prstDash val="solid"/>
              </a:ln>
              <a:latin typeface="Arial Black" pitchFamily="34" charset="0"/>
            </a:endParaRPr>
          </a:p>
        </p:txBody>
      </p:sp>
      <p:sp>
        <p:nvSpPr>
          <p:cNvPr id="61" name="AutoShape 333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124278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n w="15875">
                  <a:noFill/>
                </a:ln>
                <a:latin typeface="Arial Black" pitchFamily="34" charset="0"/>
              </a:rPr>
              <a:t>2</a:t>
            </a:r>
            <a:endParaRPr lang="en-US" sz="3200" dirty="0">
              <a:ln w="15875">
                <a:noFill/>
              </a:ln>
              <a:latin typeface="Arial Black" pitchFamily="34" charset="0"/>
            </a:endParaRPr>
          </a:p>
        </p:txBody>
      </p:sp>
      <p:sp>
        <p:nvSpPr>
          <p:cNvPr id="62" name="AutoShape 333">
            <a:hlinkClick r:id="rId6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124278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3" name="AutoShape 333">
            <a:hlinkClick r:id="rId7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189085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4" name="AutoShape 333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-5400000">
            <a:off x="3373841" y="189085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5" name="AutoShape 333">
            <a:hlinkClick r:id="rId9" action="ppaction://hlinksldjump"/>
          </p:cNvPr>
          <p:cNvSpPr>
            <a:spLocks noChangeArrowheads="1"/>
          </p:cNvSpPr>
          <p:nvPr/>
        </p:nvSpPr>
        <p:spPr bwMode="auto">
          <a:xfrm rot="-5400000">
            <a:off x="4814001" y="189085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6" name="AutoShape 333">
            <a:hlinkClick r:id="rId10" action="ppaction://hlinksldjump"/>
          </p:cNvPr>
          <p:cNvSpPr>
            <a:spLocks noChangeArrowheads="1"/>
          </p:cNvSpPr>
          <p:nvPr/>
        </p:nvSpPr>
        <p:spPr bwMode="auto">
          <a:xfrm rot="-5400000">
            <a:off x="301380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3600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7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8" name="AutoShape 333">
            <a:hlinkClick r:id="rId11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9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69" name="AutoShape 33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 rot="-5400000">
            <a:off x="5174041" y="2538927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10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0" name="AutoShape 333">
            <a:hlinkClick r:id="rId13" action="ppaction://hlinksldjump"/>
          </p:cNvPr>
          <p:cNvSpPr>
            <a:spLocks noChangeArrowheads="1"/>
          </p:cNvSpPr>
          <p:nvPr/>
        </p:nvSpPr>
        <p:spPr bwMode="auto">
          <a:xfrm rot="-5400000">
            <a:off x="337384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12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1" name="AutoShape 333">
            <a:hlinkClick r:id="rId14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2" name="AutoShape 333">
            <a:hlinkClick r:id="rId15" action="ppaction://hlinksldjump"/>
          </p:cNvPr>
          <p:cNvSpPr>
            <a:spLocks noChangeArrowheads="1"/>
          </p:cNvSpPr>
          <p:nvPr/>
        </p:nvSpPr>
        <p:spPr bwMode="auto">
          <a:xfrm rot="-5400000">
            <a:off x="481400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3" name="AutoShape 333">
            <a:hlinkClick r:id="rId16" action="ppaction://hlinksldjump"/>
          </p:cNvPr>
          <p:cNvSpPr>
            <a:spLocks noChangeArrowheads="1"/>
          </p:cNvSpPr>
          <p:nvPr/>
        </p:nvSpPr>
        <p:spPr bwMode="auto">
          <a:xfrm rot="-5400000">
            <a:off x="553408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4" name="AutoShape 333">
            <a:hlinkClick r:id="rId17" action="ppaction://hlinksldjump"/>
          </p:cNvPr>
          <p:cNvSpPr>
            <a:spLocks noChangeArrowheads="1"/>
          </p:cNvSpPr>
          <p:nvPr/>
        </p:nvSpPr>
        <p:spPr bwMode="auto">
          <a:xfrm rot="-5400000">
            <a:off x="2653761" y="3186999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11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5" name="AutoShape 333">
            <a:hlinkClick r:id="rId18" action="ppaction://hlinksldjump"/>
          </p:cNvPr>
          <p:cNvSpPr>
            <a:spLocks noChangeArrowheads="1"/>
          </p:cNvSpPr>
          <p:nvPr/>
        </p:nvSpPr>
        <p:spPr bwMode="auto">
          <a:xfrm rot="-5400000">
            <a:off x="517404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20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6" name="AutoShape 33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19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7" name="AutoShape 333">
            <a:hlinkClick r:id="rId20" action="ppaction://hlinksldjump"/>
          </p:cNvPr>
          <p:cNvSpPr>
            <a:spLocks noChangeArrowheads="1"/>
          </p:cNvSpPr>
          <p:nvPr/>
        </p:nvSpPr>
        <p:spPr bwMode="auto">
          <a:xfrm rot="-5400000">
            <a:off x="589412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21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8" name="AutoShape 33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18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79" name="AutoShape 333">
            <a:hlinkClick r:id="rId22" action="ppaction://hlinksldjump"/>
          </p:cNvPr>
          <p:cNvSpPr>
            <a:spLocks noChangeArrowheads="1"/>
          </p:cNvSpPr>
          <p:nvPr/>
        </p:nvSpPr>
        <p:spPr bwMode="auto">
          <a:xfrm rot="-5400000">
            <a:off x="301380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17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0" name="AutoShape 333">
            <a:hlinkClick r:id="rId23" action="ppaction://hlinksldjump"/>
          </p:cNvPr>
          <p:cNvSpPr>
            <a:spLocks noChangeArrowheads="1"/>
          </p:cNvSpPr>
          <p:nvPr/>
        </p:nvSpPr>
        <p:spPr bwMode="auto">
          <a:xfrm rot="-5400000">
            <a:off x="2293721" y="3835071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16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1" name="AutoShape 333">
            <a:hlinkClick r:id="rId24" action="ppaction://hlinksldjump"/>
          </p:cNvPr>
          <p:cNvSpPr>
            <a:spLocks noChangeArrowheads="1"/>
          </p:cNvSpPr>
          <p:nvPr/>
        </p:nvSpPr>
        <p:spPr bwMode="auto">
          <a:xfrm rot="-5400000">
            <a:off x="553408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27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2" name="AutoShape 333">
            <a:hlinkClick r:id="rId25" action="ppaction://hlinksldjump"/>
          </p:cNvPr>
          <p:cNvSpPr>
            <a:spLocks noChangeArrowheads="1"/>
          </p:cNvSpPr>
          <p:nvPr/>
        </p:nvSpPr>
        <p:spPr bwMode="auto">
          <a:xfrm rot="-5400000">
            <a:off x="625416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28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3" name="AutoShape 333">
            <a:hlinkClick r:id="rId26" action="ppaction://hlinksldjump"/>
          </p:cNvPr>
          <p:cNvSpPr>
            <a:spLocks noChangeArrowheads="1"/>
          </p:cNvSpPr>
          <p:nvPr/>
        </p:nvSpPr>
        <p:spPr bwMode="auto">
          <a:xfrm rot="-5400000">
            <a:off x="481400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44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4" name="AutoShape 333">
            <a:hlinkClick r:id="rId27" action="ppaction://hlinksldjump"/>
          </p:cNvPr>
          <p:cNvSpPr>
            <a:spLocks noChangeArrowheads="1"/>
          </p:cNvSpPr>
          <p:nvPr/>
        </p:nvSpPr>
        <p:spPr bwMode="auto">
          <a:xfrm rot="-5400000">
            <a:off x="409392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5" name="AutoShape 333">
            <a:hlinkClick r:id="rId28" action="ppaction://hlinksldjump"/>
          </p:cNvPr>
          <p:cNvSpPr>
            <a:spLocks noChangeArrowheads="1"/>
          </p:cNvSpPr>
          <p:nvPr/>
        </p:nvSpPr>
        <p:spPr bwMode="auto">
          <a:xfrm rot="-5400000">
            <a:off x="193368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22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6" name="AutoShape 333">
            <a:hlinkClick r:id="rId29" action="ppaction://hlinksldjump"/>
          </p:cNvPr>
          <p:cNvSpPr>
            <a:spLocks noChangeArrowheads="1"/>
          </p:cNvSpPr>
          <p:nvPr/>
        </p:nvSpPr>
        <p:spPr bwMode="auto">
          <a:xfrm rot="-5400000">
            <a:off x="265376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87" name="AutoShape 333">
            <a:hlinkClick r:id="rId30" action="ppaction://hlinksldjump"/>
          </p:cNvPr>
          <p:cNvSpPr>
            <a:spLocks noChangeArrowheads="1"/>
          </p:cNvSpPr>
          <p:nvPr/>
        </p:nvSpPr>
        <p:spPr bwMode="auto">
          <a:xfrm rot="-5400000">
            <a:off x="3373841" y="4483143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4" name="AutoShape 333">
            <a:hlinkClick r:id="rId31" action="ppaction://hlinksldjump"/>
          </p:cNvPr>
          <p:cNvSpPr>
            <a:spLocks noChangeArrowheads="1"/>
          </p:cNvSpPr>
          <p:nvPr/>
        </p:nvSpPr>
        <p:spPr bwMode="auto">
          <a:xfrm rot="-5400000">
            <a:off x="157364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29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5" name="AutoShape 333">
            <a:hlinkClick r:id="rId32" action="ppaction://hlinksldjump"/>
          </p:cNvPr>
          <p:cNvSpPr>
            <a:spLocks noChangeArrowheads="1"/>
          </p:cNvSpPr>
          <p:nvPr/>
        </p:nvSpPr>
        <p:spPr bwMode="auto">
          <a:xfrm rot="-5400000">
            <a:off x="229372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30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6" name="AutoShape 333">
            <a:hlinkClick r:id="rId33" action="ppaction://hlinksldjump"/>
          </p:cNvPr>
          <p:cNvSpPr>
            <a:spLocks noChangeArrowheads="1"/>
          </p:cNvSpPr>
          <p:nvPr/>
        </p:nvSpPr>
        <p:spPr bwMode="auto">
          <a:xfrm rot="-5400000">
            <a:off x="301380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31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7" name="AutoShape 333">
            <a:hlinkClick r:id="rId34" action="ppaction://hlinksldjump"/>
          </p:cNvPr>
          <p:cNvSpPr>
            <a:spLocks noChangeArrowheads="1"/>
          </p:cNvSpPr>
          <p:nvPr/>
        </p:nvSpPr>
        <p:spPr bwMode="auto">
          <a:xfrm rot="-5400000">
            <a:off x="373388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32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8" name="AutoShape 333">
            <a:hlinkClick r:id="rId35" action="ppaction://hlinksldjump"/>
          </p:cNvPr>
          <p:cNvSpPr>
            <a:spLocks noChangeArrowheads="1"/>
          </p:cNvSpPr>
          <p:nvPr/>
        </p:nvSpPr>
        <p:spPr bwMode="auto">
          <a:xfrm rot="-5400000">
            <a:off x="445396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33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39" name="AutoShape 333">
            <a:hlinkClick r:id="rId36" action="ppaction://hlinksldjump"/>
          </p:cNvPr>
          <p:cNvSpPr>
            <a:spLocks noChangeArrowheads="1"/>
          </p:cNvSpPr>
          <p:nvPr/>
        </p:nvSpPr>
        <p:spPr bwMode="auto">
          <a:xfrm rot="-5400000">
            <a:off x="517404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34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40" name="AutoShape 333">
            <a:hlinkClick r:id="rId37" action="ppaction://hlinksldjump"/>
          </p:cNvPr>
          <p:cNvSpPr>
            <a:spLocks noChangeArrowheads="1"/>
          </p:cNvSpPr>
          <p:nvPr/>
        </p:nvSpPr>
        <p:spPr bwMode="auto">
          <a:xfrm rot="-5400000">
            <a:off x="589412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35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41" name="AutoShape 333">
            <a:hlinkClick r:id="rId38" action="ppaction://hlinksldjump"/>
          </p:cNvPr>
          <p:cNvSpPr>
            <a:spLocks noChangeArrowheads="1"/>
          </p:cNvSpPr>
          <p:nvPr/>
        </p:nvSpPr>
        <p:spPr bwMode="auto">
          <a:xfrm rot="-5400000">
            <a:off x="6614201" y="5131215"/>
            <a:ext cx="809614" cy="717552"/>
          </a:xfrm>
          <a:prstGeom prst="hexagon">
            <a:avLst>
              <a:gd name="adj" fmla="val 29128"/>
              <a:gd name="vf" fmla="val 115470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rot="10800000" wrap="none" lIns="0" tIns="180000" anchor="ctr">
            <a:scene3d>
              <a:camera prst="orthographicFront">
                <a:rot lat="0" lon="0" rev="5400000"/>
              </a:camera>
              <a:lightRig rig="threePt" dir="t"/>
            </a:scene3d>
          </a:bodyPr>
          <a:lstStyle/>
          <a:p>
            <a:pPr algn="ctr"/>
            <a:r>
              <a:rPr lang="cs-CZ" sz="3200" dirty="0" smtClean="0">
                <a:latin typeface="Arial Black" pitchFamily="34" charset="0"/>
              </a:rPr>
              <a:t>36</a:t>
            </a:r>
            <a:endParaRPr lang="en-US" sz="3200" dirty="0">
              <a:latin typeface="Arial Black" pitchFamily="34" charset="0"/>
            </a:endParaRPr>
          </a:p>
        </p:txBody>
      </p:sp>
      <p:sp>
        <p:nvSpPr>
          <p:cNvPr id="49" name="Obdélník 48">
            <a:hlinkClick r:id="rId39" action="ppaction://hlinksldjump"/>
          </p:cNvPr>
          <p:cNvSpPr/>
          <p:nvPr/>
        </p:nvSpPr>
        <p:spPr>
          <a:xfrm>
            <a:off x="8532440" y="188640"/>
            <a:ext cx="360040" cy="43204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bliqueTopRight"/>
              <a:lightRig rig="threePt" dir="t">
                <a:rot lat="0" lon="0" rev="6000000"/>
              </a:lightRig>
            </a:scene3d>
            <a:sp3d extrusionH="57150">
              <a:bevelT w="31750" h="31750" prst="riblet"/>
              <a:extrusionClr>
                <a:schemeClr val="bg2">
                  <a:lumMod val="25000"/>
                </a:schemeClr>
              </a:extrusionClr>
            </a:sp3d>
          </a:bodyPr>
          <a:lstStyle/>
          <a:p>
            <a:pPr algn="ctr"/>
            <a:r>
              <a:rPr lang="cs-CZ" sz="36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36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Obdélník 50">
            <a:hlinkClick r:id="rId40" action="ppaction://hlinksldjump"/>
          </p:cNvPr>
          <p:cNvSpPr/>
          <p:nvPr/>
        </p:nvSpPr>
        <p:spPr>
          <a:xfrm>
            <a:off x="755576" y="1268760"/>
            <a:ext cx="2016224" cy="1080120"/>
          </a:xfrm>
          <a:prstGeom prst="rect">
            <a:avLst/>
          </a:prstGeom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Náhradní otázky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Obdélník 51">
            <a:hlinkClick r:id="rId40" action="ppaction://hlinksldjump"/>
          </p:cNvPr>
          <p:cNvSpPr/>
          <p:nvPr/>
        </p:nvSpPr>
        <p:spPr>
          <a:xfrm>
            <a:off x="6156176" y="1268760"/>
            <a:ext cx="2016224" cy="1080120"/>
          </a:xfrm>
          <a:prstGeom prst="rect">
            <a:avLst/>
          </a:prstGeom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Náhradní otázky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2798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9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0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1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5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6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2798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885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95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6" fill="hold">
                      <p:stCondLst>
                        <p:cond delay="0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0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>
                      <p:stCondLst>
                        <p:cond delay="0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>
                      <p:stCondLst>
                        <p:cond delay="indefinite"/>
                      </p:stCondLst>
                      <p:childTnLst>
                        <p:par>
                          <p:cTn id="366" fill="hold">
                            <p:stCondLst>
                              <p:cond delay="0"/>
                            </p:stCondLst>
                            <p:childTnLst>
                              <p:par>
                                <p:cTn id="3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371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2" fill="hold">
                      <p:stCondLst>
                        <p:cond delay="0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390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1" fill="hold">
                      <p:stCondLst>
                        <p:cond delay="0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9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0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40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0" fill="hold">
                      <p:stCondLst>
                        <p:cond delay="0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3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5" fill="hold">
                      <p:stCondLst>
                        <p:cond delay="indefinite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1" fill="hold">
                      <p:stCondLst>
                        <p:cond delay="indefinite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4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8" fill="hold">
                      <p:stCondLst>
                        <p:cond delay="0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4" fill="hold">
                      <p:stCondLst>
                        <p:cond delay="indefinite"/>
                      </p:stCondLst>
                      <p:childTnLst>
                        <p:par>
                          <p:cTn id="455" fill="hold">
                            <p:stCondLst>
                              <p:cond delay="0"/>
                            </p:stCondLst>
                            <p:childTnLst>
                              <p:par>
                                <p:cTn id="4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0" fill="hold">
                      <p:stCondLst>
                        <p:cond delay="indefinite"/>
                      </p:stCondLst>
                      <p:childTnLst>
                        <p:par>
                          <p:cTn id="461" fill="hold">
                            <p:stCondLst>
                              <p:cond delay="0"/>
                            </p:stCondLst>
                            <p:childTnLst>
                              <p:par>
                                <p:cTn id="4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6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466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7" fill="hold">
                      <p:stCondLst>
                        <p:cond delay="0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7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3" fill="hold">
                      <p:stCondLst>
                        <p:cond delay="indefinite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7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9" fill="hold">
                      <p:stCondLst>
                        <p:cond delay="indefinite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8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485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6" fill="hold">
                      <p:stCondLst>
                        <p:cond delay="0"/>
                      </p:stCondLst>
                      <p:childTnLst>
                        <p:par>
                          <p:cTn id="487" fill="hold">
                            <p:stCondLst>
                              <p:cond delay="0"/>
                            </p:stCondLst>
                            <p:childTnLst>
                              <p:par>
                                <p:cTn id="4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9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2" fill="hold">
                      <p:stCondLst>
                        <p:cond delay="indefinite"/>
                      </p:stCondLst>
                      <p:childTnLst>
                        <p:par>
                          <p:cTn id="493" fill="hold">
                            <p:stCondLst>
                              <p:cond delay="0"/>
                            </p:stCondLst>
                            <p:childTnLst>
                              <p:par>
                                <p:cTn id="4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8" fill="hold">
                      <p:stCondLst>
                        <p:cond delay="indefinite"/>
                      </p:stCondLst>
                      <p:childTnLst>
                        <p:par>
                          <p:cTn id="499" fill="hold">
                            <p:stCondLst>
                              <p:cond delay="0"/>
                            </p:stCondLst>
                            <p:childTnLst>
                              <p:par>
                                <p:cTn id="5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0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504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5" fill="hold">
                      <p:stCondLst>
                        <p:cond delay="0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1" fill="hold">
                      <p:stCondLst>
                        <p:cond delay="indefinite"/>
                      </p:stCondLst>
                      <p:childTnLst>
                        <p:par>
                          <p:cTn id="512" fill="hold">
                            <p:stCondLst>
                              <p:cond delay="0"/>
                            </p:stCondLst>
                            <p:childTnLst>
                              <p:par>
                                <p:cTn id="5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7" fill="hold">
                      <p:stCondLst>
                        <p:cond delay="indefinite"/>
                      </p:stCondLst>
                      <p:childTnLst>
                        <p:par>
                          <p:cTn id="518" fill="hold">
                            <p:stCondLst>
                              <p:cond delay="0"/>
                            </p:stCondLst>
                            <p:childTnLst>
                              <p:par>
                                <p:cTn id="5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523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4" fill="hold">
                      <p:stCondLst>
                        <p:cond delay="0"/>
                      </p:stCondLst>
                      <p:childTnLst>
                        <p:par>
                          <p:cTn id="525" fill="hold">
                            <p:stCondLst>
                              <p:cond delay="0"/>
                            </p:stCondLst>
                            <p:childTnLst>
                              <p:par>
                                <p:cTn id="5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0" fill="hold">
                      <p:stCondLst>
                        <p:cond delay="indefinite"/>
                      </p:stCondLst>
                      <p:childTnLst>
                        <p:par>
                          <p:cTn id="531" fill="hold">
                            <p:stCondLst>
                              <p:cond delay="0"/>
                            </p:stCondLst>
                            <p:childTnLst>
                              <p:par>
                                <p:cTn id="5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6" fill="hold">
                      <p:stCondLst>
                        <p:cond delay="indefinite"/>
                      </p:stCondLst>
                      <p:childTnLst>
                        <p:par>
                          <p:cTn id="537" fill="hold">
                            <p:stCondLst>
                              <p:cond delay="0"/>
                            </p:stCondLst>
                            <p:childTnLst>
                              <p:par>
                                <p:cTn id="5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42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3" fill="hold">
                      <p:stCondLst>
                        <p:cond delay="0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9" fill="hold">
                      <p:stCondLst>
                        <p:cond delay="indefinite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5" fill="hold">
                      <p:stCondLst>
                        <p:cond delay="indefinite"/>
                      </p:stCondLst>
                      <p:childTnLst>
                        <p:par>
                          <p:cTn id="556" fill="hold">
                            <p:stCondLst>
                              <p:cond delay="0"/>
                            </p:stCondLst>
                            <p:childTnLst>
                              <p:par>
                                <p:cTn id="5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5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561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2" fill="hold">
                      <p:stCondLst>
                        <p:cond delay="0"/>
                      </p:stCondLst>
                      <p:childTnLst>
                        <p:par>
                          <p:cTn id="563" fill="hold">
                            <p:stCondLst>
                              <p:cond delay="0"/>
                            </p:stCondLst>
                            <p:childTnLst>
                              <p:par>
                                <p:cTn id="5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6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8" fill="hold">
                      <p:stCondLst>
                        <p:cond delay="indefinite"/>
                      </p:stCondLst>
                      <p:childTnLst>
                        <p:par>
                          <p:cTn id="569" fill="hold">
                            <p:stCondLst>
                              <p:cond delay="0"/>
                            </p:stCondLst>
                            <p:childTnLst>
                              <p:par>
                                <p:cTn id="5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4" fill="hold">
                      <p:stCondLst>
                        <p:cond delay="indefinite"/>
                      </p:stCondLst>
                      <p:childTnLst>
                        <p:par>
                          <p:cTn id="575" fill="hold">
                            <p:stCondLst>
                              <p:cond delay="0"/>
                            </p:stCondLst>
                            <p:childTnLst>
                              <p:par>
                                <p:cTn id="5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580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1" fill="hold">
                      <p:stCondLst>
                        <p:cond delay="0"/>
                      </p:stCondLst>
                      <p:childTnLst>
                        <p:par>
                          <p:cTn id="582" fill="hold">
                            <p:stCondLst>
                              <p:cond delay="0"/>
                            </p:stCondLst>
                            <p:childTnLst>
                              <p:par>
                                <p:cTn id="5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8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7" fill="hold">
                      <p:stCondLst>
                        <p:cond delay="indefinite"/>
                      </p:stCondLst>
                      <p:childTnLst>
                        <p:par>
                          <p:cTn id="588" fill="hold">
                            <p:stCondLst>
                              <p:cond delay="0"/>
                            </p:stCondLst>
                            <p:childTnLst>
                              <p:par>
                                <p:cTn id="5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9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99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0" fill="hold">
                      <p:stCondLst>
                        <p:cond delay="0"/>
                      </p:stCondLst>
                      <p:childTnLst>
                        <p:par>
                          <p:cTn id="601" fill="hold">
                            <p:stCondLst>
                              <p:cond delay="0"/>
                            </p:stCondLst>
                            <p:childTnLst>
                              <p:par>
                                <p:cTn id="6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0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6" fill="hold">
                      <p:stCondLst>
                        <p:cond delay="indefinite"/>
                      </p:stCondLst>
                      <p:childTnLst>
                        <p:par>
                          <p:cTn id="607" fill="hold">
                            <p:stCondLst>
                              <p:cond delay="0"/>
                            </p:stCondLst>
                            <p:childTnLst>
                              <p:par>
                                <p:cTn id="6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2" fill="hold">
                      <p:stCondLst>
                        <p:cond delay="indefinite"/>
                      </p:stCondLst>
                      <p:childTnLst>
                        <p:par>
                          <p:cTn id="613" fill="hold">
                            <p:stCondLst>
                              <p:cond delay="0"/>
                            </p:stCondLst>
                            <p:childTnLst>
                              <p:par>
                                <p:cTn id="6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18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9" fill="hold">
                      <p:stCondLst>
                        <p:cond delay="0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2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5" fill="hold">
                      <p:stCondLst>
                        <p:cond delay="indefinite"/>
                      </p:stCondLst>
                      <p:childTnLst>
                        <p:par>
                          <p:cTn id="626" fill="hold">
                            <p:stCondLst>
                              <p:cond delay="0"/>
                            </p:stCondLst>
                            <p:childTnLst>
                              <p:par>
                                <p:cTn id="6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1" fill="hold">
                      <p:stCondLst>
                        <p:cond delay="indefinite"/>
                      </p:stCondLst>
                      <p:childTnLst>
                        <p:par>
                          <p:cTn id="632" fill="hold">
                            <p:stCondLst>
                              <p:cond delay="0"/>
                            </p:stCondLst>
                            <p:childTnLst>
                              <p:par>
                                <p:cTn id="6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3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8" fill="hold">
                      <p:stCondLst>
                        <p:cond delay="0"/>
                      </p:stCondLst>
                      <p:childTnLst>
                        <p:par>
                          <p:cTn id="639" fill="hold">
                            <p:stCondLst>
                              <p:cond delay="0"/>
                            </p:stCondLst>
                            <p:childTnLst>
                              <p:par>
                                <p:cTn id="6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4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4" fill="hold">
                      <p:stCondLst>
                        <p:cond delay="indefinite"/>
                      </p:stCondLst>
                      <p:childTnLst>
                        <p:par>
                          <p:cTn id="645" fill="hold">
                            <p:stCondLst>
                              <p:cond delay="0"/>
                            </p:stCondLst>
                            <p:childTnLst>
                              <p:par>
                                <p:cTn id="6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0" fill="hold">
                      <p:stCondLst>
                        <p:cond delay="indefinite"/>
                      </p:stCondLst>
                      <p:childTnLst>
                        <p:par>
                          <p:cTn id="651" fill="hold">
                            <p:stCondLst>
                              <p:cond delay="0"/>
                            </p:stCondLst>
                            <p:childTnLst>
                              <p:par>
                                <p:cTn id="6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5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656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7" fill="hold">
                      <p:stCondLst>
                        <p:cond delay="0"/>
                      </p:stCondLst>
                      <p:childTnLst>
                        <p:par>
                          <p:cTn id="658" fill="hold">
                            <p:stCondLst>
                              <p:cond delay="0"/>
                            </p:stCondLst>
                            <p:childTnLst>
                              <p:par>
                                <p:cTn id="6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6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3" fill="hold">
                      <p:stCondLst>
                        <p:cond delay="indefinite"/>
                      </p:stCondLst>
                      <p:childTnLst>
                        <p:par>
                          <p:cTn id="664" fill="hold">
                            <p:stCondLst>
                              <p:cond delay="0"/>
                            </p:stCondLst>
                            <p:childTnLst>
                              <p:par>
                                <p:cTn id="6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9" fill="hold">
                      <p:stCondLst>
                        <p:cond delay="indefinite"/>
                      </p:stCondLst>
                      <p:childTnLst>
                        <p:par>
                          <p:cTn id="670" fill="hold">
                            <p:stCondLst>
                              <p:cond delay="0"/>
                            </p:stCondLst>
                            <p:childTnLst>
                              <p:par>
                                <p:cTn id="6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7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675" restart="whenNotActive" fill="hold" evtFilter="cancelBubble" nodeType="interactiveSeq">
                <p:stCondLst>
                  <p:cond evt="onClick" delay="0">
                    <p:tgtEl>
                      <p:spTgt spid="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6" fill="hold">
                      <p:stCondLst>
                        <p:cond delay="0"/>
                      </p:stCondLst>
                      <p:childTnLst>
                        <p:par>
                          <p:cTn id="677" fill="hold">
                            <p:stCondLst>
                              <p:cond delay="0"/>
                            </p:stCondLst>
                            <p:childTnLst>
                              <p:par>
                                <p:cTn id="6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2" fill="hold">
                      <p:stCondLst>
                        <p:cond delay="indefinite"/>
                      </p:stCondLst>
                      <p:childTnLst>
                        <p:par>
                          <p:cTn id="683" fill="hold">
                            <p:stCondLst>
                              <p:cond delay="0"/>
                            </p:stCondLst>
                            <p:childTnLst>
                              <p:par>
                                <p:cTn id="6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8" fill="hold">
                      <p:stCondLst>
                        <p:cond delay="indefinite"/>
                      </p:stCondLst>
                      <p:childTnLst>
                        <p:par>
                          <p:cTn id="689" fill="hold">
                            <p:stCondLst>
                              <p:cond delay="0"/>
                            </p:stCondLst>
                            <p:childTnLst>
                              <p:par>
                                <p:cTn id="6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9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4"/>
                  </p:tgtEl>
                </p:cond>
              </p:nextCondLst>
            </p:seq>
            <p:seq concurrent="1" nextAc="seek">
              <p:cTn id="694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5" fill="hold">
                      <p:stCondLst>
                        <p:cond delay="0"/>
                      </p:stCondLst>
                      <p:childTnLst>
                        <p:par>
                          <p:cTn id="696" fill="hold">
                            <p:stCondLst>
                              <p:cond delay="0"/>
                            </p:stCondLst>
                            <p:childTnLst>
                              <p:par>
                                <p:cTn id="6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9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1" fill="hold">
                      <p:stCondLst>
                        <p:cond delay="indefinite"/>
                      </p:stCondLst>
                      <p:childTnLst>
                        <p:par>
                          <p:cTn id="702" fill="hold">
                            <p:stCondLst>
                              <p:cond delay="0"/>
                            </p:stCondLst>
                            <p:childTnLst>
                              <p:par>
                                <p:cTn id="7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7" fill="hold">
                      <p:stCondLst>
                        <p:cond delay="indefinite"/>
                      </p:stCondLst>
                      <p:childTnLst>
                        <p:par>
                          <p:cTn id="708" fill="hold">
                            <p:stCondLst>
                              <p:cond delay="0"/>
                            </p:stCondLst>
                            <p:childTnLst>
                              <p:par>
                                <p:cTn id="7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1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713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4" fill="hold">
                      <p:stCondLst>
                        <p:cond delay="0"/>
                      </p:stCondLst>
                      <p:childTnLst>
                        <p:par>
                          <p:cTn id="715" fill="hold">
                            <p:stCondLst>
                              <p:cond delay="0"/>
                            </p:stCondLst>
                            <p:childTnLst>
                              <p:par>
                                <p:cTn id="7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0" fill="hold">
                      <p:stCondLst>
                        <p:cond delay="indefinite"/>
                      </p:stCondLst>
                      <p:childTnLst>
                        <p:par>
                          <p:cTn id="721" fill="hold">
                            <p:stCondLst>
                              <p:cond delay="0"/>
                            </p:stCondLst>
                            <p:childTnLst>
                              <p:par>
                                <p:cTn id="7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6" fill="hold">
                      <p:stCondLst>
                        <p:cond delay="indefinite"/>
                      </p:stCondLst>
                      <p:childTnLst>
                        <p:par>
                          <p:cTn id="727" fill="hold">
                            <p:stCondLst>
                              <p:cond delay="0"/>
                            </p:stCondLst>
                            <p:childTnLst>
                              <p:par>
                                <p:cTn id="7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3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732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3" fill="hold">
                      <p:stCondLst>
                        <p:cond delay="0"/>
                      </p:stCondLst>
                      <p:childTnLst>
                        <p:par>
                          <p:cTn id="734" fill="hold">
                            <p:stCondLst>
                              <p:cond delay="0"/>
                            </p:stCondLst>
                            <p:childTnLst>
                              <p:par>
                                <p:cTn id="7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3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9" fill="hold">
                      <p:stCondLst>
                        <p:cond delay="indefinite"/>
                      </p:stCondLst>
                      <p:childTnLst>
                        <p:par>
                          <p:cTn id="740" fill="hold">
                            <p:stCondLst>
                              <p:cond delay="0"/>
                            </p:stCondLst>
                            <p:childTnLst>
                              <p:par>
                                <p:cTn id="7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5" fill="hold">
                      <p:stCondLst>
                        <p:cond delay="indefinite"/>
                      </p:stCondLst>
                      <p:childTnLst>
                        <p:par>
                          <p:cTn id="746" fill="hold">
                            <p:stCondLst>
                              <p:cond delay="0"/>
                            </p:stCondLst>
                            <p:childTnLst>
                              <p:par>
                                <p:cTn id="7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75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2" fill="hold">
                      <p:stCondLst>
                        <p:cond delay="0"/>
                      </p:stCondLst>
                      <p:childTnLst>
                        <p:par>
                          <p:cTn id="753" fill="hold">
                            <p:stCondLst>
                              <p:cond delay="0"/>
                            </p:stCondLst>
                            <p:childTnLst>
                              <p:par>
                                <p:cTn id="7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8" fill="hold">
                      <p:stCondLst>
                        <p:cond delay="indefinite"/>
                      </p:stCondLst>
                      <p:childTnLst>
                        <p:par>
                          <p:cTn id="759" fill="hold">
                            <p:stCondLst>
                              <p:cond delay="0"/>
                            </p:stCondLst>
                            <p:childTnLst>
                              <p:par>
                                <p:cTn id="7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4" fill="hold">
                      <p:stCondLst>
                        <p:cond delay="indefinite"/>
                      </p:stCondLst>
                      <p:childTnLst>
                        <p:par>
                          <p:cTn id="765" fill="hold">
                            <p:stCondLst>
                              <p:cond delay="0"/>
                            </p:stCondLst>
                            <p:childTnLst>
                              <p:par>
                                <p:cTn id="7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7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1" fill="hold">
                      <p:stCondLst>
                        <p:cond delay="0"/>
                      </p:stCondLst>
                      <p:childTnLst>
                        <p:par>
                          <p:cTn id="772" fill="hold">
                            <p:stCondLst>
                              <p:cond delay="0"/>
                            </p:stCondLst>
                            <p:childTnLst>
                              <p:par>
                                <p:cTn id="7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7" fill="hold">
                      <p:stCondLst>
                        <p:cond delay="indefinite"/>
                      </p:stCondLst>
                      <p:childTnLst>
                        <p:par>
                          <p:cTn id="778" fill="hold">
                            <p:stCondLst>
                              <p:cond delay="0"/>
                            </p:stCondLst>
                            <p:childTnLst>
                              <p:par>
                                <p:cTn id="7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3" fill="hold">
                      <p:stCondLst>
                        <p:cond delay="indefinite"/>
                      </p:stCondLst>
                      <p:childTnLst>
                        <p:par>
                          <p:cTn id="784" fill="hold">
                            <p:stCondLst>
                              <p:cond delay="0"/>
                            </p:stCondLst>
                            <p:childTnLst>
                              <p:par>
                                <p:cTn id="7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0" fill="hold">
                      <p:stCondLst>
                        <p:cond delay="0"/>
                      </p:stCondLst>
                      <p:childTnLst>
                        <p:par>
                          <p:cTn id="791" fill="hold">
                            <p:stCondLst>
                              <p:cond delay="0"/>
                            </p:stCondLst>
                            <p:childTnLst>
                              <p:par>
                                <p:cTn id="7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7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6" fill="hold">
                      <p:stCondLst>
                        <p:cond delay="indefinite"/>
                      </p:stCondLst>
                      <p:childTnLst>
                        <p:par>
                          <p:cTn id="797" fill="hold">
                            <p:stCondLst>
                              <p:cond delay="0"/>
                            </p:stCondLst>
                            <p:childTnLst>
                              <p:par>
                                <p:cTn id="7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2" fill="hold">
                      <p:stCondLst>
                        <p:cond delay="indefinite"/>
                      </p:stCondLst>
                      <p:childTnLst>
                        <p:par>
                          <p:cTn id="803" fill="hold">
                            <p:stCondLst>
                              <p:cond delay="0"/>
                            </p:stCondLst>
                            <p:childTnLst>
                              <p:par>
                                <p:cTn id="8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80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9" fill="hold">
                      <p:stCondLst>
                        <p:cond delay="0"/>
                      </p:stCondLst>
                      <p:childTnLst>
                        <p:par>
                          <p:cTn id="810" fill="hold">
                            <p:stCondLst>
                              <p:cond delay="0"/>
                            </p:stCondLst>
                            <p:childTnLst>
                              <p:par>
                                <p:cTn id="8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5" fill="hold">
                      <p:stCondLst>
                        <p:cond delay="indefinite"/>
                      </p:stCondLst>
                      <p:childTnLst>
                        <p:par>
                          <p:cTn id="816" fill="hold">
                            <p:stCondLst>
                              <p:cond delay="0"/>
                            </p:stCondLst>
                            <p:childTnLst>
                              <p:par>
                                <p:cTn id="8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1" fill="hold">
                      <p:stCondLst>
                        <p:cond delay="indefinite"/>
                      </p:stCondLst>
                      <p:childTnLst>
                        <p:par>
                          <p:cTn id="822" fill="hold">
                            <p:stCondLst>
                              <p:cond delay="0"/>
                            </p:stCondLst>
                            <p:childTnLst>
                              <p:par>
                                <p:cTn id="8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82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8" fill="hold">
                      <p:stCondLst>
                        <p:cond delay="0"/>
                      </p:stCondLst>
                      <p:childTnLst>
                        <p:par>
                          <p:cTn id="829" fill="hold">
                            <p:stCondLst>
                              <p:cond delay="0"/>
                            </p:stCondLst>
                            <p:childTnLst>
                              <p:par>
                                <p:cTn id="8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4" fill="hold">
                      <p:stCondLst>
                        <p:cond delay="indefinite"/>
                      </p:stCondLst>
                      <p:childTnLst>
                        <p:par>
                          <p:cTn id="835" fill="hold">
                            <p:stCondLst>
                              <p:cond delay="0"/>
                            </p:stCondLst>
                            <p:childTnLst>
                              <p:par>
                                <p:cTn id="8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0" fill="hold">
                      <p:stCondLst>
                        <p:cond delay="indefinite"/>
                      </p:stCondLst>
                      <p:childTnLst>
                        <p:par>
                          <p:cTn id="841" fill="hold">
                            <p:stCondLst>
                              <p:cond delay="0"/>
                            </p:stCondLst>
                            <p:childTnLst>
                              <p:par>
                                <p:cTn id="8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4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7" fill="hold">
                      <p:stCondLst>
                        <p:cond delay="0"/>
                      </p:stCondLst>
                      <p:childTnLst>
                        <p:par>
                          <p:cTn id="848" fill="hold">
                            <p:stCondLst>
                              <p:cond delay="0"/>
                            </p:stCondLst>
                            <p:childTnLst>
                              <p:par>
                                <p:cTn id="8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3" fill="hold">
                      <p:stCondLst>
                        <p:cond delay="indefinite"/>
                      </p:stCondLst>
                      <p:childTnLst>
                        <p:par>
                          <p:cTn id="854" fill="hold">
                            <p:stCondLst>
                              <p:cond delay="0"/>
                            </p:stCondLst>
                            <p:childTnLst>
                              <p:par>
                                <p:cTn id="8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9" fill="hold">
                      <p:stCondLst>
                        <p:cond delay="indefinite"/>
                      </p:stCondLst>
                      <p:childTnLst>
                        <p:par>
                          <p:cTn id="860" fill="hold">
                            <p:stCondLst>
                              <p:cond delay="0"/>
                            </p:stCondLst>
                            <p:childTnLst>
                              <p:par>
                                <p:cTn id="8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6" fill="hold">
                      <p:stCondLst>
                        <p:cond delay="0"/>
                      </p:stCondLst>
                      <p:childTnLst>
                        <p:par>
                          <p:cTn id="867" fill="hold">
                            <p:stCondLst>
                              <p:cond delay="0"/>
                            </p:stCondLst>
                            <p:childTnLst>
                              <p:par>
                                <p:cTn id="8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2" fill="hold">
                      <p:stCondLst>
                        <p:cond delay="indefinite"/>
                      </p:stCondLst>
                      <p:childTnLst>
                        <p:par>
                          <p:cTn id="873" fill="hold">
                            <p:stCondLst>
                              <p:cond delay="0"/>
                            </p:stCondLst>
                            <p:childTnLst>
                              <p:par>
                                <p:cTn id="8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8" fill="hold">
                      <p:stCondLst>
                        <p:cond delay="indefinite"/>
                      </p:stCondLst>
                      <p:childTnLst>
                        <p:par>
                          <p:cTn id="879" fill="hold">
                            <p:stCondLst>
                              <p:cond delay="0"/>
                            </p:stCondLst>
                            <p:childTnLst>
                              <p:par>
                                <p:cTn id="8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88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5" fill="hold">
                      <p:stCondLst>
                        <p:cond delay="0"/>
                      </p:stCondLst>
                      <p:childTnLst>
                        <p:par>
                          <p:cTn id="886" fill="hold">
                            <p:stCondLst>
                              <p:cond delay="0"/>
                            </p:stCondLst>
                            <p:childTnLst>
                              <p:par>
                                <p:cTn id="8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8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1" fill="hold">
                      <p:stCondLst>
                        <p:cond delay="indefinite"/>
                      </p:stCondLst>
                      <p:childTnLst>
                        <p:par>
                          <p:cTn id="892" fill="hold">
                            <p:stCondLst>
                              <p:cond delay="0"/>
                            </p:stCondLst>
                            <p:childTnLst>
                              <p:par>
                                <p:cTn id="8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9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7" fill="hold">
                      <p:stCondLst>
                        <p:cond delay="indefinite"/>
                      </p:stCondLst>
                      <p:childTnLst>
                        <p:par>
                          <p:cTn id="898" fill="hold">
                            <p:stCondLst>
                              <p:cond delay="0"/>
                            </p:stCondLst>
                            <p:childTnLst>
                              <p:par>
                                <p:cTn id="8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0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80000"/>
                <a:satMod val="30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  <a:endParaRPr lang="cs-CZ" sz="4000" b="1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265362" y="1556792"/>
            <a:ext cx="66967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states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USA:</a:t>
            </a: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cs-CZ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59632" y="1484784"/>
            <a:ext cx="6192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Which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English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king had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six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wives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475656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USA?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4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wrote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play Romeo and Juliet?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75656" y="764704"/>
            <a:ext cx="59766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5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mammals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live </a:t>
            </a: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Czech Republic:</a:t>
            </a:r>
          </a:p>
          <a:p>
            <a:pPr algn="ctr"/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620688"/>
            <a:ext cx="59766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6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wrote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these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plays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 </a:t>
            </a: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R.U.R.,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with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Newts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Krakatit,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Mother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Dashenka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Life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Puppy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7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president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United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States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America?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8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How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many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stars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are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there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on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European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Union flag?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9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you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find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Niagara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falls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10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all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continents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11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things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you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find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kitchen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12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year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Facebook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launched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13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world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14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winter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sports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7928" y="393626"/>
            <a:ext cx="59766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15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What´s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most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famous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Czech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ice-hockey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player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 </a:t>
            </a: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(Pittsburgh </a:t>
            </a:r>
            <a:r>
              <a:rPr lang="cs-CZ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Penguins</a:t>
            </a: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Dallas </a:t>
            </a:r>
            <a:r>
              <a:rPr lang="cs-CZ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Stars</a:t>
            </a: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Philadelphia </a:t>
            </a:r>
            <a:r>
              <a:rPr lang="cs-CZ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Flyers</a:t>
            </a: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New York </a:t>
            </a:r>
            <a:r>
              <a:rPr lang="cs-CZ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Rangers</a:t>
            </a: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Washington </a:t>
            </a:r>
            <a:r>
              <a:rPr lang="cs-CZ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Capitals</a:t>
            </a: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Avangard</a:t>
            </a:r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Omsk)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16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largest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world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17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Czech Republic?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18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longest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river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world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19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 on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Moon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59632" y="1340768"/>
            <a:ext cx="6192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20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Justin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Bieber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born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21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president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Czechoslovakia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22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European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countries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23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Africa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24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are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people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to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climb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Everest?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25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How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many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legs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does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ladybird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have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26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How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many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bones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are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there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human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body?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27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does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„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lol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“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mean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(in internet slang)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700808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28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does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abbreviation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„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btw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“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mean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628800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29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parts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your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body: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1556792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30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How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many metres are 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one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mile?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700808"/>
            <a:ext cx="7200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31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biggest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planet </a:t>
            </a: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our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solar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system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772816"/>
            <a:ext cx="7200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32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fastest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running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animal </a:t>
            </a: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world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12515" y="1700808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33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boiling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point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water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844824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34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Slovenia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916832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35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invented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plane?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ývojový diagram: alternativní postup 4">
            <a:hlinkClick r:id="rId2" action="ppaction://hlinksldjump"/>
          </p:cNvPr>
          <p:cNvSpPr/>
          <p:nvPr/>
        </p:nvSpPr>
        <p:spPr>
          <a:xfrm>
            <a:off x="1979712" y="3717032"/>
            <a:ext cx="4752528" cy="1080120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979712" y="393305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Správná odpověď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755576" y="5877272"/>
            <a:ext cx="1584176" cy="43204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844824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36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currency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USA?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509691" y="1281456"/>
            <a:ext cx="626469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e.g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Alabama,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Alaska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Arizona, Arkansas,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California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Colorado, Connecticut, Florida,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Hawaii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Kentucky, Michigan, Mississippi, Montana, New York, Tennessee, Texas, Utah, Washington, Wisconsin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19672" y="332657"/>
            <a:ext cx="64807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states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USA:</a:t>
            </a:r>
            <a:endParaRPr lang="cs-CZ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439937" y="476672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Which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English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king 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had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six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wives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19672" y="2060848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Henry VIII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2492896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Washington, D.C.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47664" y="980728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USA?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2492896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William Shakespeare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47664" y="836712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4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wrote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play Romeo and Juliet?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1988840"/>
            <a:ext cx="65527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e.g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.: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cat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dog,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cow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goat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sheep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horse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squirrel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mouse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hedgehog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bat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beaver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deer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roe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hare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fox,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wolf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bear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lynx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33265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5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mammals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live </a:t>
            </a:r>
          </a:p>
          <a:p>
            <a:pPr algn="ctr"/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Czech Republic: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927722" y="3628440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Karel Čapek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83668" y="332656"/>
            <a:ext cx="59766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6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wrote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these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plays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 </a:t>
            </a:r>
          </a:p>
          <a:p>
            <a:pPr algn="ctr"/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R.U.R.,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with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Newts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Krakatit,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Mother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Dashenka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Life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Puppy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195736" y="2564904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George Washington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723354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7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president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United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States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America?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558144" y="3140968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12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124744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8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How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many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stars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are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there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on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European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Union flag?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2992745"/>
            <a:ext cx="5616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Between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Canada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(Ontario) and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USA (New York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state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73501" y="131434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9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you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find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Niagara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falls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2852936"/>
            <a:ext cx="4536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Asia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Africa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North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America,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South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America,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Antarctica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Europe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Australia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10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all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continents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2420888"/>
            <a:ext cx="58326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e.g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table,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chair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cupboard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plate, pot, pan,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knife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fork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spoon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cup,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glass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tea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pot,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oven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microwave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oven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fridge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cooker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720278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11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things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you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find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kitchen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03003" y="287210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February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2004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05273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12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year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Facebook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launched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27584" y="2276872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Everest </a:t>
            </a:r>
          </a:p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Sagarmátha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Quomolangma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03648" y="548680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13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world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099232" y="2060847"/>
            <a:ext cx="687352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e.g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ownhill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skiing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cross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-country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skiing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figure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skating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speed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skating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ice-hockey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biathlon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ski jumping, snowboarding 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47664" y="836712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14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winter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sports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05955" y="2780928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Jaromír Jágr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05273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15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What´s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most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famous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Czech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ice-hockey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player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915816" y="298322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Russia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16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largest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state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world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627784" y="3114546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Sněžka (1602 m)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17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Czech Republic?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3114546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Amazon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18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longest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river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world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2852936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Neil Armstrong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07704" y="1076772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19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 on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Moon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99592" y="2492896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In London (Ontario –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Canada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59697" y="1124744"/>
            <a:ext cx="6192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20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Justin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Bieber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born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843808" y="2996952"/>
            <a:ext cx="35283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Tomáš Garrigue Masaryk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51543" y="1412776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21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president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Czechoslovakia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90042" y="1844824"/>
            <a:ext cx="77768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e.g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Russia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Germany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France, United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Kingdom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Italy,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Spain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Ukraine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Poland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Romania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Netherlands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Portugal,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Greece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Belgium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Czech Republic,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Hungary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Belarus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Sweden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Austria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Switzerland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Slovakia,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Norway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Finland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 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490320"/>
            <a:ext cx="59766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22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European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countries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2780928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Mount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Kilimanjaro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(5895 m)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501121" y="1115884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23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Africa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500166" y="2924944"/>
            <a:ext cx="61436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Edmund Hillary and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Tenzing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Norgay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(in 1953)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583668" y="1195825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24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are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people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to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climb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Everest?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060748" y="3068960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six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48120" y="1087309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25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How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many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legs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does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ladybird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have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915816" y="2492896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206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732879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26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How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many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bones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are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there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human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body?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908720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27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does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„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lol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“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mean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algn="ctr"/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(in internet slang)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95736" y="2492896"/>
            <a:ext cx="4320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>
                <a:latin typeface="Arial" pitchFamily="34" charset="0"/>
                <a:cs typeface="Arial" pitchFamily="34" charset="0"/>
              </a:rPr>
              <a:t>l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aughing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loud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laugh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out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loud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627784" y="2924944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way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63873" y="1287924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28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does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abbreviation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„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btw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“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mean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971600" y="2420888"/>
            <a:ext cx="69847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e.g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800" dirty="0" err="1">
                <a:latin typeface="Arial" pitchFamily="34" charset="0"/>
                <a:cs typeface="Arial" pitchFamily="34" charset="0"/>
              </a:rPr>
              <a:t>h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ead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neck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hair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chest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belly, leg,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arm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hand,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finger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nail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eye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ear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nose,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cheek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mouth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lips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teeth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bones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muscles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knee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ankle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thigh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etc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 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340768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29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Name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five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parts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your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body: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339752" y="2924944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>
                <a:latin typeface="Arial" pitchFamily="34" charset="0"/>
                <a:cs typeface="Arial" pitchFamily="34" charset="0"/>
              </a:rPr>
              <a:t>a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bout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1609 m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57300" y="1268760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30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How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many metres </a:t>
            </a:r>
            <a:r>
              <a:rPr lang="cs-CZ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are 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one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mile?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635896" y="3068960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 smtClean="0">
                <a:latin typeface="Arial" pitchFamily="34" charset="0"/>
                <a:cs typeface="Arial" pitchFamily="34" charset="0"/>
              </a:rPr>
              <a:t>Jupiter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1412776"/>
            <a:ext cx="7200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31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biggest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planet </a:t>
            </a:r>
          </a:p>
          <a:p>
            <a:pPr algn="ctr"/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our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solar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system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627784" y="3186668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cheetah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268760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32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fastest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running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animal </a:t>
            </a:r>
          </a:p>
          <a:p>
            <a:pPr algn="ctr"/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world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stouracoova\AppData\Local\Microsoft\Windows\Temporary Internet Files\Content.IE5\2J75OGLS\MC9004361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024" y="2684240"/>
            <a:ext cx="194310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971600" y="2924944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100°C (212°F)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1340768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33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boiling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point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water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627784" y="2924944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Ljubljana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1589713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34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Slovenia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2538482"/>
            <a:ext cx="5904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>
                <a:latin typeface="Arial" pitchFamily="34" charset="0"/>
                <a:cs typeface="Arial" pitchFamily="34" charset="0"/>
              </a:rPr>
              <a:t>t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he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Wright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brothers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Orville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Wilbur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in 1903)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1196752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35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Who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invented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first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plane?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2" action="ppaction://hlinksldjump"/>
          </p:cNvPr>
          <p:cNvSpPr/>
          <p:nvPr/>
        </p:nvSpPr>
        <p:spPr>
          <a:xfrm>
            <a:off x="3214678" y="4572008"/>
            <a:ext cx="2643206" cy="7858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99978" y="2780928"/>
            <a:ext cx="3672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>
                <a:latin typeface="Arial" pitchFamily="34" charset="0"/>
                <a:cs typeface="Arial" pitchFamily="34" charset="0"/>
              </a:rPr>
              <a:t>d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ollar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(USD)</a:t>
            </a: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500166" y="464344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Pokračovat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1412776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latin typeface="Arial" pitchFamily="34" charset="0"/>
                <a:cs typeface="Arial" pitchFamily="34" charset="0"/>
              </a:rPr>
              <a:t>36</a:t>
            </a:r>
          </a:p>
          <a:p>
            <a:pPr algn="ctr"/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currency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2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2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USA?</a:t>
            </a:r>
            <a:endParaRPr lang="cs-CZ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Náhradní otázky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Vývojový diagram: postup 3">
            <a:hlinkClick r:id="rId2" action="ppaction://hlinksldjump"/>
          </p:cNvPr>
          <p:cNvSpPr/>
          <p:nvPr/>
        </p:nvSpPr>
        <p:spPr>
          <a:xfrm>
            <a:off x="1691680" y="2708920"/>
            <a:ext cx="2088232" cy="720080"/>
          </a:xfrm>
          <a:prstGeom prst="flowChart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latin typeface="Arial" pitchFamily="34" charset="0"/>
                <a:cs typeface="Arial" pitchFamily="34" charset="0"/>
              </a:rPr>
              <a:t>Capitals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Vývojový diagram: postup 4">
            <a:hlinkClick r:id="rId3" action="ppaction://hlinksldjump"/>
          </p:cNvPr>
          <p:cNvSpPr/>
          <p:nvPr/>
        </p:nvSpPr>
        <p:spPr>
          <a:xfrm>
            <a:off x="5220072" y="2708920"/>
            <a:ext cx="2088232" cy="720080"/>
          </a:xfrm>
          <a:prstGeom prst="flowChart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latin typeface="Arial" pitchFamily="34" charset="0"/>
                <a:cs typeface="Arial" pitchFamily="34" charset="0"/>
              </a:rPr>
              <a:t>Singers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Vývojový diagram: postup 5">
            <a:hlinkClick r:id="rId4" action="ppaction://hlinksldjump"/>
          </p:cNvPr>
          <p:cNvSpPr/>
          <p:nvPr/>
        </p:nvSpPr>
        <p:spPr>
          <a:xfrm>
            <a:off x="1691680" y="4653136"/>
            <a:ext cx="2088232" cy="720080"/>
          </a:xfrm>
          <a:prstGeom prst="flowChart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latin typeface="Arial" pitchFamily="34" charset="0"/>
                <a:cs typeface="Arial" pitchFamily="34" charset="0"/>
              </a:rPr>
              <a:t>Mountains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Vývojový diagram: postup 13">
            <a:hlinkClick r:id="rId5" action="ppaction://hlinksldjump"/>
          </p:cNvPr>
          <p:cNvSpPr/>
          <p:nvPr/>
        </p:nvSpPr>
        <p:spPr>
          <a:xfrm>
            <a:off x="7740352" y="188640"/>
            <a:ext cx="648072" cy="288032"/>
          </a:xfrm>
          <a:prstGeom prst="flowChart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" dirty="0" smtClean="0">
                <a:latin typeface="Arial" pitchFamily="34" charset="0"/>
                <a:cs typeface="Arial" pitchFamily="34" charset="0"/>
              </a:rPr>
              <a:t>Pyramida</a:t>
            </a:r>
            <a:endParaRPr lang="cs-CZ" sz="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Vývojový diagram: postup 6">
            <a:hlinkClick r:id="rId6" action="ppaction://hlinksldjump"/>
          </p:cNvPr>
          <p:cNvSpPr/>
          <p:nvPr/>
        </p:nvSpPr>
        <p:spPr>
          <a:xfrm>
            <a:off x="5220072" y="4653136"/>
            <a:ext cx="2088232" cy="720080"/>
          </a:xfrm>
          <a:prstGeom prst="flowChart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latin typeface="Arial" pitchFamily="34" charset="0"/>
                <a:cs typeface="Arial" pitchFamily="34" charset="0"/>
              </a:rPr>
              <a:t>Chemical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elements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Náhradní otázky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err="1" smtClean="0">
                <a:latin typeface="Arial" pitchFamily="34" charset="0"/>
                <a:cs typeface="Arial" pitchFamily="34" charset="0"/>
              </a:rPr>
              <a:t>Capitals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aoblený obdélník 2">
            <a:hlinkClick r:id="rId2" action="ppaction://hlinksldjump"/>
          </p:cNvPr>
          <p:cNvSpPr/>
          <p:nvPr/>
        </p:nvSpPr>
        <p:spPr>
          <a:xfrm>
            <a:off x="1043608" y="2996952"/>
            <a:ext cx="180020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aoblený obdélník 3">
            <a:hlinkClick r:id="rId3" action="ppaction://hlinksldjump"/>
          </p:cNvPr>
          <p:cNvSpPr/>
          <p:nvPr/>
        </p:nvSpPr>
        <p:spPr>
          <a:xfrm>
            <a:off x="6444208" y="2996952"/>
            <a:ext cx="180020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aoblený obdélník 4">
            <a:hlinkClick r:id="rId4" action="ppaction://hlinksldjump"/>
          </p:cNvPr>
          <p:cNvSpPr/>
          <p:nvPr/>
        </p:nvSpPr>
        <p:spPr>
          <a:xfrm>
            <a:off x="3779912" y="2996952"/>
            <a:ext cx="180020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>
            <a:hlinkClick r:id="rId5" action="ppaction://hlinksldjump"/>
          </p:cNvPr>
          <p:cNvSpPr/>
          <p:nvPr/>
        </p:nvSpPr>
        <p:spPr>
          <a:xfrm>
            <a:off x="2195736" y="4941168"/>
            <a:ext cx="201622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Zpět na náhradní otázky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>
            <a:hlinkClick r:id="rId6" action="ppaction://hlinksldjump"/>
          </p:cNvPr>
          <p:cNvSpPr/>
          <p:nvPr/>
        </p:nvSpPr>
        <p:spPr>
          <a:xfrm>
            <a:off x="5076056" y="4941168"/>
            <a:ext cx="201622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Zpět na pyramidu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2474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Austria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3789040"/>
            <a:ext cx="3744416" cy="151216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2474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Croatia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3789040"/>
            <a:ext cx="3744416" cy="151216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2474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Italy?</a:t>
            </a: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3789040"/>
            <a:ext cx="3744416" cy="151216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299695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Vienna</a:t>
            </a:r>
            <a:endParaRPr lang="cs-CZ" sz="4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112474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Austria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278092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Zagreb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0" y="112474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Croatia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2474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capital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Italy?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299695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Rome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Náhradní otázky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err="1" smtClean="0">
                <a:latin typeface="Arial" pitchFamily="34" charset="0"/>
                <a:cs typeface="Arial" pitchFamily="34" charset="0"/>
              </a:rPr>
              <a:t>Singers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Elipsa 3">
            <a:hlinkClick r:id="rId2" action="ppaction://hlinksldjump"/>
          </p:cNvPr>
          <p:cNvSpPr/>
          <p:nvPr/>
        </p:nvSpPr>
        <p:spPr>
          <a:xfrm>
            <a:off x="2051720" y="2060848"/>
            <a:ext cx="864096" cy="86409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Elipsa 4">
            <a:hlinkClick r:id="rId3" action="ppaction://hlinksldjump"/>
          </p:cNvPr>
          <p:cNvSpPr/>
          <p:nvPr/>
        </p:nvSpPr>
        <p:spPr>
          <a:xfrm>
            <a:off x="6156176" y="2060848"/>
            <a:ext cx="864096" cy="86409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Elipsa 5">
            <a:hlinkClick r:id="rId4" action="ppaction://hlinksldjump"/>
          </p:cNvPr>
          <p:cNvSpPr/>
          <p:nvPr/>
        </p:nvSpPr>
        <p:spPr>
          <a:xfrm>
            <a:off x="4139952" y="3717032"/>
            <a:ext cx="864096" cy="86409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lipsa 6">
            <a:hlinkClick r:id="rId5" action="ppaction://hlinksldjump"/>
          </p:cNvPr>
          <p:cNvSpPr/>
          <p:nvPr/>
        </p:nvSpPr>
        <p:spPr>
          <a:xfrm>
            <a:off x="6228184" y="3717032"/>
            <a:ext cx="864096" cy="86409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Elipsa 7">
            <a:hlinkClick r:id="rId6" action="ppaction://hlinksldjump"/>
          </p:cNvPr>
          <p:cNvSpPr/>
          <p:nvPr/>
        </p:nvSpPr>
        <p:spPr>
          <a:xfrm>
            <a:off x="4139952" y="2060848"/>
            <a:ext cx="864096" cy="86409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Elipsa 8">
            <a:hlinkClick r:id="rId7" action="ppaction://hlinksldjump"/>
          </p:cNvPr>
          <p:cNvSpPr/>
          <p:nvPr/>
        </p:nvSpPr>
        <p:spPr>
          <a:xfrm>
            <a:off x="1979712" y="3717032"/>
            <a:ext cx="864096" cy="864096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>
            <a:hlinkClick r:id="rId8" action="ppaction://hlinksldjump"/>
          </p:cNvPr>
          <p:cNvSpPr/>
          <p:nvPr/>
        </p:nvSpPr>
        <p:spPr>
          <a:xfrm>
            <a:off x="2195736" y="5373216"/>
            <a:ext cx="201622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Zpět na náhradní otázky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>
            <a:hlinkClick r:id="rId9" action="ppaction://hlinksldjump"/>
          </p:cNvPr>
          <p:cNvSpPr/>
          <p:nvPr/>
        </p:nvSpPr>
        <p:spPr>
          <a:xfrm>
            <a:off x="5004048" y="5373216"/>
            <a:ext cx="201622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Zpět na pyramidu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26876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48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Alanis</a:t>
            </a:r>
            <a:r>
              <a:rPr lang="cs-CZ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Morissette</a:t>
            </a:r>
            <a:r>
              <a:rPr lang="cs-CZ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5" name="Obdélník 4">
            <a:hlinkClick r:id="rId2" action="ppaction://hlinksldjump"/>
          </p:cNvPr>
          <p:cNvSpPr/>
          <p:nvPr/>
        </p:nvSpPr>
        <p:spPr>
          <a:xfrm>
            <a:off x="3131840" y="3645024"/>
            <a:ext cx="3096344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26876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Elvis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5" name="Obdélník 4">
            <a:hlinkClick r:id="rId2" action="ppaction://hlinksldjump"/>
          </p:cNvPr>
          <p:cNvSpPr/>
          <p:nvPr/>
        </p:nvSpPr>
        <p:spPr>
          <a:xfrm>
            <a:off x="3131840" y="3645024"/>
            <a:ext cx="3096344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26876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48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Michael Jackson </a:t>
            </a:r>
            <a:r>
              <a:rPr lang="cs-CZ" sz="48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5" name="Obdélník 4">
            <a:hlinkClick r:id="rId2" action="ppaction://hlinksldjump"/>
          </p:cNvPr>
          <p:cNvSpPr/>
          <p:nvPr/>
        </p:nvSpPr>
        <p:spPr>
          <a:xfrm>
            <a:off x="3131840" y="3645024"/>
            <a:ext cx="3096344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26876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4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Beyonce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5" name="Obdélník 4">
            <a:hlinkClick r:id="rId2" action="ppaction://hlinksldjump"/>
          </p:cNvPr>
          <p:cNvSpPr/>
          <p:nvPr/>
        </p:nvSpPr>
        <p:spPr>
          <a:xfrm>
            <a:off x="3131840" y="3645024"/>
            <a:ext cx="3096344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26876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5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were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Beatles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5" name="Obdélník 4">
            <a:hlinkClick r:id="rId2" action="ppaction://hlinksldjump"/>
          </p:cNvPr>
          <p:cNvSpPr/>
          <p:nvPr/>
        </p:nvSpPr>
        <p:spPr>
          <a:xfrm>
            <a:off x="3131840" y="3645024"/>
            <a:ext cx="3096344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26876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6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Ewa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Farna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5" name="Obdélník 4">
            <a:hlinkClick r:id="rId2" action="ppaction://hlinksldjump"/>
          </p:cNvPr>
          <p:cNvSpPr/>
          <p:nvPr/>
        </p:nvSpPr>
        <p:spPr>
          <a:xfrm>
            <a:off x="3131840" y="3645024"/>
            <a:ext cx="3096344" cy="10801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26876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4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Alanis</a:t>
            </a:r>
            <a:r>
              <a:rPr lang="cs-CZ" sz="4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Morissette</a:t>
            </a:r>
            <a:r>
              <a:rPr lang="cs-CZ" sz="4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302163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Ottawa (Ontario –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Canada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26876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Elvis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-10294" y="284434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Tupelo, Mississippi (USA)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38100" y="620688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4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was</a:t>
            </a:r>
            <a:r>
              <a:rPr lang="cs-CZ" sz="4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Michael Jackson </a:t>
            </a:r>
            <a:r>
              <a:rPr lang="cs-CZ" sz="4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302163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Gary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, Indiana (USA)</a:t>
            </a:r>
            <a:endParaRPr lang="cs-CZ" sz="4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31626" y="620688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4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Beyonce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263691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Houston, Texas (USA)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90872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5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were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Beatles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263691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Liverpool, </a:t>
            </a:r>
            <a:r>
              <a:rPr lang="cs-CZ" sz="4400" dirty="0" err="1" smtClean="0">
                <a:latin typeface="Arial" pitchFamily="34" charset="0"/>
                <a:cs typeface="Arial" pitchFamily="34" charset="0"/>
              </a:rPr>
              <a:t>England</a:t>
            </a:r>
            <a:endParaRPr lang="cs-CZ" sz="4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25921" y="69269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Ewa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Farna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from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2636912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atin typeface="Arial" pitchFamily="34" charset="0"/>
                <a:cs typeface="Arial" pitchFamily="34" charset="0"/>
              </a:rPr>
              <a:t>Třinec, Czech Republic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Náhradní otázky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err="1" smtClean="0">
                <a:latin typeface="Arial" pitchFamily="34" charset="0"/>
                <a:cs typeface="Arial" pitchFamily="34" charset="0"/>
              </a:rPr>
              <a:t>Mountains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Vývojový diagram: postup 2">
            <a:hlinkClick r:id="rId2" action="ppaction://hlinksldjump"/>
          </p:cNvPr>
          <p:cNvSpPr/>
          <p:nvPr/>
        </p:nvSpPr>
        <p:spPr>
          <a:xfrm>
            <a:off x="827584" y="2924944"/>
            <a:ext cx="2376264" cy="864096"/>
          </a:xfrm>
          <a:prstGeom prst="flowChart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Vývojový diagram: postup 3">
            <a:hlinkClick r:id="rId3" action="ppaction://hlinksldjump"/>
          </p:cNvPr>
          <p:cNvSpPr/>
          <p:nvPr/>
        </p:nvSpPr>
        <p:spPr>
          <a:xfrm>
            <a:off x="6156176" y="2924944"/>
            <a:ext cx="2376264" cy="864096"/>
          </a:xfrm>
          <a:prstGeom prst="flowChart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Vývojový diagram: postup 4">
            <a:hlinkClick r:id="rId4" action="ppaction://hlinksldjump"/>
          </p:cNvPr>
          <p:cNvSpPr/>
          <p:nvPr/>
        </p:nvSpPr>
        <p:spPr>
          <a:xfrm>
            <a:off x="3491880" y="2924944"/>
            <a:ext cx="2376264" cy="864096"/>
          </a:xfrm>
          <a:prstGeom prst="flowChart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>
            <a:hlinkClick r:id="rId5" action="ppaction://hlinksldjump"/>
          </p:cNvPr>
          <p:cNvSpPr/>
          <p:nvPr/>
        </p:nvSpPr>
        <p:spPr>
          <a:xfrm>
            <a:off x="2195736" y="4941168"/>
            <a:ext cx="201622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Zpět na náhradní otázky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>
            <a:hlinkClick r:id="rId6" action="ppaction://hlinksldjump"/>
          </p:cNvPr>
          <p:cNvSpPr/>
          <p:nvPr/>
        </p:nvSpPr>
        <p:spPr>
          <a:xfrm>
            <a:off x="5076056" y="4941168"/>
            <a:ext cx="201622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Zpět na pyramidu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836712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USA?</a:t>
            </a: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843808" y="3861048"/>
            <a:ext cx="3600400" cy="129614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90872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United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Kingdom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843808" y="3861048"/>
            <a:ext cx="3600400" cy="129614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8" y="836712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Slovakia?</a:t>
            </a: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843808" y="3861048"/>
            <a:ext cx="3600400" cy="129614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8864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USA?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314096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Arial" pitchFamily="34" charset="0"/>
                <a:cs typeface="Arial" pitchFamily="34" charset="0"/>
              </a:rPr>
              <a:t>Mount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McKinley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(6194 m)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Náhradní otázky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666" y="116632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United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Kingdom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328498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Arial" pitchFamily="34" charset="0"/>
                <a:cs typeface="Arial" pitchFamily="34" charset="0"/>
              </a:rPr>
              <a:t>Ben Nevis (1344 m)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260648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What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highest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mountain</a:t>
            </a:r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in </a:t>
            </a:r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Slovakia?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0" y="2780928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Gerlach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4000" dirty="0" smtClean="0">
                <a:latin typeface="Arial" pitchFamily="34" charset="0"/>
                <a:cs typeface="Arial" pitchFamily="34" charset="0"/>
              </a:rPr>
              <a:t>(2655 m,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 Tatra </a:t>
            </a:r>
            <a:r>
              <a:rPr lang="cs-CZ" sz="4000" dirty="0" err="1" smtClean="0">
                <a:latin typeface="Arial" pitchFamily="34" charset="0"/>
                <a:cs typeface="Arial" pitchFamily="34" charset="0"/>
              </a:rPr>
              <a:t>Mountains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Náhradní otázky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err="1" smtClean="0">
                <a:latin typeface="Arial" pitchFamily="34" charset="0"/>
                <a:cs typeface="Arial" pitchFamily="34" charset="0"/>
              </a:rPr>
              <a:t>Chemical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elements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lipsa 2">
            <a:hlinkClick r:id="rId2" action="ppaction://hlinksldjump"/>
          </p:cNvPr>
          <p:cNvSpPr/>
          <p:nvPr/>
        </p:nvSpPr>
        <p:spPr>
          <a:xfrm>
            <a:off x="1403648" y="2276872"/>
            <a:ext cx="93610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Elipsa 3">
            <a:hlinkClick r:id="rId3" action="ppaction://hlinksldjump"/>
          </p:cNvPr>
          <p:cNvSpPr/>
          <p:nvPr/>
        </p:nvSpPr>
        <p:spPr>
          <a:xfrm>
            <a:off x="3203848" y="2276872"/>
            <a:ext cx="93610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Elipsa 4">
            <a:hlinkClick r:id="rId4" action="ppaction://hlinksldjump"/>
          </p:cNvPr>
          <p:cNvSpPr/>
          <p:nvPr/>
        </p:nvSpPr>
        <p:spPr>
          <a:xfrm>
            <a:off x="1403648" y="4149080"/>
            <a:ext cx="93610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Elipsa 5">
            <a:hlinkClick r:id="rId5" action="ppaction://hlinksldjump"/>
          </p:cNvPr>
          <p:cNvSpPr/>
          <p:nvPr/>
        </p:nvSpPr>
        <p:spPr>
          <a:xfrm>
            <a:off x="3203848" y="4149080"/>
            <a:ext cx="93610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Elipsa 6">
            <a:hlinkClick r:id="rId6" action="ppaction://hlinksldjump"/>
          </p:cNvPr>
          <p:cNvSpPr/>
          <p:nvPr/>
        </p:nvSpPr>
        <p:spPr>
          <a:xfrm>
            <a:off x="5004048" y="4149080"/>
            <a:ext cx="93610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7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Elipsa 7">
            <a:hlinkClick r:id="rId7" action="ppaction://hlinksldjump"/>
          </p:cNvPr>
          <p:cNvSpPr/>
          <p:nvPr/>
        </p:nvSpPr>
        <p:spPr>
          <a:xfrm>
            <a:off x="6732240" y="4149080"/>
            <a:ext cx="93610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Elipsa 8">
            <a:hlinkClick r:id="rId8" action="ppaction://hlinksldjump"/>
          </p:cNvPr>
          <p:cNvSpPr/>
          <p:nvPr/>
        </p:nvSpPr>
        <p:spPr>
          <a:xfrm>
            <a:off x="5004048" y="2276872"/>
            <a:ext cx="93610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Elipsa 9">
            <a:hlinkClick r:id="rId9" action="ppaction://hlinksldjump"/>
          </p:cNvPr>
          <p:cNvSpPr/>
          <p:nvPr/>
        </p:nvSpPr>
        <p:spPr>
          <a:xfrm>
            <a:off x="6732240" y="2276872"/>
            <a:ext cx="936104" cy="936104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>
            <a:hlinkClick r:id="rId10" action="ppaction://hlinksldjump"/>
          </p:cNvPr>
          <p:cNvSpPr/>
          <p:nvPr/>
        </p:nvSpPr>
        <p:spPr>
          <a:xfrm>
            <a:off x="2195736" y="5589240"/>
            <a:ext cx="201622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Zpět na náhradní otázky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>
            <a:hlinkClick r:id="rId11" action="ppaction://hlinksldjump"/>
          </p:cNvPr>
          <p:cNvSpPr/>
          <p:nvPr/>
        </p:nvSpPr>
        <p:spPr>
          <a:xfrm>
            <a:off x="5004048" y="5589240"/>
            <a:ext cx="2016224" cy="64807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Zpět na pyramidu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3728" y="1052736"/>
            <a:ext cx="5112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</a:t>
            </a: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4149080"/>
            <a:ext cx="3816424" cy="13681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052736"/>
            <a:ext cx="54726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4149080"/>
            <a:ext cx="3816424" cy="13681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052736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4149080"/>
            <a:ext cx="3816424" cy="13681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052736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4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4149080"/>
            <a:ext cx="3816424" cy="13681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1052736"/>
            <a:ext cx="5256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5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4149080"/>
            <a:ext cx="3816424" cy="13681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052736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6</a:t>
            </a:r>
          </a:p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</a:t>
            </a: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4149080"/>
            <a:ext cx="3816424" cy="13681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052736"/>
            <a:ext cx="54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7</a:t>
            </a:r>
          </a:p>
          <a:p>
            <a:pPr algn="ctr"/>
            <a:r>
              <a:rPr lang="cs-CZ" sz="4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Fe</a:t>
            </a:r>
            <a:endParaRPr lang="cs-CZ" sz="4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4149080"/>
            <a:ext cx="3816424" cy="13681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1052736"/>
            <a:ext cx="51845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8</a:t>
            </a:r>
          </a:p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Mg</a:t>
            </a:r>
            <a:endParaRPr lang="cs-CZ" sz="4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2627784" y="4149080"/>
            <a:ext cx="3816424" cy="136815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Odpověď</a:t>
            </a:r>
            <a:endParaRPr lang="cs-CZ" sz="4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764704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1</a:t>
            </a:r>
          </a:p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403648" y="2791699"/>
            <a:ext cx="6552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Sodium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(sodík</a:t>
            </a:r>
            <a:r>
              <a:rPr lang="cs-CZ" sz="48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- Natrium)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764704"/>
            <a:ext cx="5112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2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731086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Oxygen </a:t>
            </a:r>
          </a:p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(kyslík – Oxygenium)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764704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3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20416" y="2492896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Potassium</a:t>
            </a:r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(draslík – Kalium)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764704"/>
            <a:ext cx="5112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4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2636912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Hydrogen</a:t>
            </a:r>
          </a:p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(vodík – Hydrogenium)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6327" y="764704"/>
            <a:ext cx="5976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5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91816" y="2709150"/>
            <a:ext cx="6624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Carbon</a:t>
            </a:r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(uhlík – </a:t>
            </a:r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Carboneum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764704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6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Al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48991" y="2636912"/>
            <a:ext cx="6336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Aluminium</a:t>
            </a:r>
          </a:p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(hliník – Aluminium)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764704"/>
            <a:ext cx="51845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7</a:t>
            </a:r>
          </a:p>
          <a:p>
            <a:pPr algn="ctr"/>
            <a:r>
              <a:rPr lang="cs-CZ" sz="48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Fe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67272" y="2492896"/>
            <a:ext cx="6336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Iron</a:t>
            </a:r>
          </a:p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(železo – </a:t>
            </a:r>
            <a:r>
              <a:rPr lang="cs-CZ" sz="4800" dirty="0" err="1" smtClean="0">
                <a:latin typeface="Arial" pitchFamily="34" charset="0"/>
                <a:cs typeface="Arial" pitchFamily="34" charset="0"/>
              </a:rPr>
              <a:t>Ferrum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>
                <a:latin typeface="Arial" pitchFamily="34" charset="0"/>
                <a:cs typeface="Arial" pitchFamily="34" charset="0"/>
              </a:rPr>
              <a:t>8</a:t>
            </a:r>
          </a:p>
          <a:p>
            <a:pPr algn="ctr"/>
            <a:r>
              <a:rPr lang="cs-CZ" sz="48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Mg</a:t>
            </a:r>
            <a:endParaRPr lang="cs-CZ" sz="4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74782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Magnesium</a:t>
            </a:r>
          </a:p>
          <a:p>
            <a:pPr algn="ctr"/>
            <a:r>
              <a:rPr lang="cs-CZ" sz="4800" dirty="0" smtClean="0">
                <a:latin typeface="Arial" pitchFamily="34" charset="0"/>
                <a:cs typeface="Arial" pitchFamily="34" charset="0"/>
              </a:rPr>
              <a:t>(hořčík – Magnesium)</a:t>
            </a:r>
            <a:endParaRPr lang="cs-CZ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5076056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Náhradní otázky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1403648" y="4653136"/>
            <a:ext cx="2520280" cy="93610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Pyramida</a:t>
            </a:r>
            <a:endParaRPr lang="cs-CZ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Pomoc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713387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Kroky (pro použití ve výuce):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1.	Na pyramidě klikněte na libovolné číslo.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2.	</a:t>
            </a:r>
            <a:r>
              <a:rPr lang="cs-CZ" sz="18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Pouze v Pro verzi: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Přečtěte si otázku a na panelu Čas na odpověď si kliknutím zvolte, jak dlouhý chcete mít čas na odpověď.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3.	Odpovězte a pro zobrazení správné odpovědi klikněte na tlačítko Správná odpověď.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4.	(Zkontrolujte, zda jste odpověděl/a správně.) Pro návrat k pyramidě stiskněte Pokračovat.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5.	Číslo se zbarví zeleně.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a)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Pokud chcete číslo zbarvit červeně (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ze zeleného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), klikněte opět na stejné číslo a pak na tlačítko Pyramida v levém dolním rohu.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b)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Pokud chcete zbarvit tlačítko žlutě (neutrálně) (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ze zeleného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), klikněte na </a:t>
            </a:r>
            <a:r>
              <a:rPr lang="cs-CZ" sz="1800" smtClean="0">
                <a:latin typeface="Arial" pitchFamily="34" charset="0"/>
                <a:cs typeface="Arial" pitchFamily="34" charset="0"/>
              </a:rPr>
              <a:t>stejné tlačítko</a:t>
            </a:r>
            <a:br>
              <a:rPr lang="cs-CZ" sz="1800" smtClean="0">
                <a:latin typeface="Arial" pitchFamily="34" charset="0"/>
                <a:cs typeface="Arial" pitchFamily="34" charset="0"/>
              </a:rPr>
            </a:br>
            <a:r>
              <a:rPr lang="cs-CZ" sz="180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poté na tlačítko Pyramida a opakujte to ještě jednou.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6.	Pokračujte dalšími čísly.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7.	Při neurálním zbarvení si můžete zvolit náhradní otázku.</a:t>
            </a:r>
          </a:p>
          <a:p>
            <a:pPr marL="514350" indent="-514350"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a)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Vyberte si téma. </a:t>
            </a:r>
          </a:p>
          <a:p>
            <a:pPr marL="514350" indent="-514350"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	b)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Náhodně si zvolte číslo náhradní otázky* a zodpovězte ji, poté se můžete vrátit zpět na pyramidu (tlačítko musíte přebarvit ručně, nepřebarvuje se automaticky).</a:t>
            </a:r>
          </a:p>
          <a:p>
            <a:pPr marL="514350" indent="-514350"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Při příštím návratu do tématu, bude tlačítko s číslem otázky, která již byla zodpovězena, zbarveno černě.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aoblený obdélník 3">
            <a:hlinkClick r:id="rId2" action="ppaction://hlinksldjump"/>
          </p:cNvPr>
          <p:cNvSpPr/>
          <p:nvPr/>
        </p:nvSpPr>
        <p:spPr>
          <a:xfrm>
            <a:off x="3851920" y="5805264"/>
            <a:ext cx="1584176" cy="50405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Zpět</a:t>
            </a:r>
            <a:endParaRPr lang="cs-CZ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600" y="5517232"/>
            <a:ext cx="2448272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50" dirty="0" smtClean="0">
                <a:latin typeface="Arial" pitchFamily="34" charset="0"/>
                <a:cs typeface="Arial" pitchFamily="34" charset="0"/>
              </a:rPr>
              <a:t>Jestli potřebujete něco jiného nebo byste chtěli Pro verzi, napište na: ondrasimecek@seznam.cz </a:t>
            </a:r>
            <a:endParaRPr lang="cs-CZ" sz="8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4679</TotalTime>
  <Words>1927</Words>
  <Application>Microsoft Office PowerPoint</Application>
  <PresentationFormat>Předvádění na obrazovce (4:3)</PresentationFormat>
  <Paragraphs>598</Paragraphs>
  <Slides>121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121</vt:i4>
      </vt:variant>
    </vt:vector>
  </HeadingPairs>
  <TitlesOfParts>
    <vt:vector size="122" baseType="lpstr">
      <vt:lpstr>Motiv sady Office</vt:lpstr>
      <vt:lpstr>Prezentace aplikace PowerPoint</vt:lpstr>
      <vt:lpstr>AZ-kvíz - English I.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Náhradní otázky</vt:lpstr>
      <vt:lpstr>Náhradní otázky Capitals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Náhradní otázky Singers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Náhradní otázky Mountains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Náhradní otázky Chemical elements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Pomoc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AZ-kvíz - šablona</dc:title>
  <dc:creator>Ondřej Šimeček</dc:creator>
  <dc:description>Autorem materiálu a všech jeho částí, není-li uvedeno jinak, je Ondřej Šimeček. Dostupné z Metodického portálu www.rvp.cz, ISSN: 1802-4785.  Provozuje Národní ústav pro vzdělávání, školské poradenské zařízení a zařízení pro další vzdělávání pedagogických pracovníků (NÚV).</dc:description>
  <cp:lastModifiedBy>Horňáková</cp:lastModifiedBy>
  <cp:revision>408</cp:revision>
  <cp:lastPrinted>2013-12-27T08:39:45Z</cp:lastPrinted>
  <dcterms:created xsi:type="dcterms:W3CDTF">2011-11-05T15:00:52Z</dcterms:created>
  <dcterms:modified xsi:type="dcterms:W3CDTF">2013-12-27T08:39:54Z</dcterms:modified>
</cp:coreProperties>
</file>