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7" r:id="rId4"/>
    <p:sldId id="263" r:id="rId5"/>
    <p:sldId id="264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A4343BD-92D3-4823-9D72-BDC2B20A0665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47800"/>
            <a:ext cx="9252520" cy="648073"/>
          </a:xfrm>
        </p:spPr>
        <p:txBody>
          <a:bodyPr/>
          <a:lstStyle/>
          <a:p>
            <a:r>
              <a:rPr lang="cs-CZ" dirty="0" err="1" smtClean="0"/>
              <a:t>Modal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– </a:t>
            </a:r>
            <a:r>
              <a:rPr lang="cs-CZ" dirty="0" err="1" smtClean="0"/>
              <a:t>could</a:t>
            </a:r>
            <a:r>
              <a:rPr lang="cs-CZ" dirty="0" smtClean="0"/>
              <a:t>, </a:t>
            </a:r>
            <a:r>
              <a:rPr lang="cs-CZ" dirty="0" err="1" smtClean="0"/>
              <a:t>should</a:t>
            </a:r>
            <a:r>
              <a:rPr lang="cs-CZ" dirty="0" smtClean="0"/>
              <a:t>, </a:t>
            </a:r>
            <a:r>
              <a:rPr lang="cs-CZ" dirty="0" err="1" smtClean="0"/>
              <a:t>would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8424936" cy="4797152"/>
          </a:xfrm>
        </p:spPr>
        <p:txBody>
          <a:bodyPr>
            <a:noAutofit/>
          </a:bodyPr>
          <a:lstStyle/>
          <a:p>
            <a:r>
              <a:rPr lang="cs-CZ" sz="12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sz="1200" dirty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sz="1200" dirty="0">
                <a:solidFill>
                  <a:schemeClr val="tx1"/>
                </a:solidFill>
              </a:rPr>
              <a:t>Název výukového materiálu</a:t>
            </a:r>
            <a:r>
              <a:rPr lang="cs-CZ" sz="1200" dirty="0" smtClean="0">
                <a:solidFill>
                  <a:schemeClr val="tx1"/>
                </a:solidFill>
              </a:rPr>
              <a:t>: </a:t>
            </a:r>
            <a:r>
              <a:rPr lang="cs-CZ" sz="1200" dirty="0" err="1" smtClean="0">
                <a:solidFill>
                  <a:schemeClr val="tx1"/>
                </a:solidFill>
              </a:rPr>
              <a:t>Modal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</a:rPr>
              <a:t>verbs</a:t>
            </a:r>
            <a:r>
              <a:rPr lang="cs-CZ" sz="1200" dirty="0" smtClean="0">
                <a:solidFill>
                  <a:schemeClr val="tx1"/>
                </a:solidFill>
              </a:rPr>
              <a:t> – </a:t>
            </a:r>
            <a:r>
              <a:rPr lang="cs-CZ" sz="1200" dirty="0" err="1" smtClean="0">
                <a:solidFill>
                  <a:schemeClr val="tx1"/>
                </a:solidFill>
              </a:rPr>
              <a:t>could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err="1" smtClean="0">
                <a:solidFill>
                  <a:schemeClr val="tx1"/>
                </a:solidFill>
              </a:rPr>
              <a:t>should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err="1" smtClean="0">
                <a:solidFill>
                  <a:schemeClr val="tx1"/>
                </a:solidFill>
              </a:rPr>
              <a:t>would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Autor</a:t>
            </a:r>
            <a:r>
              <a:rPr lang="cs-CZ" sz="1200" dirty="0" smtClean="0">
                <a:solidFill>
                  <a:schemeClr val="tx1"/>
                </a:solidFill>
              </a:rPr>
              <a:t>: Mgr. Eva Štouračová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Vytvořeno</a:t>
            </a:r>
            <a:r>
              <a:rPr lang="cs-CZ" sz="1200" dirty="0" smtClean="0">
                <a:solidFill>
                  <a:schemeClr val="tx1"/>
                </a:solidFill>
              </a:rPr>
              <a:t>: 6. března 2013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Ročník</a:t>
            </a:r>
            <a:r>
              <a:rPr lang="cs-CZ" sz="1200" dirty="0" smtClean="0">
                <a:solidFill>
                  <a:schemeClr val="tx1"/>
                </a:solidFill>
              </a:rPr>
              <a:t>: 8.-9.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1200" dirty="0">
                <a:solidFill>
                  <a:schemeClr val="tx1"/>
                </a:solidFill>
              </a:rPr>
              <a:t>Vzdělávací obor: Cizí jazyk – angličtina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Tematický </a:t>
            </a:r>
            <a:r>
              <a:rPr lang="cs-CZ" sz="1200" dirty="0">
                <a:solidFill>
                  <a:schemeClr val="tx1"/>
                </a:solidFill>
              </a:rPr>
              <a:t>okruh</a:t>
            </a:r>
            <a:r>
              <a:rPr lang="cs-CZ" sz="1200" dirty="0" smtClean="0">
                <a:solidFill>
                  <a:schemeClr val="tx1"/>
                </a:solidFill>
              </a:rPr>
              <a:t>: Produktivní řečové dovednosti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Téma</a:t>
            </a:r>
            <a:r>
              <a:rPr lang="cs-CZ" sz="1200" dirty="0" smtClean="0">
                <a:solidFill>
                  <a:schemeClr val="tx1"/>
                </a:solidFill>
              </a:rPr>
              <a:t>: modální slovesa – </a:t>
            </a:r>
            <a:r>
              <a:rPr lang="cs-CZ" sz="1200" dirty="0" err="1" smtClean="0">
                <a:solidFill>
                  <a:schemeClr val="tx1"/>
                </a:solidFill>
              </a:rPr>
              <a:t>could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err="1" smtClean="0">
                <a:solidFill>
                  <a:schemeClr val="tx1"/>
                </a:solidFill>
              </a:rPr>
              <a:t>should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err="1" smtClean="0">
                <a:solidFill>
                  <a:schemeClr val="tx1"/>
                </a:solidFill>
              </a:rPr>
              <a:t>would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Pomůcky</a:t>
            </a:r>
            <a:r>
              <a:rPr lang="cs-CZ" sz="1200" dirty="0" smtClean="0">
                <a:solidFill>
                  <a:schemeClr val="tx1"/>
                </a:solidFill>
              </a:rPr>
              <a:t>: dataprojektor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Anotace</a:t>
            </a:r>
            <a:r>
              <a:rPr lang="cs-CZ" sz="1200" dirty="0" smtClean="0">
                <a:solidFill>
                  <a:schemeClr val="tx1"/>
                </a:solidFill>
              </a:rPr>
              <a:t>: prezentace s výkladem, žáci si ujasní a aktivně procvičí tvoření vět s modálními slovesy </a:t>
            </a:r>
            <a:r>
              <a:rPr lang="cs-CZ" sz="1200" dirty="0" err="1" smtClean="0">
                <a:solidFill>
                  <a:schemeClr val="tx1"/>
                </a:solidFill>
              </a:rPr>
              <a:t>could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err="1" smtClean="0">
                <a:solidFill>
                  <a:schemeClr val="tx1"/>
                </a:solidFill>
              </a:rPr>
              <a:t>should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dirty="0" err="1" smtClean="0">
                <a:solidFill>
                  <a:schemeClr val="tx1"/>
                </a:solidFill>
              </a:rPr>
              <a:t>would</a:t>
            </a:r>
            <a:r>
              <a:rPr lang="cs-CZ" sz="1200" dirty="0" smtClean="0">
                <a:solidFill>
                  <a:schemeClr val="tx1"/>
                </a:solidFill>
              </a:rPr>
              <a:t> a překlad sloves s použitím ve větách </a:t>
            </a:r>
          </a:p>
          <a:p>
            <a:pPr algn="ctr"/>
            <a:r>
              <a:rPr lang="cs-CZ" sz="1050" i="1" dirty="0" smtClean="0"/>
              <a:t>Tato </a:t>
            </a:r>
            <a:r>
              <a:rPr lang="cs-CZ" sz="1050" i="1" dirty="0"/>
              <a:t>práce je šířena pod licencí CC BY-SA 3.0. Odkazy a citace jsou platné k datu vytvoření této práce.</a:t>
            </a:r>
            <a:endParaRPr lang="cs-CZ" sz="1050" dirty="0"/>
          </a:p>
          <a:p>
            <a:pPr algn="ctr"/>
            <a:r>
              <a:rPr lang="cs-CZ" sz="1050" i="1" dirty="0"/>
              <a:t>Všechny objekty použité k vytvoření tohoto materiálu jsou součástí softwaru Microsoft® Office. </a:t>
            </a:r>
            <a:endParaRPr lang="cs-CZ" sz="1050" dirty="0"/>
          </a:p>
          <a:p>
            <a:pPr algn="ctr"/>
            <a:r>
              <a:rPr lang="cs-CZ" sz="1050" i="1" dirty="0"/>
              <a:t>Texty jsou vlastní originální tvorbou autora.</a:t>
            </a:r>
            <a:endParaRPr lang="cs-CZ" sz="105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/>
              <a:t>VY_32_INOVACE_20_37</a:t>
            </a:r>
            <a:endParaRPr lang="cs-CZ" sz="1200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125113" cy="924475"/>
          </a:xfrm>
        </p:spPr>
        <p:txBody>
          <a:bodyPr/>
          <a:lstStyle/>
          <a:p>
            <a:r>
              <a:rPr lang="cs-CZ" dirty="0" smtClean="0"/>
              <a:t>MODAL VERBS – modální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568952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Modální slovesa </a:t>
            </a:r>
            <a:r>
              <a:rPr lang="cs-CZ" sz="2000" b="1" dirty="0" err="1" smtClean="0"/>
              <a:t>would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could</a:t>
            </a:r>
            <a:r>
              <a:rPr lang="cs-CZ" sz="2000" dirty="0" smtClean="0"/>
              <a:t> vyjadřují podmiňovací způsob (bych, měl bych, mohl bych). </a:t>
            </a:r>
          </a:p>
          <a:p>
            <a:pPr marL="0" indent="0">
              <a:buNone/>
            </a:pPr>
            <a:r>
              <a:rPr lang="cs-CZ" sz="2000" dirty="0" smtClean="0"/>
              <a:t>Použití je velmi jednoduch</a:t>
            </a:r>
            <a:r>
              <a:rPr lang="cs-CZ" sz="2000" dirty="0" smtClean="0"/>
              <a:t>é: za nimi následuje jen významové sloveso v základním tvaru (bez </a:t>
            </a:r>
            <a:r>
              <a:rPr lang="cs-CZ" sz="2000" i="1" u="sng" dirty="0" smtClean="0"/>
              <a:t>to</a:t>
            </a:r>
            <a:r>
              <a:rPr lang="cs-CZ" sz="2000" dirty="0" smtClean="0"/>
              <a:t>), tvary ve všech osobách stejné.</a:t>
            </a:r>
            <a:endParaRPr lang="cs-CZ" sz="2000" dirty="0" smtClean="0"/>
          </a:p>
          <a:p>
            <a:pPr>
              <a:buFontTx/>
              <a:buChar char="-"/>
            </a:pPr>
            <a:endParaRPr lang="cs-CZ" sz="2000" b="1" dirty="0"/>
          </a:p>
          <a:p>
            <a:pPr marL="0" indent="0">
              <a:buNone/>
            </a:pPr>
            <a:r>
              <a:rPr lang="cs-CZ" sz="2000" i="1" dirty="0" err="1" smtClean="0"/>
              <a:t>Example</a:t>
            </a:r>
            <a:r>
              <a:rPr lang="cs-CZ" sz="2000" i="1" dirty="0" smtClean="0"/>
              <a:t>:</a:t>
            </a:r>
            <a:r>
              <a:rPr lang="cs-CZ" sz="2000" b="1" dirty="0"/>
              <a:t>	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dirty="0" smtClean="0"/>
              <a:t>I </a:t>
            </a:r>
            <a:r>
              <a:rPr lang="cs-CZ" sz="2000" dirty="0" err="1" smtClean="0"/>
              <a:t>should</a:t>
            </a:r>
            <a:r>
              <a:rPr lang="cs-CZ" sz="2000" dirty="0" smtClean="0"/>
              <a:t> go </a:t>
            </a:r>
            <a:r>
              <a:rPr lang="cs-CZ" sz="2000" dirty="0" err="1" smtClean="0"/>
              <a:t>there</a:t>
            </a:r>
            <a:r>
              <a:rPr lang="cs-CZ" sz="2000" b="1" dirty="0" smtClean="0"/>
              <a:t>.</a:t>
            </a:r>
            <a:r>
              <a:rPr lang="cs-CZ" sz="2000" dirty="0" smtClean="0"/>
              <a:t> 						</a:t>
            </a:r>
            <a:r>
              <a:rPr lang="cs-CZ" sz="2000" i="1" dirty="0" smtClean="0"/>
              <a:t>Měl bych tam jít.</a:t>
            </a:r>
          </a:p>
          <a:p>
            <a:pPr marL="0" indent="0">
              <a:buNone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 					</a:t>
            </a:r>
            <a:r>
              <a:rPr lang="cs-CZ" sz="2000" i="1" dirty="0" smtClean="0"/>
              <a:t>Mohla by jim pomoct.</a:t>
            </a:r>
          </a:p>
          <a:p>
            <a:pPr marL="0" indent="0">
              <a:buNone/>
            </a:pPr>
            <a:r>
              <a:rPr lang="cs-CZ" sz="2000" dirty="0" smtClean="0"/>
              <a:t>He </a:t>
            </a:r>
            <a:r>
              <a:rPr lang="cs-CZ" sz="2000" dirty="0" err="1" smtClean="0"/>
              <a:t>would</a:t>
            </a:r>
            <a:r>
              <a:rPr lang="cs-CZ" sz="2000" dirty="0"/>
              <a:t> </a:t>
            </a:r>
            <a:r>
              <a:rPr lang="cs-CZ" sz="2000" dirty="0" err="1" smtClean="0"/>
              <a:t>certainly</a:t>
            </a:r>
            <a:r>
              <a:rPr lang="cs-CZ" sz="2000" dirty="0" smtClean="0"/>
              <a:t> </a:t>
            </a:r>
            <a:r>
              <a:rPr lang="cs-CZ" sz="2000" dirty="0" err="1" smtClean="0"/>
              <a:t>help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. 			</a:t>
            </a:r>
            <a:r>
              <a:rPr lang="cs-CZ" sz="2000" i="1" dirty="0" smtClean="0"/>
              <a:t>On by jim určitě pomohl.</a:t>
            </a:r>
          </a:p>
          <a:p>
            <a:pPr marL="0" indent="0">
              <a:buNone/>
            </a:pPr>
            <a:r>
              <a:rPr lang="cs-CZ" sz="2000" dirty="0" smtClean="0"/>
              <a:t>I </a:t>
            </a:r>
            <a:r>
              <a:rPr lang="cs-CZ" sz="2000" dirty="0" err="1" smtClean="0"/>
              <a:t>wouldn´t</a:t>
            </a:r>
            <a:r>
              <a:rPr lang="cs-CZ" sz="2000" dirty="0" smtClean="0"/>
              <a:t> do </a:t>
            </a:r>
            <a:r>
              <a:rPr lang="cs-CZ" sz="2000" dirty="0" err="1" smtClean="0"/>
              <a:t>it</a:t>
            </a:r>
            <a:r>
              <a:rPr lang="cs-CZ" sz="2000" dirty="0" smtClean="0"/>
              <a:t>.							</a:t>
            </a:r>
            <a:r>
              <a:rPr lang="cs-CZ" sz="2000" i="1" dirty="0" smtClean="0"/>
              <a:t>Já bych to nedělal.</a:t>
            </a:r>
          </a:p>
        </p:txBody>
      </p:sp>
    </p:spTree>
    <p:extLst>
      <p:ext uri="{BB962C8B-B14F-4D97-AF65-F5344CB8AC3E}">
        <p14:creationId xmlns:p14="http://schemas.microsoft.com/office/powerpoint/2010/main" val="2420087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368152"/>
          </a:xfrm>
        </p:spPr>
        <p:txBody>
          <a:bodyPr/>
          <a:lstStyle/>
          <a:p>
            <a:pPr algn="ctr"/>
            <a:r>
              <a:rPr lang="cs-CZ" b="1" u="sng" dirty="0" smtClean="0">
                <a:latin typeface="Candara" pitchFamily="34" charset="0"/>
                <a:ea typeface="Batang" pitchFamily="18" charset="-127"/>
              </a:rPr>
              <a:t>MODAL VERBS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/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b="1" dirty="0" smtClean="0">
                <a:latin typeface="Candara" pitchFamily="34" charset="0"/>
                <a:ea typeface="Batang" pitchFamily="18" charset="-127"/>
              </a:rPr>
              <a:t>modální slovesa, podmiňovací způsob </a:t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b="1" dirty="0" smtClean="0">
                <a:latin typeface="Candara" pitchFamily="34" charset="0"/>
                <a:ea typeface="Batang" pitchFamily="18" charset="-127"/>
              </a:rPr>
              <a:t>WOULD (by, bych, bychom)</a:t>
            </a:r>
            <a:endParaRPr lang="cs-CZ" dirty="0">
              <a:latin typeface="Candara" pitchFamily="34" charset="0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OSOBA			+ WOULD</a:t>
            </a:r>
            <a:r>
              <a:rPr lang="cs-CZ" sz="3600" i="1" dirty="0" smtClean="0"/>
              <a:t> </a:t>
            </a:r>
            <a:r>
              <a:rPr lang="cs-CZ" sz="3600" b="1" dirty="0" smtClean="0"/>
              <a:t>		+ sloveso</a:t>
            </a:r>
          </a:p>
          <a:p>
            <a:pPr marL="0" indent="0" algn="ctr">
              <a:buNone/>
            </a:pPr>
            <a:r>
              <a:rPr lang="cs-CZ" sz="3600" b="1" i="1" dirty="0" smtClean="0"/>
              <a:t>(já bych udělal)</a:t>
            </a:r>
            <a:endParaRPr lang="cs-CZ" sz="3600" i="1" dirty="0" smtClean="0"/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err="1" smtClean="0"/>
              <a:t>Example</a:t>
            </a:r>
            <a:r>
              <a:rPr lang="cs-CZ" sz="2800" i="1" dirty="0" smtClean="0"/>
              <a:t>: </a:t>
            </a:r>
          </a:p>
          <a:p>
            <a:pPr marL="0" indent="0">
              <a:buNone/>
            </a:pPr>
            <a:r>
              <a:rPr lang="cs-CZ" sz="2800" i="1" dirty="0" smtClean="0"/>
              <a:t>	I  </a:t>
            </a:r>
            <a:r>
              <a:rPr lang="cs-CZ" sz="2800" i="1" dirty="0" err="1" smtClean="0"/>
              <a:t>would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buy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 			Koupil bych to.</a:t>
            </a:r>
          </a:p>
          <a:p>
            <a:pPr marL="0" indent="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She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wouldn´t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try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 	Ona by to nezkoušela.</a:t>
            </a:r>
          </a:p>
          <a:p>
            <a:pPr marL="0" indent="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would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help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him</a:t>
            </a:r>
            <a:r>
              <a:rPr lang="cs-CZ" sz="2800" i="1" dirty="0" smtClean="0"/>
              <a:t>. 	Oni by mu pomohli.</a:t>
            </a:r>
          </a:p>
          <a:p>
            <a:pPr marL="0" indent="0">
              <a:buNone/>
            </a:pP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58082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368152"/>
          </a:xfrm>
        </p:spPr>
        <p:txBody>
          <a:bodyPr/>
          <a:lstStyle/>
          <a:p>
            <a:pPr algn="ctr"/>
            <a:r>
              <a:rPr lang="cs-CZ" b="1" u="sng" dirty="0" smtClean="0">
                <a:latin typeface="Candara" pitchFamily="34" charset="0"/>
                <a:ea typeface="Batang" pitchFamily="18" charset="-127"/>
              </a:rPr>
              <a:t>MODAL VERBS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/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b="1" dirty="0" smtClean="0">
                <a:latin typeface="Candara" pitchFamily="34" charset="0"/>
                <a:ea typeface="Batang" pitchFamily="18" charset="-127"/>
              </a:rPr>
              <a:t>modální slovesa, podmiňovací způsob </a:t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b="1" dirty="0" smtClean="0">
                <a:latin typeface="Candara" pitchFamily="34" charset="0"/>
                <a:ea typeface="Batang" pitchFamily="18" charset="-127"/>
              </a:rPr>
              <a:t>SHOULD 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>(měl by, měl bych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>, 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>měli bychom…)</a:t>
            </a:r>
            <a:endParaRPr lang="cs-CZ" dirty="0">
              <a:latin typeface="Candara" pitchFamily="34" charset="0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OSOBA			+ SHOULD</a:t>
            </a:r>
            <a:r>
              <a:rPr lang="cs-CZ" sz="3600" i="1" dirty="0" smtClean="0"/>
              <a:t> </a:t>
            </a:r>
            <a:r>
              <a:rPr lang="cs-CZ" sz="3600" b="1" dirty="0" smtClean="0"/>
              <a:t>		+ sloveso</a:t>
            </a:r>
          </a:p>
          <a:p>
            <a:pPr marL="0" indent="0" algn="ctr">
              <a:buNone/>
            </a:pPr>
            <a:r>
              <a:rPr lang="cs-CZ" sz="3600" b="1" i="1" dirty="0" smtClean="0"/>
              <a:t>(měl bych udělat)</a:t>
            </a:r>
            <a:endParaRPr lang="cs-CZ" sz="3600" i="1" dirty="0" smtClean="0"/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err="1" smtClean="0"/>
              <a:t>Example</a:t>
            </a:r>
            <a:r>
              <a:rPr lang="cs-CZ" sz="2800" i="1" dirty="0" smtClean="0"/>
              <a:t>: </a:t>
            </a:r>
          </a:p>
          <a:p>
            <a:pPr marL="0" indent="0">
              <a:buNone/>
            </a:pPr>
            <a:r>
              <a:rPr lang="cs-CZ" sz="2800" i="1" dirty="0" smtClean="0"/>
              <a:t>	I  </a:t>
            </a:r>
            <a:r>
              <a:rPr lang="cs-CZ" sz="2800" i="1" dirty="0" err="1" smtClean="0"/>
              <a:t>should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learn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English</a:t>
            </a:r>
            <a:r>
              <a:rPr lang="cs-CZ" sz="2800" i="1" dirty="0" smtClean="0"/>
              <a:t> more.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					Měl bych se víc učit angličtinu.</a:t>
            </a:r>
          </a:p>
          <a:p>
            <a:pPr marL="0" indent="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She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shouldn´t</a:t>
            </a:r>
            <a:r>
              <a:rPr lang="cs-CZ" sz="2800" i="1" dirty="0" smtClean="0"/>
              <a:t> do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 		Neměla by to dělat.</a:t>
            </a:r>
          </a:p>
          <a:p>
            <a:pPr marL="0" indent="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should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help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him</a:t>
            </a:r>
            <a:r>
              <a:rPr lang="cs-CZ" sz="2800" i="1" dirty="0" smtClean="0"/>
              <a:t>. 	Měli by mu pomoci.</a:t>
            </a:r>
          </a:p>
          <a:p>
            <a:pPr marL="0" indent="0">
              <a:buNone/>
            </a:pP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02490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368152"/>
          </a:xfrm>
        </p:spPr>
        <p:txBody>
          <a:bodyPr/>
          <a:lstStyle/>
          <a:p>
            <a:pPr algn="ctr"/>
            <a:r>
              <a:rPr lang="cs-CZ" b="1" u="sng" dirty="0" smtClean="0">
                <a:latin typeface="Candara" pitchFamily="34" charset="0"/>
                <a:ea typeface="Batang" pitchFamily="18" charset="-127"/>
              </a:rPr>
              <a:t>MODAL VERBS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/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b="1" dirty="0" smtClean="0">
                <a:latin typeface="Candara" pitchFamily="34" charset="0"/>
                <a:ea typeface="Batang" pitchFamily="18" charset="-127"/>
              </a:rPr>
              <a:t>modální slovesa, podmiňovací způsob </a:t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b="1" dirty="0" smtClean="0">
                <a:latin typeface="Candara" pitchFamily="34" charset="0"/>
                <a:ea typeface="Batang" pitchFamily="18" charset="-127"/>
              </a:rPr>
              <a:t>COULD (mohl bych, mohli 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>bychom…)</a:t>
            </a:r>
            <a:endParaRPr lang="cs-CZ" dirty="0">
              <a:latin typeface="Candara" pitchFamily="34" charset="0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453" y="1822523"/>
            <a:ext cx="8964488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OSOBA			+ </a:t>
            </a:r>
            <a:r>
              <a:rPr lang="cs-CZ" sz="3600" b="1" dirty="0"/>
              <a:t>C</a:t>
            </a:r>
            <a:r>
              <a:rPr lang="cs-CZ" sz="3600" b="1" dirty="0" smtClean="0"/>
              <a:t>OULD</a:t>
            </a:r>
            <a:r>
              <a:rPr lang="cs-CZ" sz="3600" i="1" dirty="0" smtClean="0"/>
              <a:t> </a:t>
            </a:r>
            <a:r>
              <a:rPr lang="cs-CZ" sz="3600" b="1" dirty="0" smtClean="0"/>
              <a:t>		+ sloveso</a:t>
            </a:r>
          </a:p>
          <a:p>
            <a:pPr marL="0" indent="0" algn="ctr">
              <a:buNone/>
            </a:pPr>
            <a:r>
              <a:rPr lang="cs-CZ" sz="3600" b="1" i="1" dirty="0" smtClean="0"/>
              <a:t>(mohl bych udělat)</a:t>
            </a:r>
            <a:endParaRPr lang="cs-CZ" sz="3600" i="1" dirty="0" smtClean="0"/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err="1" smtClean="0"/>
              <a:t>Example</a:t>
            </a:r>
            <a:r>
              <a:rPr lang="cs-CZ" sz="2800" i="1" dirty="0" smtClean="0"/>
              <a:t>: </a:t>
            </a:r>
          </a:p>
          <a:p>
            <a:pPr marL="0" indent="0">
              <a:buNone/>
            </a:pPr>
            <a:r>
              <a:rPr lang="cs-CZ" sz="2800" i="1" dirty="0" smtClean="0"/>
              <a:t>	I  </a:t>
            </a:r>
            <a:r>
              <a:rPr lang="cs-CZ" sz="2800" i="1" dirty="0" err="1" smtClean="0"/>
              <a:t>could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try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 					Mohla bych to zkusit.</a:t>
            </a:r>
          </a:p>
          <a:p>
            <a:pPr marL="0" indent="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She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couldn´t</a:t>
            </a:r>
            <a:r>
              <a:rPr lang="cs-CZ" sz="2800" i="1" dirty="0" smtClean="0"/>
              <a:t> do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 			Nemohla by to udělat.</a:t>
            </a:r>
          </a:p>
          <a:p>
            <a:pPr marL="0" indent="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could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help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him</a:t>
            </a:r>
            <a:r>
              <a:rPr lang="cs-CZ" sz="2800" i="1" dirty="0" smtClean="0"/>
              <a:t>. 			Mohli by mu pomoci.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err="1" smtClean="0"/>
              <a:t>Could</a:t>
            </a:r>
            <a:r>
              <a:rPr lang="cs-CZ" sz="2800" i="1" dirty="0" smtClean="0"/>
              <a:t> I go </a:t>
            </a:r>
            <a:r>
              <a:rPr lang="cs-CZ" sz="2800" i="1" dirty="0" err="1" smtClean="0"/>
              <a:t>with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?			Mohla bych jít s vámi?</a:t>
            </a:r>
          </a:p>
          <a:p>
            <a:pPr marL="0" indent="0">
              <a:buNone/>
            </a:pP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58426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stouracoova\AppData\Local\Microsoft\Windows\Temporary Internet Files\Content.IE5\S6M4HEX5\MC900290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401" y="2560887"/>
            <a:ext cx="846538" cy="97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1"/>
            <a:ext cx="7125113" cy="720080"/>
          </a:xfrm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err="1" smtClean="0"/>
              <a:t>Translate</a:t>
            </a:r>
            <a:r>
              <a:rPr lang="cs-CZ" dirty="0"/>
              <a:t> </a:t>
            </a:r>
            <a:r>
              <a:rPr lang="cs-CZ" i="1" dirty="0" smtClean="0"/>
              <a:t>(přelož):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83264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shouldn´t</a:t>
            </a:r>
            <a:r>
              <a:rPr lang="cs-CZ" sz="3600" dirty="0" smtClean="0"/>
              <a:t> </a:t>
            </a:r>
            <a:r>
              <a:rPr lang="cs-CZ" sz="3600" dirty="0" err="1" smtClean="0"/>
              <a:t>smoke</a:t>
            </a:r>
            <a:r>
              <a:rPr lang="cs-CZ" sz="3600" dirty="0" smtClean="0"/>
              <a:t>.								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Neměli bychom kouřit.</a:t>
            </a:r>
          </a:p>
          <a:p>
            <a:pPr marL="0" indent="0">
              <a:buNone/>
            </a:pPr>
            <a:r>
              <a:rPr lang="cs-CZ" sz="3600" dirty="0" err="1" smtClean="0"/>
              <a:t>Could</a:t>
            </a:r>
            <a:r>
              <a:rPr lang="cs-CZ" sz="3600" dirty="0" smtClean="0"/>
              <a:t> I </a:t>
            </a:r>
            <a:r>
              <a:rPr lang="cs-CZ" sz="3600" dirty="0" err="1" smtClean="0"/>
              <a:t>help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?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Mohl bych vám pomoci?</a:t>
            </a:r>
          </a:p>
          <a:p>
            <a:pPr marL="0" indent="0">
              <a:buNone/>
            </a:pP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should</a:t>
            </a:r>
            <a:r>
              <a:rPr lang="cs-CZ" sz="3600" dirty="0" smtClean="0"/>
              <a:t> </a:t>
            </a:r>
            <a:r>
              <a:rPr lang="cs-CZ" sz="3600" dirty="0" err="1" smtClean="0"/>
              <a:t>send</a:t>
            </a:r>
            <a:r>
              <a:rPr lang="cs-CZ" sz="3600" dirty="0" smtClean="0"/>
              <a:t> </a:t>
            </a:r>
            <a:r>
              <a:rPr lang="cs-CZ" sz="3600" dirty="0" err="1" smtClean="0"/>
              <a:t>him</a:t>
            </a:r>
            <a:r>
              <a:rPr lang="cs-CZ" sz="3600" dirty="0" smtClean="0"/>
              <a:t> </a:t>
            </a:r>
            <a:r>
              <a:rPr lang="cs-CZ" sz="3600" dirty="0" err="1" smtClean="0"/>
              <a:t>an</a:t>
            </a:r>
            <a:r>
              <a:rPr lang="cs-CZ" sz="3600" dirty="0" smtClean="0"/>
              <a:t> e-mail.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Měli bychom mu poslat e-mail.</a:t>
            </a:r>
          </a:p>
          <a:p>
            <a:pPr marL="0" indent="0">
              <a:buNone/>
            </a:pPr>
            <a:r>
              <a:rPr lang="cs-CZ" sz="3600" dirty="0" smtClean="0"/>
              <a:t>I </a:t>
            </a:r>
            <a:r>
              <a:rPr lang="cs-CZ" sz="3600" dirty="0" err="1" smtClean="0"/>
              <a:t>should</a:t>
            </a:r>
            <a:r>
              <a:rPr lang="cs-CZ" sz="3600" dirty="0" smtClean="0"/>
              <a:t> go to </a:t>
            </a:r>
            <a:r>
              <a:rPr lang="cs-CZ" sz="3600" dirty="0" err="1" smtClean="0"/>
              <a:t>bed</a:t>
            </a:r>
            <a:r>
              <a:rPr lang="cs-CZ" sz="3600" dirty="0" smtClean="0"/>
              <a:t> </a:t>
            </a:r>
            <a:r>
              <a:rPr lang="cs-CZ" sz="3600" dirty="0" err="1" smtClean="0"/>
              <a:t>earlier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Měl bych chodit dřív do postele.</a:t>
            </a:r>
          </a:p>
          <a:p>
            <a:pPr marL="0" indent="0">
              <a:buNone/>
            </a:pPr>
            <a:r>
              <a:rPr lang="cs-CZ" sz="3600" dirty="0" smtClean="0"/>
              <a:t>He </a:t>
            </a:r>
            <a:r>
              <a:rPr lang="cs-CZ" sz="3600" dirty="0" err="1" smtClean="0"/>
              <a:t>wouldn´t</a:t>
            </a:r>
            <a:r>
              <a:rPr lang="cs-CZ" sz="3600" dirty="0" smtClean="0"/>
              <a:t> </a:t>
            </a:r>
            <a:r>
              <a:rPr lang="cs-CZ" sz="3600" dirty="0" err="1" smtClean="0"/>
              <a:t>cook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On by to neuvařil.</a:t>
            </a:r>
          </a:p>
          <a:p>
            <a:pPr marL="0" indent="0">
              <a:buNone/>
            </a:pP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would</a:t>
            </a:r>
            <a:r>
              <a:rPr lang="cs-CZ" sz="3600" dirty="0" smtClean="0"/>
              <a:t> do </a:t>
            </a:r>
            <a:r>
              <a:rPr lang="cs-CZ" sz="3600" dirty="0" err="1" smtClean="0"/>
              <a:t>it</a:t>
            </a:r>
            <a:r>
              <a:rPr lang="cs-CZ" sz="3600" dirty="0" smtClean="0"/>
              <a:t>, </a:t>
            </a:r>
            <a:r>
              <a:rPr lang="cs-CZ" sz="3600" dirty="0" err="1" smtClean="0"/>
              <a:t>if</a:t>
            </a:r>
            <a:r>
              <a:rPr lang="cs-CZ" sz="3600" dirty="0" smtClean="0"/>
              <a:t>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could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Udělali by to, kdyby mohli.</a:t>
            </a:r>
          </a:p>
        </p:txBody>
      </p:sp>
      <p:pic>
        <p:nvPicPr>
          <p:cNvPr id="4" name="Picture 2" descr="C:\Users\stouracoova\AppData\Local\Microsoft\Windows\Temporary Internet Files\Content.IE5\KPB6NGL1\MC90029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169531" cy="109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touracoova\AppData\Local\Microsoft\Windows\Temporary Internet Files\Content.IE5\DLYYK0EB\MC9004238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767" y="4653136"/>
            <a:ext cx="949536" cy="109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29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dirty="0" err="1" smtClean="0"/>
              <a:t>Could</a:t>
            </a:r>
            <a:r>
              <a:rPr lang="cs-CZ" sz="2500" dirty="0" smtClean="0"/>
              <a:t> </a:t>
            </a:r>
            <a:r>
              <a:rPr lang="cs-CZ" sz="2500" dirty="0" err="1" smtClean="0"/>
              <a:t>you</a:t>
            </a:r>
            <a:r>
              <a:rPr lang="cs-CZ" sz="2500" dirty="0" smtClean="0"/>
              <a:t> </a:t>
            </a:r>
            <a:r>
              <a:rPr lang="cs-CZ" sz="2500" dirty="0" err="1" smtClean="0"/>
              <a:t>help</a:t>
            </a:r>
            <a:r>
              <a:rPr lang="cs-CZ" sz="2500" dirty="0" smtClean="0"/>
              <a:t> </a:t>
            </a:r>
            <a:r>
              <a:rPr lang="cs-CZ" sz="2500" dirty="0" err="1" smtClean="0"/>
              <a:t>me</a:t>
            </a:r>
            <a:r>
              <a:rPr lang="cs-CZ" sz="2500" dirty="0" smtClean="0"/>
              <a:t>, </a:t>
            </a:r>
            <a:r>
              <a:rPr lang="cs-CZ" sz="2500" dirty="0" err="1" smtClean="0"/>
              <a:t>please</a:t>
            </a:r>
            <a:r>
              <a:rPr lang="cs-CZ" sz="2500" dirty="0" smtClean="0"/>
              <a:t>? 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Mohl bys mi prosím pomoci?</a:t>
            </a:r>
            <a:endParaRPr lang="cs-CZ" sz="2500" i="1" dirty="0"/>
          </a:p>
          <a:p>
            <a:pPr marL="0" indent="0">
              <a:buNone/>
            </a:pPr>
            <a:r>
              <a:rPr lang="cs-CZ" sz="2500" dirty="0" err="1" smtClean="0"/>
              <a:t>Why</a:t>
            </a:r>
            <a:r>
              <a:rPr lang="cs-CZ" sz="2500" dirty="0" smtClean="0"/>
              <a:t> </a:t>
            </a:r>
            <a:r>
              <a:rPr lang="cs-CZ" sz="2500" dirty="0" err="1" smtClean="0"/>
              <a:t>would</a:t>
            </a:r>
            <a:r>
              <a:rPr lang="cs-CZ" sz="2500" dirty="0" smtClean="0"/>
              <a:t> </a:t>
            </a:r>
            <a:r>
              <a:rPr lang="cs-CZ" sz="2500" dirty="0" err="1" smtClean="0"/>
              <a:t>she</a:t>
            </a:r>
            <a:r>
              <a:rPr lang="cs-CZ" sz="2500" dirty="0" smtClean="0"/>
              <a:t> do </a:t>
            </a:r>
            <a:r>
              <a:rPr lang="cs-CZ" sz="2500" dirty="0" err="1" smtClean="0"/>
              <a:t>it</a:t>
            </a:r>
            <a:r>
              <a:rPr lang="cs-CZ" sz="2500" dirty="0" smtClean="0"/>
              <a:t>? 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Proč by to dělala?</a:t>
            </a:r>
            <a:endParaRPr lang="cs-CZ" sz="2500" i="1" dirty="0"/>
          </a:p>
          <a:p>
            <a:pPr marL="0" indent="0">
              <a:buNone/>
            </a:pPr>
            <a:r>
              <a:rPr lang="cs-CZ" sz="2500" dirty="0" err="1" smtClean="0"/>
              <a:t>Where</a:t>
            </a:r>
            <a:r>
              <a:rPr lang="cs-CZ" sz="2500" dirty="0" smtClean="0"/>
              <a:t> </a:t>
            </a:r>
            <a:r>
              <a:rPr lang="cs-CZ" sz="2500" dirty="0" err="1" smtClean="0"/>
              <a:t>could</a:t>
            </a:r>
            <a:r>
              <a:rPr lang="cs-CZ" sz="2500" dirty="0" smtClean="0"/>
              <a:t> </a:t>
            </a:r>
            <a:r>
              <a:rPr lang="cs-CZ" sz="2500" dirty="0" err="1" smtClean="0"/>
              <a:t>we</a:t>
            </a:r>
            <a:r>
              <a:rPr lang="cs-CZ" sz="2500" dirty="0" smtClean="0"/>
              <a:t> go? 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Kam bychom mohli jet?</a:t>
            </a:r>
          </a:p>
          <a:p>
            <a:pPr marL="0" indent="0">
              <a:buNone/>
            </a:pPr>
            <a:r>
              <a:rPr lang="cs-CZ" sz="2500" dirty="0" err="1" smtClean="0"/>
              <a:t>What</a:t>
            </a:r>
            <a:r>
              <a:rPr lang="cs-CZ" sz="2500" dirty="0" smtClean="0"/>
              <a:t> </a:t>
            </a:r>
            <a:r>
              <a:rPr lang="cs-CZ" sz="2500" dirty="0" err="1" smtClean="0"/>
              <a:t>should</a:t>
            </a:r>
            <a:r>
              <a:rPr lang="cs-CZ" sz="2500" dirty="0" smtClean="0"/>
              <a:t> </a:t>
            </a:r>
            <a:r>
              <a:rPr lang="cs-CZ" sz="2500" dirty="0" err="1" smtClean="0"/>
              <a:t>we</a:t>
            </a:r>
            <a:r>
              <a:rPr lang="cs-CZ" sz="2500" dirty="0" smtClean="0"/>
              <a:t> do?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Co bychom měli udělat?</a:t>
            </a:r>
          </a:p>
          <a:p>
            <a:pPr marL="0" indent="0">
              <a:buNone/>
            </a:pPr>
            <a:r>
              <a:rPr lang="cs-CZ" sz="2500" dirty="0" err="1" smtClean="0"/>
              <a:t>Should</a:t>
            </a:r>
            <a:r>
              <a:rPr lang="cs-CZ" sz="2500" dirty="0" smtClean="0"/>
              <a:t> I </a:t>
            </a:r>
            <a:r>
              <a:rPr lang="cs-CZ" sz="2500" dirty="0" err="1" smtClean="0"/>
              <a:t>stay</a:t>
            </a:r>
            <a:r>
              <a:rPr lang="cs-CZ" sz="2500" dirty="0" smtClean="0"/>
              <a:t> </a:t>
            </a:r>
            <a:r>
              <a:rPr lang="cs-CZ" sz="2500" dirty="0" err="1" smtClean="0"/>
              <a:t>or</a:t>
            </a:r>
            <a:r>
              <a:rPr lang="cs-CZ" sz="2500" dirty="0" smtClean="0"/>
              <a:t> </a:t>
            </a:r>
            <a:r>
              <a:rPr lang="cs-CZ" sz="2500" dirty="0" err="1" smtClean="0"/>
              <a:t>should</a:t>
            </a:r>
            <a:r>
              <a:rPr lang="cs-CZ" sz="2500" dirty="0" smtClean="0"/>
              <a:t> I go?	</a:t>
            </a:r>
          </a:p>
          <a:p>
            <a:pPr marL="0" indent="0">
              <a:buNone/>
            </a:pPr>
            <a:r>
              <a:rPr lang="cs-CZ" sz="2500" dirty="0" smtClean="0"/>
              <a:t>							</a:t>
            </a:r>
            <a:r>
              <a:rPr lang="cs-CZ" sz="2500" i="1" dirty="0" smtClean="0"/>
              <a:t>Měl bych zůstat nebo jít?</a:t>
            </a:r>
          </a:p>
          <a:p>
            <a:pPr marL="0" indent="0">
              <a:buNone/>
            </a:pPr>
            <a:r>
              <a:rPr lang="cs-CZ" sz="2500" dirty="0" err="1" smtClean="0"/>
              <a:t>Who</a:t>
            </a:r>
            <a:r>
              <a:rPr lang="cs-CZ" sz="2500" dirty="0" smtClean="0"/>
              <a:t> </a:t>
            </a:r>
            <a:r>
              <a:rPr lang="cs-CZ" sz="2500" dirty="0" err="1" smtClean="0"/>
              <a:t>could</a:t>
            </a:r>
            <a:r>
              <a:rPr lang="cs-CZ" sz="2500" dirty="0" smtClean="0"/>
              <a:t> </a:t>
            </a:r>
            <a:r>
              <a:rPr lang="cs-CZ" sz="2500" dirty="0" err="1" smtClean="0"/>
              <a:t>help</a:t>
            </a:r>
            <a:r>
              <a:rPr lang="cs-CZ" sz="2500" dirty="0" smtClean="0"/>
              <a:t> </a:t>
            </a:r>
            <a:r>
              <a:rPr lang="cs-CZ" sz="2500" dirty="0" err="1" smtClean="0"/>
              <a:t>us</a:t>
            </a:r>
            <a:r>
              <a:rPr lang="cs-CZ" sz="2500" dirty="0" smtClean="0"/>
              <a:t>?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Kdo by nám mohl pomoci?</a:t>
            </a:r>
            <a:endParaRPr lang="cs-CZ" sz="2500" i="1" dirty="0"/>
          </a:p>
        </p:txBody>
      </p:sp>
      <p:pic>
        <p:nvPicPr>
          <p:cNvPr id="2052" name="Picture 4" descr="C:\Users\stouracoova\AppData\Local\Microsoft\Windows\Temporary Internet Files\Content.IE5\0H0YRK60\MC90043637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514" y="162880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stouracoova\AppData\Local\Microsoft\Windows\Temporary Internet Files\Content.IE5\J060A761\MC9003966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90877"/>
            <a:ext cx="1366450" cy="14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56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418</TotalTime>
  <Words>204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Modal verbs – could, should, would</vt:lpstr>
      <vt:lpstr>MODAL VERBS – modální slovesa</vt:lpstr>
      <vt:lpstr>MODAL VERBS modální slovesa, podmiňovací způsob  WOULD (by, bych, bychom)</vt:lpstr>
      <vt:lpstr>MODAL VERBS modální slovesa, podmiňovací způsob  SHOULD (měl by, měl bych, měli bychom…)</vt:lpstr>
      <vt:lpstr>MODAL VERBS modální slovesa, podmiňovací způsob  COULD (mohl bych, mohli bychom…)</vt:lpstr>
      <vt:lpstr>           Translate (přelož):</vt:lpstr>
      <vt:lpstr>Prezentace aplikace PowerPoint</vt:lpstr>
    </vt:vector>
  </TitlesOfParts>
  <Company>zs travniky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stouracoova</cp:lastModifiedBy>
  <cp:revision>27</cp:revision>
  <dcterms:created xsi:type="dcterms:W3CDTF">2011-10-11T08:24:05Z</dcterms:created>
  <dcterms:modified xsi:type="dcterms:W3CDTF">2013-04-14T18:27:18Z</dcterms:modified>
</cp:coreProperties>
</file>