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0" r:id="rId2"/>
    <p:sldId id="256" r:id="rId3"/>
    <p:sldId id="258" r:id="rId4"/>
    <p:sldId id="261" r:id="rId5"/>
    <p:sldId id="262" r:id="rId6"/>
    <p:sldId id="259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68" r:id="rId15"/>
    <p:sldId id="271" r:id="rId16"/>
    <p:sldId id="272" r:id="rId17"/>
    <p:sldId id="273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3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3C3F71-B7CD-4982-92F7-1E1931124C2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77B2CF-D7FD-40A8-814A-168C6310B4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2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144387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53BF0EF-B4E7-43A8-A873-F155D488C1F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4A6C543-6947-4CFD-89DA-ADB02EB5A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http://officeimg.vo.msecnd.net/en-us/images/MH900398141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http://officeimg.vo.msecnd.net/en-us/images/MH900398141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http://officeimg.vo.msecnd.net/en-us/images/MH900398141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http://officeimg.vo.msecnd.net/en-us/images/MH900398141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611560" y="2348880"/>
            <a:ext cx="7921376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 Bilance I</a:t>
            </a:r>
            <a:endParaRPr lang="cs-CZ" altLang="cs-CZ" sz="1200" b="1" dirty="0">
              <a:solidFill>
                <a:schemeClr val="tx2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: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11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KÓD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JM_VI/2_FIN_GRAM_MAT_II_11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DATUM TVORBY: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17.12.2013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7.ročníku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.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Seznamuje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žáky se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základy hospodaření.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		 V oblasti matematiky procvičuje kapitolu procenta a zlomky.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METODICKÝ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POKYN:  Na prezentaci úzce navazuje DUM č. 12 Bilance II, který je 			 pracovním listem.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16756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0733" y="1196752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6782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78979" y="2636912"/>
            <a:ext cx="5105400" cy="1008112"/>
          </a:xfrm>
        </p:spPr>
        <p:txBody>
          <a:bodyPr/>
          <a:lstStyle/>
          <a:p>
            <a:r>
              <a:rPr lang="cs-CZ" sz="4800" dirty="0" smtClean="0"/>
              <a:t>Bilancujeme?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473116"/>
            <a:ext cx="4464496" cy="79208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 to vlastn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</a:rPr>
              <a:t>ě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znamená ?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4" name="Picture 2" descr="akademikové,děti,dívky,domácnosti,hodiny výtvarné výchovy,nůžky,osoby,papíry,potřeby pro výtvarníky,školní potřeby,školy,srdce,studenti,třídy,učení,umění,výstřižky,vzdělání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14756"/>
            <a:ext cx="2232248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MH900398129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5884" y="1412776"/>
            <a:ext cx="2232248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MH900398133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21088"/>
            <a:ext cx="2232248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5058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7776864" cy="3168352"/>
          </a:xfrm>
        </p:spPr>
        <p:txBody>
          <a:bodyPr>
            <a:noAutofit/>
          </a:bodyPr>
          <a:lstStyle/>
          <a:p>
            <a:r>
              <a:rPr lang="cs-CZ" sz="3200" dirty="0" smtClean="0"/>
              <a:t>Proč </a:t>
            </a:r>
            <a:r>
              <a:rPr lang="cs-CZ" sz="3200" dirty="0"/>
              <a:t>z</a:t>
            </a:r>
            <a:r>
              <a:rPr lang="cs-CZ" sz="3200" dirty="0" smtClean="0"/>
              <a:t>rovna dnes bilancovat?</a:t>
            </a:r>
          </a:p>
          <a:p>
            <a:r>
              <a:rPr lang="cs-CZ" sz="3200" dirty="0" smtClean="0"/>
              <a:t>Vysvětlíme si slova bilance a bilancovat</a:t>
            </a:r>
          </a:p>
          <a:p>
            <a:r>
              <a:rPr lang="cs-CZ" sz="3200" dirty="0" smtClean="0"/>
              <a:t>Pomůžeme s finanční bilancí </a:t>
            </a:r>
            <a:r>
              <a:rPr lang="cs-CZ" sz="3200" dirty="0" smtClean="0"/>
              <a:t>Tomášovi, </a:t>
            </a:r>
            <a:r>
              <a:rPr lang="cs-CZ" sz="3200" dirty="0" smtClean="0"/>
              <a:t>Tereze a Kláře</a:t>
            </a:r>
          </a:p>
          <a:p>
            <a:r>
              <a:rPr lang="cs-CZ" sz="3200" dirty="0" smtClean="0"/>
              <a:t> Můžeme bilancovat i u sebe?</a:t>
            </a:r>
            <a:endParaRPr lang="cs-CZ" sz="3200" dirty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Co nás dnes čeká?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87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7416824" cy="33123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bilancovat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smtClean="0"/>
              <a:t>= hodnotit nějakou činnost     v určitém období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f</a:t>
            </a:r>
            <a:r>
              <a:rPr lang="cs-CZ" sz="3200" b="1" dirty="0" smtClean="0">
                <a:solidFill>
                  <a:srgbClr val="FF0000"/>
                </a:solidFill>
              </a:rPr>
              <a:t>inanční bilance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= hodnocení a přehled hospodaření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r</a:t>
            </a:r>
            <a:r>
              <a:rPr lang="cs-CZ" sz="3200" b="1" dirty="0" smtClean="0">
                <a:solidFill>
                  <a:srgbClr val="FF0000"/>
                </a:solidFill>
              </a:rPr>
              <a:t>oční bilance </a:t>
            </a:r>
            <a:r>
              <a:rPr lang="cs-CZ" sz="3200" dirty="0" smtClean="0"/>
              <a:t>= hodnocení za období   1 roku</a:t>
            </a:r>
          </a:p>
          <a:p>
            <a:pPr marL="0" indent="0">
              <a:buNone/>
            </a:pPr>
            <a:endParaRPr lang="cs-CZ" sz="3200" dirty="0" smtClean="0"/>
          </a:p>
          <a:p>
            <a:endParaRPr lang="cs-CZ" sz="3200" dirty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chemeClr val="tx2"/>
                </a:solidFill>
              </a:rPr>
              <a:t>Co je bilance?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640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altLang="cs-CZ" dirty="0" smtClean="0">
                <a:solidFill>
                  <a:schemeClr val="tx2"/>
                </a:solidFill>
              </a:rPr>
              <a:t>Kdo bude dnes bilancovat?</a:t>
            </a:r>
            <a:endParaRPr lang="cs-CZ" altLang="cs-CZ" sz="4000" b="1" dirty="0">
              <a:solidFill>
                <a:schemeClr val="tx2"/>
              </a:solidFill>
            </a:endParaRPr>
          </a:p>
        </p:txBody>
      </p:sp>
      <p:pic>
        <p:nvPicPr>
          <p:cNvPr id="5" name="Picture 2" descr="akademikové,děti,dívky,domácnosti,hodiny výtvarné výchovy,nůžky,osoby,papíry,potřeby pro výtvarníky,školní potřeby,školy,srdce,studenti,třídy,učení,umění,výstřižky,vzdělání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960563"/>
            <a:ext cx="1997075" cy="1900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MH900398129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97297"/>
            <a:ext cx="2376264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 descr="MH900398133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31543" y="4221088"/>
            <a:ext cx="1941389" cy="1782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5639932" y="5112005"/>
            <a:ext cx="1691438" cy="50405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cs-CZ" altLang="cs-CZ" sz="2800" b="1" dirty="0">
                <a:solidFill>
                  <a:srgbClr val="CC0000"/>
                </a:solidFill>
              </a:rPr>
              <a:t>T</a:t>
            </a:r>
            <a:r>
              <a:rPr lang="cs-CZ" altLang="cs-CZ" sz="2800" b="1" dirty="0" smtClean="0">
                <a:solidFill>
                  <a:srgbClr val="CC0000"/>
                </a:solidFill>
              </a:rPr>
              <a:t>erezka </a:t>
            </a:r>
            <a:endParaRPr lang="cs-CZ" altLang="cs-CZ" sz="2800" b="1" dirty="0">
              <a:solidFill>
                <a:srgbClr val="CC0000"/>
              </a:solidFill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014199" y="2531532"/>
            <a:ext cx="1258733" cy="4684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cs-CZ" altLang="cs-CZ" sz="2800" b="1" dirty="0" smtClean="0">
                <a:solidFill>
                  <a:srgbClr val="CC0000"/>
                </a:solidFill>
              </a:rPr>
              <a:t>Klára</a:t>
            </a:r>
            <a:endParaRPr lang="cs-CZ" altLang="cs-CZ" sz="2800" b="1" dirty="0">
              <a:solidFill>
                <a:srgbClr val="CC0000"/>
              </a:solidFill>
            </a:endParaRPr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971600" y="4653136"/>
            <a:ext cx="1368152" cy="5580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buClrTx/>
              <a:buSzTx/>
              <a:buFontTx/>
            </a:pPr>
            <a:r>
              <a:rPr lang="cs-CZ" altLang="cs-CZ" sz="2800" b="1" dirty="0" smtClean="0">
                <a:solidFill>
                  <a:srgbClr val="CC0000"/>
                </a:solidFill>
              </a:rPr>
              <a:t>Tomáš </a:t>
            </a:r>
            <a:endParaRPr lang="cs-CZ" altLang="cs-CZ" sz="2800" b="1" dirty="0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362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5976" y="534794"/>
            <a:ext cx="2016224" cy="864096"/>
          </a:xfrm>
        </p:spPr>
        <p:txBody>
          <a:bodyPr/>
          <a:lstStyle/>
          <a:p>
            <a:r>
              <a:rPr lang="cs-CZ" sz="4400" dirty="0" smtClean="0"/>
              <a:t>TOMÁŠ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7776864" cy="482453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7400" dirty="0" smtClean="0"/>
              <a:t>                                       Tomáš </a:t>
            </a:r>
            <a:r>
              <a:rPr lang="cs-CZ" sz="7400" dirty="0"/>
              <a:t>si rád hraje s čísly.  </a:t>
            </a:r>
            <a:r>
              <a:rPr lang="cs-CZ" sz="7400" dirty="0" smtClean="0"/>
              <a:t>                       Informace </a:t>
            </a:r>
            <a:r>
              <a:rPr lang="cs-CZ" sz="7400" dirty="0"/>
              <a:t>o hospodaření se svými příjmy a výdaji nám připravil formou matematické hádanky.</a:t>
            </a:r>
          </a:p>
          <a:p>
            <a:pPr marL="0" indent="0">
              <a:buNone/>
            </a:pPr>
            <a:r>
              <a:rPr lang="cs-CZ" sz="6000" dirty="0"/>
              <a:t> </a:t>
            </a:r>
            <a:r>
              <a:rPr lang="cs-CZ" sz="7400" dirty="0" smtClean="0"/>
              <a:t>„</a:t>
            </a:r>
            <a:r>
              <a:rPr lang="cs-CZ" sz="7400" dirty="0"/>
              <a:t>Za celý rok dostanu na kapesném od rodičů 2 krát tolik, co od babičky a dědy k narozeninám a svátku.  Za pomoc strejdovi se dřívím jsem dostal také nějaké peníze, ale bylo to 3 krát méně, než od babičky s dědou.“</a:t>
            </a:r>
          </a:p>
          <a:p>
            <a:pPr marL="0" indent="0">
              <a:buNone/>
            </a:pPr>
            <a:r>
              <a:rPr lang="cs-CZ" sz="6000" dirty="0"/>
              <a:t> </a:t>
            </a:r>
            <a:r>
              <a:rPr lang="cs-CZ" sz="7400" dirty="0" smtClean="0"/>
              <a:t>„</a:t>
            </a:r>
            <a:r>
              <a:rPr lang="cs-CZ" sz="7400" dirty="0"/>
              <a:t>Z těchto příjmů jsem 70 %  utratil za dárky k narozeninám a</a:t>
            </a:r>
            <a:r>
              <a:rPr lang="cs-CZ" sz="6000" dirty="0"/>
              <a:t> </a:t>
            </a:r>
            <a:r>
              <a:rPr lang="cs-CZ" sz="7400" dirty="0"/>
              <a:t>svátkům a za svého psa,  přitom za dárky jsem dal 4 krát více, než za psa. Ze zbylých 30 % jsem se rozhodl dát polovinu na vánoční dárky a druhou polovinu jsem utratil během roku za sladkosti. Nejsem velký mlsoun, takže za sladkosti jsem za celý rok utratil rovných 300 Kč. </a:t>
            </a:r>
          </a:p>
          <a:p>
            <a:pPr marL="0" indent="0">
              <a:buNone/>
            </a:pPr>
            <a:endParaRPr lang="cs-CZ" sz="7400" dirty="0"/>
          </a:p>
        </p:txBody>
      </p:sp>
      <p:pic>
        <p:nvPicPr>
          <p:cNvPr id="4" name="Picture 4" descr="MH900398129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48680"/>
            <a:ext cx="1728192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8697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1954560" cy="732696"/>
          </a:xfrm>
        </p:spPr>
        <p:txBody>
          <a:bodyPr/>
          <a:lstStyle/>
          <a:p>
            <a:r>
              <a:rPr lang="cs-CZ" dirty="0" err="1" smtClean="0"/>
              <a:t>KlÁra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7848872" cy="518457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/>
              <a:t>Klára nemá pravidelné kapesné</a:t>
            </a:r>
            <a:r>
              <a:rPr lang="cs-CZ" sz="9600" dirty="0" smtClean="0"/>
              <a:t>.</a:t>
            </a:r>
          </a:p>
          <a:p>
            <a:pPr marL="0" indent="0">
              <a:buNone/>
            </a:pPr>
            <a:r>
              <a:rPr lang="cs-CZ" sz="9600" dirty="0" smtClean="0"/>
              <a:t>Za </a:t>
            </a:r>
            <a:r>
              <a:rPr lang="cs-CZ" sz="9600" dirty="0"/>
              <a:t>každou jedničku ale dostává 40 Kč, za dvojku nic a za trojku a horší známku musí 50 Kč vracet.  Zjistila, že měsíčně se jí ve škole podaří získat průměrně 8 </a:t>
            </a:r>
            <a:r>
              <a:rPr lang="cs-CZ" sz="9600" dirty="0" smtClean="0"/>
              <a:t>jedniček, </a:t>
            </a:r>
            <a:r>
              <a:rPr lang="cs-CZ" sz="9600" dirty="0"/>
              <a:t>několik neutrálních dvojek a 2 špatné známky</a:t>
            </a:r>
            <a:r>
              <a:rPr lang="cs-CZ" sz="9600" dirty="0" smtClean="0"/>
              <a:t>.</a:t>
            </a:r>
            <a:r>
              <a:rPr lang="cs-CZ" sz="9600" dirty="0"/>
              <a:t> </a:t>
            </a:r>
          </a:p>
          <a:p>
            <a:pPr marL="0" indent="0">
              <a:buNone/>
            </a:pPr>
            <a:r>
              <a:rPr lang="cs-CZ" sz="9600" dirty="0"/>
              <a:t>O letních prázdninách peníze za známky nedostává, ale pomáhá dědovi na zahradě sklízet ovoce a zeleninu, které vozí dědeček na trh. Za tuto pomoc dostane za prázdniny 1000 Kč.    </a:t>
            </a:r>
          </a:p>
          <a:p>
            <a:pPr marL="0" indent="0">
              <a:buNone/>
            </a:pPr>
            <a:r>
              <a:rPr lang="cs-CZ" sz="9600" dirty="0" smtClean="0"/>
              <a:t>Kamarádce </a:t>
            </a:r>
            <a:r>
              <a:rPr lang="cs-CZ" sz="9600" dirty="0"/>
              <a:t>tento rok splatila dluh 180 Kč. </a:t>
            </a:r>
          </a:p>
          <a:p>
            <a:pPr marL="0" indent="0">
              <a:buNone/>
            </a:pPr>
            <a:r>
              <a:rPr lang="cs-CZ" sz="9600" dirty="0" smtClean="0"/>
              <a:t>Klára </a:t>
            </a:r>
            <a:r>
              <a:rPr lang="cs-CZ" sz="9600" dirty="0"/>
              <a:t>si šetří na nový mobil. Maminka jí slíbila mobil koupit, když bude mít Klára   našetřeno 1500 Kč, které si přidá ze svého.  Proto  utrácí  co nejméně. O prázdninách neměla žádné výdaje a ve školním roce utratí měsíčně jen 30 % z měsíčního příjmu.</a:t>
            </a:r>
          </a:p>
          <a:p>
            <a:pPr marL="0" indent="0">
              <a:buNone/>
            </a:pPr>
            <a:r>
              <a:rPr lang="cs-CZ" sz="9600" dirty="0"/>
              <a:t> </a:t>
            </a:r>
          </a:p>
          <a:p>
            <a:endParaRPr lang="cs-CZ" dirty="0"/>
          </a:p>
        </p:txBody>
      </p:sp>
      <p:pic>
        <p:nvPicPr>
          <p:cNvPr id="4" name="Picture 2" descr="akademikové,děti,dívky,domácnosti,hodiny výtvarné výchovy,nůžky,osoby,papíry,potřeby pro výtvarníky,školní potřeby,školy,srdce,studenti,třídy,učení,umění,výstřižky,vzdělání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2656"/>
            <a:ext cx="1997075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767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2098576" cy="804703"/>
          </a:xfrm>
        </p:spPr>
        <p:txBody>
          <a:bodyPr/>
          <a:lstStyle/>
          <a:p>
            <a:r>
              <a:rPr lang="cs-CZ" dirty="0" err="1" smtClean="0"/>
              <a:t>tereza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772816"/>
                <a:ext cx="7488117" cy="4752528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Tereza </a:t>
                </a:r>
                <a:r>
                  <a:rPr lang="cs-CZ" dirty="0"/>
                  <a:t>chodí babičce každý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t</a:t>
                </a:r>
                <a:r>
                  <a:rPr lang="cs-CZ" dirty="0" smtClean="0"/>
                  <a:t>ýden uklízet</a:t>
                </a:r>
                <a:r>
                  <a:rPr lang="cs-CZ" dirty="0"/>
                  <a:t>. Za to dostává 50 Kč.</a:t>
                </a:r>
              </a:p>
              <a:p>
                <a:pPr marL="0" indent="0">
                  <a:buNone/>
                </a:pPr>
                <a:r>
                  <a:rPr lang="cs-CZ" dirty="0" smtClean="0"/>
                  <a:t>Od </a:t>
                </a:r>
                <a:r>
                  <a:rPr lang="cs-CZ" dirty="0"/>
                  <a:t>rodičů Tereza nedostává pravidelné kapesné, ale k svátku a k narozeninám dostane kromě dárků i finanční hotovost.</a:t>
                </a:r>
              </a:p>
              <a:p>
                <a:pPr marL="0" indent="0">
                  <a:buNone/>
                </a:pPr>
                <a:r>
                  <a:rPr lang="cs-CZ" dirty="0"/>
                  <a:t>Peníze za úklid u babičky tak tvoří  asi 65 % jejího ročního příjmu.</a:t>
                </a:r>
              </a:p>
              <a:p>
                <a:pPr marL="0" indent="0">
                  <a:buNone/>
                </a:pPr>
                <a:r>
                  <a:rPr lang="cs-CZ" dirty="0" smtClean="0"/>
                  <a:t>Tereza </a:t>
                </a:r>
                <a:r>
                  <a:rPr lang="cs-CZ" dirty="0"/>
                  <a:t>se stará o morče, kupuje mu každý druhý měsíc krmivo za 300 Kč. </a:t>
                </a:r>
              </a:p>
              <a:p>
                <a:pPr marL="0" indent="0">
                  <a:buNone/>
                </a:pPr>
                <a:r>
                  <a:rPr lang="cs-CZ" dirty="0" smtClean="0"/>
                  <a:t>Ze </a:t>
                </a:r>
                <a:r>
                  <a:rPr lang="cs-CZ" dirty="0"/>
                  <a:t>zbylých peněz chce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/>
                        </m:ctrlPr>
                      </m:fPr>
                      <m:num>
                        <m:r>
                          <a:rPr lang="cs-CZ" b="1" i="1"/>
                          <m:t>𝟐</m:t>
                        </m:r>
                      </m:num>
                      <m:den>
                        <m:r>
                          <a:rPr lang="cs-CZ" b="1" i="1"/>
                          <m:t>𝟓</m:t>
                        </m:r>
                      </m:den>
                    </m:f>
                  </m:oMath>
                </a14:m>
                <a:r>
                  <a:rPr lang="cs-CZ" dirty="0"/>
                  <a:t>  věnovat na vánoční dárky,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/>
                        </m:ctrlPr>
                      </m:fPr>
                      <m:num>
                        <m:r>
                          <a:rPr lang="cs-CZ" b="1" i="1"/>
                          <m:t>𝟏</m:t>
                        </m:r>
                      </m:num>
                      <m:den>
                        <m:r>
                          <a:rPr lang="cs-CZ" b="1" i="1"/>
                          <m:t>𝟓</m:t>
                        </m:r>
                      </m:den>
                    </m:f>
                  </m:oMath>
                </a14:m>
                <a:r>
                  <a:rPr lang="cs-CZ" dirty="0"/>
                  <a:t>  utratila pro sebe a zbytek si nechá do příštího roku</a:t>
                </a:r>
                <a:r>
                  <a:rPr lang="cs-CZ" dirty="0" smtClean="0"/>
                  <a:t>.</a:t>
                </a:r>
                <a:r>
                  <a:rPr lang="cs-CZ" dirty="0"/>
                  <a:t> 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772816"/>
                <a:ext cx="7488117" cy="4752528"/>
              </a:xfrm>
              <a:blipFill rotWithShape="1">
                <a:blip r:embed="rId2" cstate="print"/>
                <a:stretch>
                  <a:fillRect l="-1303" t="-1797" r="-2769" b="-2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MH900398133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4663"/>
            <a:ext cx="1941389" cy="1782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9120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4834880" cy="588680"/>
          </a:xfrm>
        </p:spPr>
        <p:txBody>
          <a:bodyPr/>
          <a:lstStyle/>
          <a:p>
            <a:r>
              <a:rPr lang="cs-CZ" dirty="0" smtClean="0"/>
              <a:t>Vyplňte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5847591"/>
              </p:ext>
            </p:extLst>
          </p:nvPr>
        </p:nvGraphicFramePr>
        <p:xfrm>
          <a:off x="539552" y="1268760"/>
          <a:ext cx="7200800" cy="511256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199653"/>
                <a:gridCol w="1205415"/>
                <a:gridCol w="1199653"/>
                <a:gridCol w="1201094"/>
                <a:gridCol w="1201094"/>
                <a:gridCol w="1193891"/>
              </a:tblGrid>
              <a:tr h="504056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Times New Roman"/>
                          <a:ea typeface="Times New Roman"/>
                        </a:rPr>
                        <a:t>Tomáš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DFF6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Times New Roman"/>
                          <a:ea typeface="Times New Roman"/>
                        </a:rPr>
                        <a:t>Klára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  <a:latin typeface="Times New Roman"/>
                          <a:ea typeface="Times New Roman"/>
                        </a:rPr>
                        <a:t>Tereza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A14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Příjmy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Výdaje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Příjmy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Výdaje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Příjmy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Výdaje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</a:tr>
              <a:tr h="220380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884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</a:tr>
              <a:tr h="43518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6085" marR="460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511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13287373"/>
              </p:ext>
            </p:extLst>
          </p:nvPr>
        </p:nvGraphicFramePr>
        <p:xfrm>
          <a:off x="467544" y="332656"/>
          <a:ext cx="8280921" cy="59796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379602"/>
                <a:gridCol w="1386226"/>
                <a:gridCol w="1379602"/>
                <a:gridCol w="1381257"/>
                <a:gridCol w="1381257"/>
                <a:gridCol w="1372977"/>
              </a:tblGrid>
              <a:tr h="394321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Times New Roman"/>
                          <a:ea typeface="Times New Roman"/>
                        </a:rPr>
                        <a:t>Tomáš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DFF6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Times New Roman"/>
                          <a:ea typeface="Times New Roman"/>
                        </a:rPr>
                        <a:t>Klára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Times New Roman"/>
                          <a:ea typeface="Times New Roman"/>
                        </a:rPr>
                        <a:t>Tereza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A14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89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Příjmy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Výdaje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Příjmy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Výdaje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Příjmy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Výdaje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</a:tr>
              <a:tr h="400730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Times New Roman"/>
                          <a:ea typeface="Times New Roman"/>
                        </a:rPr>
                        <a:t>Pomoc </a:t>
                      </a: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strejdovi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200 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Od babičky a dědy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600 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Kapesné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1200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53879" marR="5387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Times New Roman"/>
                          <a:ea typeface="Times New Roman"/>
                        </a:rPr>
                        <a:t>Sladkosti 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300 Kč</a:t>
                      </a:r>
                      <a:endParaRPr lang="cs-CZ" sz="20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Times New Roman"/>
                          <a:ea typeface="Times New Roman"/>
                        </a:rPr>
                        <a:t>Vánoční dárky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300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Pes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280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Narozeniny a svátky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120 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Times New Roman"/>
                          <a:ea typeface="Times New Roman"/>
                        </a:rPr>
                        <a:t>Pomoc </a:t>
                      </a: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o prázdninách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1000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Prospěch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2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200 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Times New Roman"/>
                          <a:ea typeface="Times New Roman"/>
                        </a:rPr>
                        <a:t>Dluh 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180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Drobné výdaje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660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Times New Roman"/>
                          <a:ea typeface="Times New Roman"/>
                        </a:rPr>
                        <a:t>Úklid </a:t>
                      </a: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pro babičku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2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600 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Od rodičů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1400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Times New Roman"/>
                          <a:ea typeface="Times New Roman"/>
                        </a:rPr>
                        <a:t>Krmivo 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1800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Vánoční dárky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880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Drobné výdaje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Times New Roman"/>
                          <a:ea typeface="Times New Roman"/>
                        </a:rPr>
                        <a:t>440 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860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Celkem</a:t>
                      </a:r>
                      <a:r>
                        <a:rPr lang="cs-CZ" sz="1400" b="1" dirty="0">
                          <a:effectLst/>
                          <a:latin typeface="Times New Roman"/>
                          <a:ea typeface="Times New Roman"/>
                        </a:rPr>
                        <a:t>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Celkem: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</a:tr>
              <a:tr h="33387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2000 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2000 Kč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3 200 Kč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840 Kč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4 000 Kč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3 120 Kč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3879" marR="53879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50284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2170584" cy="876712"/>
          </a:xfrm>
        </p:spPr>
        <p:txBody>
          <a:bodyPr/>
          <a:lstStyle/>
          <a:p>
            <a:r>
              <a:rPr lang="cs-CZ" dirty="0" err="1" smtClean="0"/>
              <a:t>tomáš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136904" cy="484632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b="1" dirty="0" smtClean="0"/>
              <a:t>1. Jaké </a:t>
            </a:r>
            <a:r>
              <a:rPr lang="cs-CZ" b="1" dirty="0"/>
              <a:t>jsou Tomášovy roční příjmy a kolik činí jeho </a:t>
            </a:r>
            <a:r>
              <a:rPr lang="cs-CZ" b="1" dirty="0" smtClean="0"/>
              <a:t>výdaje ?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 Výdaje:</a:t>
            </a:r>
            <a:r>
              <a:rPr lang="cs-CZ" dirty="0"/>
              <a:t>     sladkosti 15 % </a:t>
            </a:r>
            <a:r>
              <a:rPr lang="cs-CZ" dirty="0" smtClean="0"/>
              <a:t>……………. </a:t>
            </a:r>
            <a:r>
              <a:rPr lang="cs-CZ" dirty="0"/>
              <a:t>300 Kč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vánoční dárky 15 </a:t>
            </a:r>
            <a:r>
              <a:rPr lang="cs-CZ" dirty="0" smtClean="0"/>
              <a:t>%.................... </a:t>
            </a:r>
            <a:r>
              <a:rPr lang="cs-CZ" dirty="0"/>
              <a:t>300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zbývá </a:t>
            </a:r>
            <a:r>
              <a:rPr lang="cs-CZ" dirty="0"/>
              <a:t>70 %   </a:t>
            </a:r>
            <a:r>
              <a:rPr lang="cs-CZ" dirty="0" smtClean="0"/>
              <a:t>……………………………….. </a:t>
            </a:r>
            <a:r>
              <a:rPr lang="cs-CZ" dirty="0"/>
              <a:t>1400 Kč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za </a:t>
            </a:r>
            <a:r>
              <a:rPr lang="cs-CZ" dirty="0"/>
              <a:t>pejska .1 díl z 1 400 Kč</a:t>
            </a:r>
            <a:r>
              <a:rPr lang="cs-CZ" dirty="0" smtClean="0"/>
              <a:t>….</a:t>
            </a:r>
            <a:r>
              <a:rPr lang="cs-CZ" dirty="0"/>
              <a:t>1 400</a:t>
            </a:r>
            <a:r>
              <a:rPr lang="cs-CZ" b="1" dirty="0"/>
              <a:t> :</a:t>
            </a:r>
            <a:r>
              <a:rPr lang="cs-CZ" dirty="0"/>
              <a:t> 5 = 280 Kč</a:t>
            </a:r>
          </a:p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dirty="0"/>
              <a:t>dárky 4 díly z 1 400 </a:t>
            </a:r>
            <a:r>
              <a:rPr lang="cs-CZ" dirty="0" smtClean="0"/>
              <a:t>Kč ………(1 </a:t>
            </a:r>
            <a:r>
              <a:rPr lang="cs-CZ" dirty="0"/>
              <a:t>400 </a:t>
            </a:r>
            <a:r>
              <a:rPr lang="cs-CZ" b="1" dirty="0"/>
              <a:t>:</a:t>
            </a:r>
            <a:r>
              <a:rPr lang="cs-CZ" dirty="0"/>
              <a:t> 5)</a:t>
            </a:r>
            <a:r>
              <a:rPr lang="cs-CZ" b="1" dirty="0"/>
              <a:t> .</a:t>
            </a:r>
            <a:r>
              <a:rPr lang="cs-CZ" dirty="0"/>
              <a:t> 4 Kč= </a:t>
            </a:r>
            <a:r>
              <a:rPr lang="cs-CZ" dirty="0" smtClean="0"/>
              <a:t>              							1</a:t>
            </a:r>
            <a:r>
              <a:rPr lang="cs-CZ" dirty="0"/>
              <a:t> 120 Kč </a:t>
            </a: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sz="2400" b="1" dirty="0"/>
              <a:t>výdaje celk</a:t>
            </a:r>
            <a:r>
              <a:rPr lang="cs-CZ" sz="2400" b="1" i="1" dirty="0"/>
              <a:t>em  </a:t>
            </a:r>
            <a:r>
              <a:rPr lang="cs-CZ" sz="2400" b="1" dirty="0" smtClean="0"/>
              <a:t>…300 </a:t>
            </a:r>
            <a:r>
              <a:rPr lang="cs-CZ" sz="2400" b="1" dirty="0"/>
              <a:t>+ 300 + 1 400  = 2 000 Kč</a:t>
            </a:r>
          </a:p>
        </p:txBody>
      </p:sp>
    </p:spTree>
    <p:extLst>
      <p:ext uri="{BB962C8B-B14F-4D97-AF65-F5344CB8AC3E}">
        <p14:creationId xmlns:p14="http://schemas.microsoft.com/office/powerpoint/2010/main" xmlns="" val="137407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2170584" cy="588680"/>
          </a:xfrm>
        </p:spPr>
        <p:txBody>
          <a:bodyPr/>
          <a:lstStyle/>
          <a:p>
            <a:r>
              <a:rPr lang="cs-CZ" dirty="0" err="1" smtClean="0"/>
              <a:t>tomáš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136904" cy="53503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příjmy: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dirty="0"/>
              <a:t>Tomášovy příjmy byly stejné jako </a:t>
            </a:r>
            <a:r>
              <a:rPr lang="cs-CZ" sz="2400" dirty="0" smtClean="0"/>
              <a:t>výdaje……2 000 Kč</a:t>
            </a:r>
            <a:endParaRPr lang="cs-CZ" sz="2400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</a:t>
            </a:r>
            <a:r>
              <a:rPr lang="cs-CZ" sz="2400" dirty="0"/>
              <a:t>od strejdy </a:t>
            </a:r>
            <a:r>
              <a:rPr lang="cs-CZ" sz="2400" dirty="0" smtClean="0"/>
              <a:t>…………..  </a:t>
            </a:r>
            <a:r>
              <a:rPr lang="cs-CZ" sz="2400" dirty="0"/>
              <a:t>x Kč </a:t>
            </a:r>
            <a:r>
              <a:rPr lang="cs-CZ" sz="2400" dirty="0" smtClean="0"/>
              <a:t>……………..……….200 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/>
              <a:t>od babičky a dědy …………..3x </a:t>
            </a:r>
            <a:r>
              <a:rPr lang="cs-CZ" sz="2400" dirty="0" smtClean="0"/>
              <a:t>Kč  ………...</a:t>
            </a:r>
            <a:r>
              <a:rPr lang="cs-CZ" sz="2400" dirty="0"/>
              <a:t>600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od </a:t>
            </a:r>
            <a:r>
              <a:rPr lang="cs-CZ" sz="2400" dirty="0"/>
              <a:t>rodičů  </a:t>
            </a:r>
            <a:r>
              <a:rPr lang="cs-CZ" sz="2400" dirty="0" smtClean="0"/>
              <a:t>…..</a:t>
            </a:r>
            <a:r>
              <a:rPr lang="cs-CZ" sz="2400" dirty="0"/>
              <a:t>6x Kč </a:t>
            </a:r>
            <a:r>
              <a:rPr lang="cs-CZ" sz="2400" dirty="0" smtClean="0"/>
              <a:t>…………………………...</a:t>
            </a:r>
            <a:r>
              <a:rPr lang="cs-CZ" sz="2400" dirty="0"/>
              <a:t>1 200</a:t>
            </a:r>
          </a:p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r>
              <a:rPr lang="cs-CZ" sz="2400" dirty="0"/>
              <a:t>celkem           </a:t>
            </a:r>
            <a:r>
              <a:rPr lang="cs-CZ" sz="2400" dirty="0" smtClean="0"/>
              <a:t>      </a:t>
            </a:r>
            <a:r>
              <a:rPr lang="cs-CZ" sz="2400" dirty="0"/>
              <a:t>x + 3x + 6x = 2 000 Kč </a:t>
            </a:r>
          </a:p>
          <a:p>
            <a:pPr marL="0" indent="0">
              <a:buNone/>
            </a:pPr>
            <a:r>
              <a:rPr lang="cs-CZ" sz="2400" dirty="0"/>
              <a:t>                                       10x = 2000 Kč</a:t>
            </a:r>
          </a:p>
          <a:p>
            <a:pPr marL="0" indent="0">
              <a:buNone/>
            </a:pPr>
            <a:r>
              <a:rPr lang="cs-CZ" sz="2400" dirty="0"/>
              <a:t>                                            x = 200 </a:t>
            </a:r>
            <a:r>
              <a:rPr lang="cs-CZ" sz="2400" dirty="0" smtClean="0"/>
              <a:t>Kč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Tomášovy příjmy činí 2 000 Kč a výdaje také 2 000 Kč.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645277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2170584" cy="588680"/>
          </a:xfrm>
        </p:spPr>
        <p:txBody>
          <a:bodyPr/>
          <a:lstStyle/>
          <a:p>
            <a:r>
              <a:rPr lang="cs-CZ" dirty="0" err="1" smtClean="0"/>
              <a:t>tomáš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7560840" cy="5134352"/>
          </a:xfrm>
        </p:spPr>
        <p:txBody>
          <a:bodyPr>
            <a:normAutofit/>
          </a:bodyPr>
          <a:lstStyle/>
          <a:p>
            <a:r>
              <a:rPr lang="cs-CZ" sz="2400" dirty="0"/>
              <a:t> Hospodaří Tomáš rozumně? Víte, co znamená pojem vyrovnaný rozpočet?</a:t>
            </a:r>
          </a:p>
          <a:p>
            <a:endParaRPr lang="cs-CZ" sz="2400" dirty="0"/>
          </a:p>
          <a:p>
            <a:r>
              <a:rPr lang="cs-CZ" sz="2400" dirty="0"/>
              <a:t>Tomáš hospodaří docela rozumně, jeho příjmy a výdaje jsou v rovnováze. Říkáme, že jeho rozpočet je vyrovnaný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Přesto se dospělým lidem doporučuje neutratit </a:t>
            </a:r>
            <a:r>
              <a:rPr lang="cs-CZ" sz="2400" dirty="0" smtClean="0"/>
              <a:t>vše, </a:t>
            </a:r>
            <a:r>
              <a:rPr lang="cs-CZ" sz="2400" dirty="0"/>
              <a:t>co vydělají, ale nechat si nějakou finanční rezervu.</a:t>
            </a:r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04834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2458616" cy="720080"/>
          </a:xfrm>
        </p:spPr>
        <p:txBody>
          <a:bodyPr/>
          <a:lstStyle/>
          <a:p>
            <a:r>
              <a:rPr lang="cs-CZ" dirty="0" err="1" smtClean="0"/>
              <a:t>klára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7499176" cy="602128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2200" dirty="0"/>
              <a:t>Podaří se Kláře našetřit si na mobil již tento rok? Budou jí nějaké peníze chybět nebo jí zbyde po koupi mobilu ještě něco na vánoční dárky?</a:t>
            </a:r>
          </a:p>
          <a:p>
            <a:pPr marL="0" indent="0">
              <a:buNone/>
            </a:pPr>
            <a:r>
              <a:rPr lang="cs-CZ" sz="2200" b="1" dirty="0"/>
              <a:t>příjmy:</a:t>
            </a:r>
            <a:r>
              <a:rPr lang="cs-CZ" sz="2200" dirty="0"/>
              <a:t> 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prospěch </a:t>
            </a:r>
            <a:r>
              <a:rPr lang="cs-CZ" sz="2200" dirty="0"/>
              <a:t>……………….10</a:t>
            </a:r>
            <a:r>
              <a:rPr lang="cs-CZ" sz="2200" b="1" dirty="0"/>
              <a:t>. </a:t>
            </a:r>
            <a:r>
              <a:rPr lang="cs-CZ" sz="2200" dirty="0"/>
              <a:t>( 40</a:t>
            </a:r>
            <a:r>
              <a:rPr lang="cs-CZ" sz="2200" b="1" dirty="0"/>
              <a:t>.</a:t>
            </a:r>
            <a:r>
              <a:rPr lang="cs-CZ" sz="2200" dirty="0"/>
              <a:t>8 – 2</a:t>
            </a:r>
            <a:r>
              <a:rPr lang="cs-CZ" sz="2200" b="1" dirty="0"/>
              <a:t>.</a:t>
            </a:r>
            <a:r>
              <a:rPr lang="cs-CZ" sz="2200" dirty="0"/>
              <a:t>50) = 2 200 </a:t>
            </a:r>
            <a:r>
              <a:rPr lang="cs-CZ" sz="2200" dirty="0" smtClean="0"/>
              <a:t>Kč              </a:t>
            </a:r>
            <a:r>
              <a:rPr lang="cs-CZ" sz="2200" dirty="0"/>
              <a:t>prázdniny</a:t>
            </a:r>
            <a:r>
              <a:rPr lang="cs-CZ" sz="2200" dirty="0" smtClean="0"/>
              <a:t>………………..…………………   </a:t>
            </a:r>
            <a:r>
              <a:rPr lang="cs-CZ" sz="2200" dirty="0"/>
              <a:t>1 000 </a:t>
            </a:r>
            <a:r>
              <a:rPr lang="cs-CZ" sz="2200" dirty="0" smtClean="0"/>
              <a:t>Kč              celkem………………………………………..  3 200 Kč</a:t>
            </a:r>
            <a:endParaRPr lang="cs-CZ" sz="2200" dirty="0"/>
          </a:p>
          <a:p>
            <a:pPr marL="0" indent="0">
              <a:buNone/>
            </a:pPr>
            <a:r>
              <a:rPr lang="cs-CZ" sz="2200" b="1" dirty="0"/>
              <a:t>výdaje</a:t>
            </a:r>
            <a:r>
              <a:rPr lang="cs-CZ" sz="2200" dirty="0"/>
              <a:t>:  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10 </a:t>
            </a:r>
            <a:r>
              <a:rPr lang="cs-CZ" sz="2200" dirty="0"/>
              <a:t>krát 30 % z 220 Kč </a:t>
            </a:r>
            <a:r>
              <a:rPr lang="cs-CZ" sz="2200" dirty="0" smtClean="0"/>
              <a:t>…………….   </a:t>
            </a:r>
            <a:r>
              <a:rPr lang="cs-CZ" sz="2200" dirty="0"/>
              <a:t>660 Kč</a:t>
            </a:r>
          </a:p>
          <a:p>
            <a:pPr marL="0" indent="0">
              <a:buNone/>
            </a:pPr>
            <a:r>
              <a:rPr lang="cs-CZ" sz="2200" dirty="0" smtClean="0"/>
              <a:t> dluh ……….………………….……</a:t>
            </a:r>
            <a:r>
              <a:rPr lang="cs-CZ" sz="2200" dirty="0"/>
              <a:t>180 </a:t>
            </a:r>
            <a:r>
              <a:rPr lang="cs-CZ" sz="2200" dirty="0" smtClean="0"/>
              <a:t>Kč  </a:t>
            </a:r>
          </a:p>
          <a:p>
            <a:pPr marL="0" indent="0">
              <a:buNone/>
            </a:pPr>
            <a:r>
              <a:rPr lang="cs-CZ" sz="2200" dirty="0" smtClean="0"/>
              <a:t> </a:t>
            </a:r>
            <a:r>
              <a:rPr lang="cs-CZ" sz="2200" dirty="0"/>
              <a:t>celkem  </a:t>
            </a:r>
            <a:r>
              <a:rPr lang="cs-CZ" sz="2200" dirty="0" smtClean="0"/>
              <a:t>……………………..……………..</a:t>
            </a:r>
            <a:r>
              <a:rPr lang="cs-CZ" sz="2200" dirty="0"/>
              <a:t>840 Kč</a:t>
            </a:r>
          </a:p>
          <a:p>
            <a:pPr marL="0" indent="0">
              <a:buNone/>
            </a:pPr>
            <a:r>
              <a:rPr lang="cs-CZ" sz="2200" b="1" dirty="0"/>
              <a:t>ušetřila </a:t>
            </a:r>
            <a:r>
              <a:rPr lang="cs-CZ" sz="2200" dirty="0" smtClean="0"/>
              <a:t>……………   </a:t>
            </a:r>
            <a:r>
              <a:rPr lang="cs-CZ" sz="2200" dirty="0"/>
              <a:t>…..3 200 – 840 = 2 360 Kč</a:t>
            </a:r>
          </a:p>
          <a:p>
            <a:pPr marL="0" indent="0">
              <a:buNone/>
            </a:pPr>
            <a:r>
              <a:rPr lang="cs-CZ" sz="2200" dirty="0"/>
              <a:t>po zaplacení mobilu zbyde </a:t>
            </a:r>
            <a:r>
              <a:rPr lang="cs-CZ" sz="2200" dirty="0" smtClean="0"/>
              <a:t>….</a:t>
            </a:r>
            <a:r>
              <a:rPr lang="cs-CZ" sz="2200" dirty="0"/>
              <a:t>2 360 – 1 500 = 860 Kč</a:t>
            </a:r>
          </a:p>
          <a:p>
            <a:pPr marL="0" indent="0">
              <a:buNone/>
            </a:pPr>
            <a:r>
              <a:rPr lang="cs-CZ" sz="2200" b="1" dirty="0"/>
              <a:t>Klára našetřila na mobil již letos. Zbylo jí ještě 860 Kč na vánoční dárky.</a:t>
            </a:r>
            <a:endParaRPr lang="cs-CZ" sz="2200" dirty="0"/>
          </a:p>
          <a:p>
            <a:pPr marL="0" indent="0">
              <a:buNone/>
            </a:pPr>
            <a:r>
              <a:rPr lang="cs-CZ" sz="2200" dirty="0"/>
              <a:t> 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8772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2170584" cy="588680"/>
          </a:xfrm>
        </p:spPr>
        <p:txBody>
          <a:bodyPr/>
          <a:lstStyle/>
          <a:p>
            <a:r>
              <a:rPr lang="cs-CZ" dirty="0" err="1" smtClean="0"/>
              <a:t>tereza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196752"/>
                <a:ext cx="7560840" cy="5134352"/>
              </a:xfrm>
            </p:spPr>
            <p:txBody>
              <a:bodyPr>
                <a:normAutofit fontScale="92500" lnSpcReduction="10000"/>
              </a:bodyPr>
              <a:lstStyle/>
              <a:p>
                <a:pPr marL="0" lvl="0" indent="0">
                  <a:buNone/>
                </a:pPr>
                <a:r>
                  <a:rPr lang="cs-CZ" sz="2400" dirty="0" smtClean="0"/>
                  <a:t>Jaké  </a:t>
                </a:r>
                <a:r>
                  <a:rPr lang="cs-CZ" sz="2400" dirty="0"/>
                  <a:t>příjmy a výdaje má Tereza </a:t>
                </a:r>
                <a:r>
                  <a:rPr lang="cs-CZ" sz="2400" dirty="0" smtClean="0"/>
                  <a:t>?</a:t>
                </a:r>
                <a:r>
                  <a:rPr lang="cs-CZ" sz="2400" dirty="0"/>
                  <a:t> </a:t>
                </a:r>
              </a:p>
              <a:p>
                <a:pPr marL="0" indent="0">
                  <a:buNone/>
                </a:pPr>
                <a:r>
                  <a:rPr lang="cs-CZ" sz="2400" b="1" dirty="0"/>
                  <a:t>p</a:t>
                </a:r>
                <a:r>
                  <a:rPr lang="cs-CZ" sz="2400" b="1" dirty="0" smtClean="0"/>
                  <a:t>říjmy: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úklid </a:t>
                </a:r>
                <a:r>
                  <a:rPr lang="cs-CZ" sz="2400" dirty="0"/>
                  <a:t>babičce ( 65 % z příjmu) </a:t>
                </a:r>
                <a:r>
                  <a:rPr lang="cs-CZ" sz="2400" dirty="0" smtClean="0"/>
                  <a:t>…….…52 </a:t>
                </a:r>
                <a:r>
                  <a:rPr lang="cs-CZ" sz="2400" b="1" dirty="0"/>
                  <a:t>. </a:t>
                </a:r>
                <a:r>
                  <a:rPr lang="cs-CZ" sz="2400" dirty="0"/>
                  <a:t>50 Kč = 2 600 Kč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        </a:t>
                </a:r>
                <a:r>
                  <a:rPr lang="cs-CZ" sz="2400" dirty="0"/>
                  <a:t>1 %..... </a:t>
                </a:r>
                <a:r>
                  <a:rPr lang="cs-CZ" sz="2400" dirty="0" smtClean="0"/>
                  <a:t>……………….………………..</a:t>
                </a:r>
                <a:r>
                  <a:rPr lang="cs-CZ" sz="2400" dirty="0"/>
                  <a:t>2 600 : 65 = 40 </a:t>
                </a:r>
                <a:r>
                  <a:rPr lang="cs-CZ" sz="2400" dirty="0" smtClean="0"/>
                  <a:t>Kč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        </a:t>
                </a:r>
                <a:r>
                  <a:rPr lang="cs-CZ" sz="2400" dirty="0"/>
                  <a:t>100 </a:t>
                </a:r>
                <a:r>
                  <a:rPr lang="cs-CZ" sz="2400" dirty="0" smtClean="0"/>
                  <a:t>%......…………………………….</a:t>
                </a:r>
                <a:r>
                  <a:rPr lang="cs-CZ" sz="2400" dirty="0"/>
                  <a:t>4 000 Kč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výdaje </a:t>
                </a:r>
                <a:r>
                  <a:rPr lang="cs-CZ" sz="2400" dirty="0"/>
                  <a:t>: </a:t>
                </a: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morče ……………………… </a:t>
                </a:r>
                <a:r>
                  <a:rPr lang="cs-CZ" sz="2400" dirty="0"/>
                  <a:t>6 . 300 Kč = 1 800 </a:t>
                </a:r>
                <a:r>
                  <a:rPr lang="cs-CZ" sz="2400" dirty="0" smtClean="0"/>
                  <a:t>Kč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/>
                        </m:ctrlPr>
                      </m:fPr>
                      <m:num>
                        <m:r>
                          <a:rPr lang="cs-CZ" sz="2400" b="1" i="1"/>
                          <m:t>𝟐</m:t>
                        </m:r>
                      </m:num>
                      <m:den>
                        <m:r>
                          <a:rPr lang="cs-CZ" sz="2400" b="1" i="1"/>
                          <m:t>𝟓</m:t>
                        </m:r>
                      </m:den>
                    </m:f>
                  </m:oMath>
                </a14:m>
                <a:r>
                  <a:rPr lang="cs-CZ" sz="2400" b="1" dirty="0"/>
                  <a:t>  </a:t>
                </a:r>
                <a:r>
                  <a:rPr lang="cs-CZ" sz="2400" dirty="0"/>
                  <a:t>ze zbytku …………………………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/>
                        </m:ctrlPr>
                      </m:fPr>
                      <m:num>
                        <m:r>
                          <a:rPr lang="cs-CZ" sz="2400" b="1" i="1"/>
                          <m:t>𝟐</m:t>
                        </m:r>
                      </m:num>
                      <m:den>
                        <m:r>
                          <a:rPr lang="cs-CZ" sz="2400" b="1" i="1"/>
                          <m:t>𝟓</m:t>
                        </m:r>
                      </m:den>
                    </m:f>
                  </m:oMath>
                </a14:m>
                <a:r>
                  <a:rPr lang="cs-CZ" sz="2400" b="1" dirty="0"/>
                  <a:t>  . </a:t>
                </a:r>
                <a:r>
                  <a:rPr lang="cs-CZ" sz="2400" dirty="0"/>
                  <a:t>( 4 000 – 1 800 ) = 880 Kč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/>
                        </m:ctrlPr>
                      </m:fPr>
                      <m:num>
                        <m:r>
                          <a:rPr lang="cs-CZ" sz="2400" b="1" i="1"/>
                          <m:t>𝟏</m:t>
                        </m:r>
                      </m:num>
                      <m:den>
                        <m:r>
                          <a:rPr lang="cs-CZ" sz="2400" b="1" i="1"/>
                          <m:t>𝟓</m:t>
                        </m:r>
                      </m:den>
                    </m:f>
                  </m:oMath>
                </a14:m>
                <a:r>
                  <a:rPr lang="cs-CZ" sz="2400" b="1" dirty="0"/>
                  <a:t>   </a:t>
                </a:r>
                <a:r>
                  <a:rPr lang="cs-CZ" sz="2400" dirty="0"/>
                  <a:t>ze zbytku </a:t>
                </a:r>
                <a:r>
                  <a:rPr lang="cs-CZ" sz="2400" dirty="0" smtClean="0"/>
                  <a:t>……………………….</a:t>
                </a:r>
                <a:r>
                  <a:rPr lang="cs-CZ" sz="2400" dirty="0"/>
                  <a:t>440 Kč</a:t>
                </a:r>
              </a:p>
              <a:p>
                <a:pPr marL="0" indent="0">
                  <a:buNone/>
                </a:pPr>
                <a:r>
                  <a:rPr lang="cs-CZ" sz="2400" dirty="0"/>
                  <a:t> 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Tereza </a:t>
                </a:r>
                <a:r>
                  <a:rPr lang="cs-CZ" b="1" dirty="0"/>
                  <a:t>má roční příjem 4 000 Kč a výdaje jsou 3 120 Kč.</a:t>
                </a:r>
                <a:endParaRPr lang="cs-CZ" dirty="0"/>
              </a:p>
              <a:p>
                <a:pPr marL="0" indent="0">
                  <a:buNone/>
                </a:pPr>
                <a:endParaRPr lang="cs-CZ" sz="24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196752"/>
                <a:ext cx="7560840" cy="5134352"/>
              </a:xfrm>
              <a:blipFill rotWithShape="1">
                <a:blip r:embed="rId2" cstate="print"/>
                <a:stretch>
                  <a:fillRect l="-1209" t="-14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99691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2170584" cy="588680"/>
          </a:xfrm>
        </p:spPr>
        <p:txBody>
          <a:bodyPr/>
          <a:lstStyle/>
          <a:p>
            <a:r>
              <a:rPr lang="cs-CZ" dirty="0" err="1" smtClean="0"/>
              <a:t>tereza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7200800" cy="42484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/>
              <a:t>Co je rozumné na hospodaření </a:t>
            </a:r>
            <a:r>
              <a:rPr lang="cs-CZ" sz="2400" dirty="0" smtClean="0"/>
              <a:t>                             Terezy</a:t>
            </a:r>
            <a:r>
              <a:rPr lang="cs-CZ" sz="2400" dirty="0"/>
              <a:t>?</a:t>
            </a:r>
          </a:p>
          <a:p>
            <a:pPr marL="0" indent="0">
              <a:buNone/>
            </a:pPr>
            <a:r>
              <a:rPr lang="cs-CZ" sz="2400" dirty="0"/>
              <a:t> 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Tereza nechce všechno utratit a už předem si plánuje ušetřit část svých peněz </a:t>
            </a:r>
            <a:r>
              <a:rPr lang="cs-CZ" sz="2400" dirty="0" smtClean="0"/>
              <a:t>(880 Kč) </a:t>
            </a:r>
            <a:r>
              <a:rPr lang="cs-CZ" sz="2400" dirty="0"/>
              <a:t>na příští rok.</a:t>
            </a:r>
          </a:p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7" name="Picture 2" descr="akademikové,děti,dívky,domácnosti,hodiny výtvarné výchovy,nůžky,osoby,papíry,potřeby pro výtvarníky,školní potřeby,školy,srdce,studenti,třídy,učení,umění,výstřižky,vzdělání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94803"/>
            <a:ext cx="1997075" cy="169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4083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2170584" cy="58868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7200800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Začíná nový rok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/>
              <a:t>Můžeme bilancovat starý rok z hlediska financí, ale i z jiných hledisek – úspěchy, neúspěchy, zdraví,……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/>
              <a:t>Můžeme si promyslet, co pro nás bude významné v tomto novém roce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/>
              <a:t>Zkuste se na chvíli – třeba před spaním - zastavit a zamyslet, co chcete zlepšit, komu udělat radost…</a:t>
            </a:r>
            <a:endParaRPr lang="cs-CZ" sz="2400" dirty="0"/>
          </a:p>
          <a:p>
            <a:pPr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043608" y="5229200"/>
            <a:ext cx="5760640" cy="588680"/>
          </a:xfrm>
          <a:prstGeom prst="rect">
            <a:avLst/>
          </a:prstGeom>
        </p:spPr>
        <p:txBody>
          <a:bodyPr vert="horz" lIns="45720" tIns="0" rIns="45720" bIns="0" anchor="b" anchorCtr="0">
            <a:normAutofit fontScale="700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/>
              <a:t>Hodně štěstí a dobrých nápadů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7812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7948612" cy="503238"/>
          </a:xfr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400" b="1" dirty="0"/>
              <a:t>použité zdroje: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988840"/>
            <a:ext cx="8208962" cy="4176712"/>
          </a:xfr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 indent="-468313">
              <a:spcBef>
                <a:spcPts val="47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2000" b="1" dirty="0"/>
              <a:t>Obrázky:</a:t>
            </a:r>
          </a:p>
          <a:p>
            <a:pPr indent="-468313">
              <a:spcBef>
                <a:spcPts val="32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400" b="1" dirty="0"/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1700" b="1" dirty="0"/>
              <a:t>AUTOR NEUVEDEN. </a:t>
            </a:r>
            <a:r>
              <a:rPr lang="cs-CZ" altLang="cs-CZ" sz="1700" b="1" i="1" dirty="0"/>
              <a:t>Kliparty Microsoft Office</a:t>
            </a:r>
            <a:r>
              <a:rPr lang="cs-CZ" altLang="cs-CZ" sz="1700" b="1" dirty="0"/>
              <a:t> [online]. [</a:t>
            </a:r>
            <a:r>
              <a:rPr lang="cs-CZ" altLang="cs-CZ" sz="1700" b="1" dirty="0" smtClean="0"/>
              <a:t>cit. 10.2.2013]. </a:t>
            </a:r>
            <a:r>
              <a:rPr lang="cs-CZ" altLang="cs-CZ" sz="1700" b="1" dirty="0"/>
              <a:t>Dostupný na WWW: </a:t>
            </a:r>
            <a:r>
              <a:rPr lang="cs-CZ" altLang="cs-CZ" sz="1700" b="1" dirty="0">
                <a:solidFill>
                  <a:srgbClr val="336699"/>
                </a:solidFill>
                <a:hlinkClick r:id="rId3"/>
              </a:rPr>
              <a:t>http://office.microsoft.com/</a:t>
            </a:r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indent="-468313">
              <a:spcBef>
                <a:spcPts val="400"/>
              </a:spcBef>
              <a:buClrTx/>
              <a:buSzPct val="65000"/>
              <a:buFontTx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dirty="0"/>
          </a:p>
        </p:txBody>
      </p:sp>
    </p:spTree>
    <p:extLst>
      <p:ext uri="{BB962C8B-B14F-4D97-AF65-F5344CB8AC3E}">
        <p14:creationId xmlns:p14="http://schemas.microsoft.com/office/powerpoint/2010/main" xmlns="" val="22993758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203</TotalTime>
  <Words>461</Words>
  <Application>Microsoft Office PowerPoint</Application>
  <PresentationFormat>Předvádění na obrazovce (4:3)</PresentationFormat>
  <Paragraphs>208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Bohatý</vt:lpstr>
      <vt:lpstr>Snímek 1</vt:lpstr>
      <vt:lpstr>Bilancujeme?</vt:lpstr>
      <vt:lpstr>Co nás dnes čeká?</vt:lpstr>
      <vt:lpstr>Co je bilance?</vt:lpstr>
      <vt:lpstr>Kdo bude dnes bilancovat?</vt:lpstr>
      <vt:lpstr>TOMÁŠ</vt:lpstr>
      <vt:lpstr>KlÁra</vt:lpstr>
      <vt:lpstr>tereza</vt:lpstr>
      <vt:lpstr>Vyplňte tabulku</vt:lpstr>
      <vt:lpstr>Snímek 10</vt:lpstr>
      <vt:lpstr>tomáš</vt:lpstr>
      <vt:lpstr>tomáš</vt:lpstr>
      <vt:lpstr>tomáš</vt:lpstr>
      <vt:lpstr>klára</vt:lpstr>
      <vt:lpstr>tereza</vt:lpstr>
      <vt:lpstr>tereza</vt:lpstr>
      <vt:lpstr>shrnutí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Jarmiolaq Moravcová</dc:creator>
  <cp:lastModifiedBy>Dum</cp:lastModifiedBy>
  <cp:revision>19</cp:revision>
  <dcterms:created xsi:type="dcterms:W3CDTF">2013-12-29T19:44:42Z</dcterms:created>
  <dcterms:modified xsi:type="dcterms:W3CDTF">2013-12-30T07:24:39Z</dcterms:modified>
</cp:coreProperties>
</file>