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8" r:id="rId3"/>
    <p:sldId id="269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VY_32_INOVACE_04_VRSTVY STŘEDOVĚKÉ SPOLEČNOSTI - DUCHOVENSTVO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VY_32_INOVACE_04_VRSTVY STŘEDOVĚKÉ SPOLEČNOSTI - DUCHOVENSTVO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&amp;esrc=s&amp;frm=1&amp;source=images&amp;cd=&amp;cad=rja&amp;docid=fx7VGa1n4lzkPM&amp;tbnid=lLVOhDGtX921QM:&amp;ved=0CAUQjRw&amp;url=http://pelhrimovsky.denik.cz/zpravy_region/pelhrimovsky-knez-vagai-pokrtil-syna-modelky-hanychove-pe12.html&amp;ei=SphAUs_jFomHswbvjIGwAQ&amp;bvm=bv.52434380,d.ZGU&amp;psig=AFQjCNGgIQMlHOS5Izu4LJH62Gm3R8Yo_Q&amp;ust=1380051075901649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gif"/><Relationship Id="rId7" Type="http://schemas.openxmlformats.org/officeDocument/2006/relationships/hyperlink" Target="http://www.google.cz/url?sa=i&amp;rct=j&amp;q=&amp;esrc=s&amp;frm=1&amp;source=images&amp;cd=&amp;cad=rja&amp;docid=DB03teGKcwSoJM&amp;tbnid=A_JR_amE-XID-M:&amp;ved=0CAUQjRw&amp;url=http://www.praguecityline.cz/prazske-pamatky/strahovsky-klaster-popis-arealu&amp;ei=ap1AUr_sK4HBtQb8soDAAg&amp;bvm=bv.52434380,d.ZGU&amp;psig=AFQjCNEIp6dHBryZDEaCaG2wWXIVz4yPiA&amp;ust=1380052709291081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15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straně </a:t>
            </a:r>
            <a:r>
              <a:rPr lang="cs-CZ" sz="2800" dirty="0" smtClean="0">
                <a:solidFill>
                  <a:schemeClr val="tx1"/>
                </a:solidFill>
              </a:rPr>
              <a:t>žáci vyberou pomocí PC, papíru či interaktivní tabule pojmy, které se hodí k duchovenstvu. Po kliknutí na chybný pojem se zobrazí oznámení o chybě a nutnosti vrátit se zpět. Celé zobrazení lze brát i pouze pro kontrolu.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třetí straně žáci vysvětlí pojmy, ty se pak zobrazí pro kontrolu po kliknutí.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čtvrté straně žáci rozhodnou, které vrstvy společnosti mohou vstoupit do kláštera, které se stát knězem, které mohou tam i tam a které nikam. Pro správnost animace vše vysvětlí a zobrazí se vysvětlující popisek.  </a:t>
            </a:r>
            <a:r>
              <a:rPr lang="cs-CZ" sz="2800" dirty="0" smtClean="0">
                <a:solidFill>
                  <a:schemeClr val="tx1"/>
                </a:solidFill>
              </a:rPr>
              <a:t>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 nabízených možností vyber členy duchovenstva: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467544" y="2276872"/>
            <a:ext cx="1111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kníže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2276872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kněz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131840" y="2276872"/>
            <a:ext cx="1920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řemeslník</a:t>
            </a:r>
            <a:endParaRPr lang="cs-CZ" sz="3200" b="1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5148064" y="2276872"/>
            <a:ext cx="2058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zemědělec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0312" y="2276872"/>
            <a:ext cx="1346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biskup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212976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papež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3212976"/>
            <a:ext cx="1561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jeptiška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3563888" y="3140968"/>
            <a:ext cx="129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feudál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5220072" y="3140968"/>
            <a:ext cx="954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rytíř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314096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kardinál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80513" y="3140968"/>
            <a:ext cx="126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mnich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013176"/>
            <a:ext cx="2952328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Duchovenstvo: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18906 0.4194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2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0.02037 L -0.31771 0.4194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0" y="2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88 0.03079 L 0.34201 0.3773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00" y="1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L 0.41875 0.28287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1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44444E-6 L 0.11823 0.2932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0.00069 L -0.31284 0.39769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00" y="1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4" grpId="0"/>
      <p:bldP spid="14" grpId="1"/>
      <p:bldP spid="15" grpId="0"/>
      <p:bldP spid="15" grpId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01055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Špatně!</a:t>
            </a:r>
            <a:endParaRPr lang="cs-CZ" sz="5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9458" name="Picture 2" descr="http://g.denik.cz/27/d8/vagai-pe13-1701_denik-102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276872"/>
            <a:ext cx="5457825" cy="4095750"/>
          </a:xfrm>
          <a:prstGeom prst="rect">
            <a:avLst/>
          </a:prstGeom>
          <a:noFill/>
        </p:spPr>
      </p:pic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380312" y="4149080"/>
            <a:ext cx="1540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Vrať se!</a:t>
            </a:r>
            <a:endParaRPr lang="cs-CZ" sz="3200" b="1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Vysvětlete pojmy: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20888"/>
            <a:ext cx="13644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celibát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429000"/>
            <a:ext cx="15472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abatyše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157192"/>
            <a:ext cx="994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opat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09120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papež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924944"/>
            <a:ext cx="1617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kardinál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005064"/>
            <a:ext cx="1346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biskup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1" y="23488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Pohlavní zdrženlivost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3501008"/>
            <a:ext cx="26933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čele jeptišek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581128"/>
            <a:ext cx="4007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Hlava katolické církve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924944"/>
            <a:ext cx="24490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Volič papeže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4005064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Podřízený papeže, nadřízený kněze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5229200"/>
            <a:ext cx="38539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čele mnichů - mužů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files.divadelkomale-bo.cz/200001434-db71adc6ac/Princ%20Vendel%C3%AD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4619" y="2204864"/>
            <a:ext cx="1614614" cy="1331640"/>
          </a:xfrm>
          <a:prstGeom prst="rect">
            <a:avLst/>
          </a:prstGeom>
          <a:noFill/>
        </p:spPr>
      </p:pic>
      <p:pic>
        <p:nvPicPr>
          <p:cNvPr id="20494" name="Picture 14" descr="http://www.kostym.cz/Obrazky/3_Historie/III_00_spanel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060848"/>
            <a:ext cx="1064378" cy="1837209"/>
          </a:xfrm>
          <a:prstGeom prst="rect">
            <a:avLst/>
          </a:prstGeom>
          <a:noFill/>
        </p:spPr>
      </p:pic>
      <p:pic>
        <p:nvPicPr>
          <p:cNvPr id="20496" name="Picture 16" descr="http://img.blesk.cz/img/1/gallery/217812_eduard-i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2276872"/>
            <a:ext cx="1693962" cy="1693962"/>
          </a:xfrm>
          <a:prstGeom prst="rect">
            <a:avLst/>
          </a:prstGeom>
          <a:noFill/>
        </p:spPr>
      </p:pic>
      <p:pic>
        <p:nvPicPr>
          <p:cNvPr id="20492" name="Picture 12" descr="http://junior.proglas.cz/res/data/173/019070_05_170780.jpg?seek=132861526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988840"/>
            <a:ext cx="1909341" cy="1909341"/>
          </a:xfrm>
          <a:prstGeom prst="rect">
            <a:avLst/>
          </a:prstGeom>
          <a:noFill/>
        </p:spPr>
      </p:pic>
      <p:pic>
        <p:nvPicPr>
          <p:cNvPr id="20488" name="Picture 8" descr="http://www.ordokromen.cz/obrazky/normal/2008Jul/2008Jul155323hanka%20P1080293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2060848"/>
            <a:ext cx="1440160" cy="2040227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6505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Vyberte z možností ty, kdo </a:t>
            </a:r>
            <a:r>
              <a:rPr lang="cs-CZ" b="1" dirty="0" smtClean="0">
                <a:solidFill>
                  <a:schemeClr val="tx1"/>
                </a:solidFill>
              </a:rPr>
              <a:t>mohl </a:t>
            </a:r>
            <a:r>
              <a:rPr lang="cs-CZ" b="1" dirty="0" smtClean="0">
                <a:solidFill>
                  <a:schemeClr val="tx1"/>
                </a:solidFill>
              </a:rPr>
              <a:t>vstoupit do kláštera, či se stát knězem: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482" name="Picture 2" descr="http://www.praguecityline.cz/wp-content/uploads/2010/12/Strahovsk%C3%BD-velk%C3%BD_popisk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03848" y="4005064"/>
            <a:ext cx="3024336" cy="2330581"/>
          </a:xfrm>
          <a:prstGeom prst="rect">
            <a:avLst/>
          </a:prstGeom>
          <a:noFill/>
        </p:spPr>
      </p:pic>
      <p:pic>
        <p:nvPicPr>
          <p:cNvPr id="20490" name="Picture 10" descr="http://img.signaly.cz/blogy/e/o/wyn.signaly.cz/2007-9-18-kn%C4%9Bz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4005064"/>
            <a:ext cx="1586459" cy="2627040"/>
          </a:xfrm>
          <a:prstGeom prst="rect">
            <a:avLst/>
          </a:prstGeom>
          <a:noFill/>
        </p:spPr>
      </p:pic>
      <p:sp>
        <p:nvSpPr>
          <p:cNvPr id="14" name="Obdélníkový popisek 13"/>
          <p:cNvSpPr/>
          <p:nvPr/>
        </p:nvSpPr>
        <p:spPr>
          <a:xfrm>
            <a:off x="971600" y="4365104"/>
            <a:ext cx="5832648" cy="2160240"/>
          </a:xfrm>
          <a:prstGeom prst="wedgeRectCallout">
            <a:avLst>
              <a:gd name="adj1" fmla="val 7434"/>
              <a:gd name="adj2" fmla="val -15812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Členem duchovenstva jste se nemohli narodit – tedy dědičně stát, ale mohli jste do něho vstoupit ze kterékoli vrstvy společnosti. Pro pracující lidi to byla jediná cesta, jak se naučit psát, číst a počítat.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Význam církve: jediná vzdělaná část společnosti, co umí číst, psát a počítat. Zároveň zejména církev a duchovní rozvíjejí ve středověku umění .  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4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1.48148E-6 L 0.19688 0.30463 " pathEditMode="relative" ptsTypes="AA">
                                      <p:cBhvr>
                                        <p:cTn id="57" dur="2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04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1.11111E-6 L 0.0078 0.3044 " pathEditMode="relative" ptsTypes="AA">
                                      <p:cBhvr>
                                        <p:cTn id="65" dur="2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6.2963E-6 L 0.29132 0.30441 " pathEditMode="relative" ptsTypes="AA">
                                      <p:cBhvr>
                                        <p:cTn id="68" dur="20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00"/>
                            </p:stCondLst>
                            <p:childTnLst>
                              <p:par>
                                <p:cTn id="7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4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6945E-18 4.07407E-6 L -0.17326 0.2625 " pathEditMode="relative" ptsTypes="AA">
                                      <p:cBhvr>
                                        <p:cTn id="76" dur="2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L 0.12587 0.31482 " pathEditMode="relative" ptsTypes="AA">
                                      <p:cBhvr>
                                        <p:cTn id="79" dur="2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"/>
                            </p:stCondLst>
                            <p:childTnLst>
                              <p:par>
                                <p:cTn id="8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4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7037E-7 L -0.31511 0.31505 " pathEditMode="relative" ptsTypes="AA">
                                      <p:cBhvr>
                                        <p:cTn id="87" dur="2000" fill="hold"/>
                                        <p:tgtEl>
                                          <p:spTgt spid="204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89017E-6 L 0.37813 0.33549 " pathEditMode="relative" ptsTypes="AA">
                                      <p:cBhvr>
                                        <p:cTn id="9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42775E-6 L 0.73247 0.35653 " pathEditMode="relative" ptsTypes="AA">
                                      <p:cBhvr>
                                        <p:cTn id="9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975"/>
            <a:ext cx="8964488" cy="5661025"/>
          </a:xfrm>
        </p:spPr>
        <p:txBody>
          <a:bodyPr>
            <a:normAutofit fontScale="925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16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16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obrázek šlechtice: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www.kostym.cz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http://www.kostym.cz/Obrazky/3_Historie/III_00_spanel.gif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2 – fotografie kněze: </a:t>
            </a: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err="1" smtClean="0">
                <a:solidFill>
                  <a:schemeClr val="tx1"/>
                </a:solidFill>
              </a:rPr>
              <a:t>pelhrimovsky.denik.cz</a:t>
            </a:r>
            <a:r>
              <a:rPr lang="cs-CZ" sz="16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g.</a:t>
            </a:r>
            <a:r>
              <a:rPr lang="cs-CZ" sz="1600" dirty="0" err="1" smtClean="0">
                <a:solidFill>
                  <a:schemeClr val="tx1"/>
                </a:solidFill>
              </a:rPr>
              <a:t>denik.cz</a:t>
            </a:r>
            <a:r>
              <a:rPr lang="cs-CZ" sz="1600" dirty="0" smtClean="0">
                <a:solidFill>
                  <a:schemeClr val="tx1"/>
                </a:solidFill>
              </a:rPr>
              <a:t>/27/d8/</a:t>
            </a:r>
            <a:r>
              <a:rPr lang="cs-CZ" sz="1600" dirty="0" err="1" smtClean="0">
                <a:solidFill>
                  <a:schemeClr val="tx1"/>
                </a:solidFill>
              </a:rPr>
              <a:t>vagai</a:t>
            </a:r>
            <a:r>
              <a:rPr lang="cs-CZ" sz="1600" dirty="0" smtClean="0">
                <a:solidFill>
                  <a:schemeClr val="tx1"/>
                </a:solidFill>
              </a:rPr>
              <a:t>-pe13-1701_</a:t>
            </a:r>
            <a:r>
              <a:rPr lang="cs-CZ" sz="1600" dirty="0" err="1" smtClean="0">
                <a:solidFill>
                  <a:schemeClr val="tx1"/>
                </a:solidFill>
              </a:rPr>
              <a:t>denik</a:t>
            </a:r>
            <a:r>
              <a:rPr lang="cs-CZ" sz="1600" dirty="0" smtClean="0">
                <a:solidFill>
                  <a:schemeClr val="tx1"/>
                </a:solidFill>
              </a:rPr>
              <a:t>-1024.jpg. 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3 – fotografie děvečky: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www.ordokromen.cz</a:t>
            </a:r>
            <a:r>
              <a:rPr lang="pt-BR" sz="16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1600" dirty="0" smtClean="0">
                <a:solidFill>
                  <a:schemeClr val="tx1"/>
                </a:solidFill>
              </a:rPr>
              <a:t>www.ordokromen.cz/obrazky/normal/2008Jul/2008Jul155323hanka%20P1080293.png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r>
              <a:rPr lang="pt-BR" sz="1600" dirty="0" smtClean="0">
                <a:solidFill>
                  <a:schemeClr val="tx1"/>
                </a:solidFill>
              </a:rPr>
              <a:t>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4 – obrázek kláštera: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www.praguecityline.cz</a:t>
            </a:r>
            <a:r>
              <a:rPr lang="pt-BR" sz="16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1600" dirty="0" smtClean="0">
                <a:solidFill>
                  <a:schemeClr val="tx1"/>
                </a:solidFill>
              </a:rPr>
              <a:t>www.praguecityline.cz/wp-content/uploads/2010/12/Strahovsk%C3%BD-velk%C3%BD_popisky.jpg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  <a:r>
              <a:rPr lang="pt-BR" sz="1600" dirty="0" smtClean="0">
                <a:solidFill>
                  <a:schemeClr val="tx1"/>
                </a:solidFill>
              </a:rPr>
              <a:t> 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5 – obrázek kněze: </a:t>
            </a:r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eowyn.signaly.cz</a:t>
            </a:r>
            <a:r>
              <a:rPr lang="pt-BR" sz="1600" dirty="0" smtClean="0">
                <a:solidFill>
                  <a:schemeClr val="tx1"/>
                </a:solidFill>
              </a:rPr>
              <a:t> [online]. [cit. 28.12.2013]. Dostupný na WWW: http://img.signaly.cz/blogy/e/o/wyn.signaly.cz/2007-9-18-kn%C4%9Bz.JPG 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6 – obrázek panovníka: </a:t>
            </a:r>
            <a:r>
              <a:rPr lang="pt-BR" sz="1600" dirty="0" smtClean="0">
                <a:solidFill>
                  <a:schemeClr val="tx1"/>
                </a:solidFill>
              </a:rPr>
              <a:t>AUTOR NEUVEDEN. </a:t>
            </a:r>
            <a:r>
              <a:rPr lang="pt-BR" sz="1600" i="1" dirty="0" smtClean="0">
                <a:solidFill>
                  <a:schemeClr val="tx1"/>
                </a:solidFill>
              </a:rPr>
              <a:t>www.blesk.cz</a:t>
            </a:r>
            <a:r>
              <a:rPr lang="pt-BR" sz="1600" dirty="0" smtClean="0">
                <a:solidFill>
                  <a:schemeClr val="tx1"/>
                </a:solidFill>
              </a:rPr>
              <a:t> [online]. [cit. 30.12.2013]. Dostupný na WWW: http://img.blesk.cz/img/1/gallery/217812_eduard-ii.jpg 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7 – obrázek </a:t>
            </a:r>
            <a:r>
              <a:rPr lang="cs-CZ" sz="1600" b="1" dirty="0" err="1" smtClean="0">
                <a:solidFill>
                  <a:schemeClr val="tx1"/>
                </a:solidFill>
              </a:rPr>
              <a:t>chasníka</a:t>
            </a:r>
            <a:r>
              <a:rPr lang="cs-CZ" sz="1600" b="1" dirty="0" smtClean="0">
                <a:solidFill>
                  <a:schemeClr val="tx1"/>
                </a:solidFill>
              </a:rPr>
              <a:t>: </a:t>
            </a:r>
            <a:r>
              <a:rPr lang="cs-CZ" sz="1600" dirty="0" smtClean="0">
                <a:solidFill>
                  <a:schemeClr val="tx1"/>
                </a:solidFill>
              </a:rPr>
              <a:t>AUTOR NEUVEDEN. </a:t>
            </a:r>
            <a:r>
              <a:rPr lang="cs-CZ" sz="1600" i="1" dirty="0" smtClean="0">
                <a:solidFill>
                  <a:schemeClr val="tx1"/>
                </a:solidFill>
              </a:rPr>
              <a:t>junior.</a:t>
            </a:r>
            <a:r>
              <a:rPr lang="cs-CZ" sz="1600" i="1" dirty="0" err="1" smtClean="0">
                <a:solidFill>
                  <a:schemeClr val="tx1"/>
                </a:solidFill>
              </a:rPr>
              <a:t>proglas.cz</a:t>
            </a:r>
            <a:r>
              <a:rPr lang="cs-CZ" sz="16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junior.</a:t>
            </a:r>
            <a:r>
              <a:rPr lang="cs-CZ" sz="1600" dirty="0" err="1" smtClean="0">
                <a:solidFill>
                  <a:schemeClr val="tx1"/>
                </a:solidFill>
              </a:rPr>
              <a:t>proglas.cz</a:t>
            </a:r>
            <a:r>
              <a:rPr lang="cs-CZ" sz="1600" dirty="0" smtClean="0">
                <a:solidFill>
                  <a:schemeClr val="tx1"/>
                </a:solidFill>
              </a:rPr>
              <a:t>/res/data/173/019070_05_170780.jpg?</a:t>
            </a:r>
            <a:r>
              <a:rPr lang="cs-CZ" sz="1600" dirty="0" err="1" smtClean="0">
                <a:solidFill>
                  <a:schemeClr val="tx1"/>
                </a:solidFill>
              </a:rPr>
              <a:t>seek</a:t>
            </a:r>
            <a:r>
              <a:rPr lang="cs-CZ" sz="1600" dirty="0" smtClean="0">
                <a:solidFill>
                  <a:schemeClr val="tx1"/>
                </a:solidFill>
              </a:rPr>
              <a:t>=1328615260.</a:t>
            </a:r>
          </a:p>
          <a:p>
            <a:pPr marL="0" indent="0" algn="just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Obr. 8 – obrázek prince: </a:t>
            </a:r>
            <a:r>
              <a:rPr lang="pt-BR" sz="1600" dirty="0" smtClean="0">
                <a:solidFill>
                  <a:schemeClr val="tx1"/>
                </a:solidFill>
              </a:rPr>
              <a:t>AUTOR </a:t>
            </a:r>
            <a:r>
              <a:rPr lang="pt-BR" sz="1600" dirty="0" smtClean="0">
                <a:solidFill>
                  <a:schemeClr val="tx1"/>
                </a:solidFill>
              </a:rPr>
              <a:t>NEUVEDEN. </a:t>
            </a:r>
            <a:r>
              <a:rPr lang="pt-BR" sz="1600" i="1" dirty="0" smtClean="0">
                <a:solidFill>
                  <a:schemeClr val="tx1"/>
                </a:solidFill>
              </a:rPr>
              <a:t>www.divadelkomale-bo.cz</a:t>
            </a:r>
            <a:r>
              <a:rPr lang="pt-BR" sz="1600" dirty="0" smtClean="0">
                <a:solidFill>
                  <a:schemeClr val="tx1"/>
                </a:solidFill>
              </a:rPr>
              <a:t> [online]. [cit. 30.12.2013]. Dostupný na WWW: http://</a:t>
            </a:r>
            <a:r>
              <a:rPr lang="pt-BR" sz="1600" dirty="0" smtClean="0">
                <a:solidFill>
                  <a:schemeClr val="tx1"/>
                </a:solidFill>
              </a:rPr>
              <a:t>files.divadelkomale-bo.cz/200001434-db71adc6ac/Princ%20Vendel%C3%ADn.gif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480</TotalTime>
  <Words>590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Anotace k jednotlivým stranám</vt:lpstr>
      <vt:lpstr>Z nabízených možností vyber členy duchovenstva:</vt:lpstr>
      <vt:lpstr>Špatně!</vt:lpstr>
      <vt:lpstr>Vysvětlete pojmy:</vt:lpstr>
      <vt:lpstr>Vyberte z možností ty, kdo mohl vstoupit do kláštera, či se stát knězem: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Vrstvy středověké společnosti - Duchovenstvo</dc:title>
  <dc:creator>Mgr. Jiří Lux</dc:creator>
  <cp:lastModifiedBy>Jiri</cp:lastModifiedBy>
  <cp:revision>43</cp:revision>
  <dcterms:created xsi:type="dcterms:W3CDTF">2013-05-10T12:01:16Z</dcterms:created>
  <dcterms:modified xsi:type="dcterms:W3CDTF">2013-12-30T10:12:31Z</dcterms:modified>
</cp:coreProperties>
</file>