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3" r:id="rId2"/>
    <p:sldId id="256" r:id="rId3"/>
    <p:sldId id="264" r:id="rId4"/>
    <p:sldId id="257" r:id="rId5"/>
    <p:sldId id="258" r:id="rId6"/>
    <p:sldId id="260" r:id="rId7"/>
    <p:sldId id="25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baseline="0" dirty="0" smtClean="0"/>
            <a:t>VY_32_INOVACE_01_Vlastivěda 4. </a:t>
          </a:r>
          <a:r>
            <a:rPr lang="cs-CZ" sz="2000" baseline="0" dirty="0" err="1" smtClean="0"/>
            <a:t>ročník_EU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ZŠ Týnec nad Labem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</a:t>
          </a:r>
          <a:r>
            <a:rPr lang="cs-CZ" sz="2000" smtClean="0"/>
            <a:t>: Mgr. </a:t>
          </a:r>
          <a:r>
            <a:rPr lang="cs-CZ" sz="2000" dirty="0" smtClean="0"/>
            <a:t>Iveta Hejtmánková 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Evropská unie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CZ.1.07/1.4.00/21.1921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ScaleX="100000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B8BAD7F-0C5C-4DB3-A8C0-E0786369CEE4}" type="presOf" srcId="{D1D4F407-5343-4D3F-B5B9-D407B03CAEB4}" destId="{AED2198E-93D5-4001-81B4-73124B309672}" srcOrd="1" destOrd="0" presId="urn:microsoft.com/office/officeart/2005/8/layout/target3"/>
    <dgm:cxn modelId="{8F7F213F-29B8-4A20-B01F-276BCF5C01CB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CE0757B-290A-4749-BF8D-1DE3E9D557CB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415B21C1-23DF-4C96-8E85-5F47AC3BCEE9}" type="presOf" srcId="{D1D4F407-5343-4D3F-B5B9-D407B03CAEB4}" destId="{D005CE8C-CC26-4C3E-AC11-E15060ECD759}" srcOrd="0" destOrd="0" presId="urn:microsoft.com/office/officeart/2005/8/layout/target3"/>
    <dgm:cxn modelId="{9721084C-09DB-45D4-8032-56F3E40F87A0}" type="presOf" srcId="{D8197B8C-B260-4A16-BDF4-0947B075E274}" destId="{5A5FFA88-C948-4069-8E93-59FA12366E83}" srcOrd="1" destOrd="0" presId="urn:microsoft.com/office/officeart/2005/8/layout/target3"/>
    <dgm:cxn modelId="{4E172FAC-53E6-4D0F-9936-CD59A47A4B48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A0270581-005D-4C38-B4B7-AF3625CF328C}" type="presOf" srcId="{4C35D32F-0EAB-4CD7-82EE-45574DC2A586}" destId="{8BEBB6EC-1DAA-4CAC-8A25-BC0FCBD5DBD5}" srcOrd="0" destOrd="0" presId="urn:microsoft.com/office/officeart/2005/8/layout/target3"/>
    <dgm:cxn modelId="{971F3C1D-40C2-46CF-9E08-B2AD954EE4BC}" type="presOf" srcId="{B651F6E3-6281-48DB-9319-2AEAFDAE7572}" destId="{6BB5E863-4638-4E1D-BFDE-399D028AC4ED}" srcOrd="1" destOrd="0" presId="urn:microsoft.com/office/officeart/2005/8/layout/target3"/>
    <dgm:cxn modelId="{C97CF8B3-C22D-466B-8C5F-793FD3BEB344}" type="presOf" srcId="{4C35D32F-0EAB-4CD7-82EE-45574DC2A586}" destId="{890E4F0B-2866-4A3F-A3C7-2A14B1797930}" srcOrd="1" destOrd="0" presId="urn:microsoft.com/office/officeart/2005/8/layout/target3"/>
    <dgm:cxn modelId="{B9356F6C-382E-4BF2-A37F-111037F1DDE4}" type="presOf" srcId="{D1B46980-6531-4606-95E6-44980827E919}" destId="{6140AFEC-043D-4C43-A2F9-D0F5331DF3A3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61BDE2AA-29D5-4B7B-A843-61045764448A}" type="presOf" srcId="{757F3AB3-0718-4624-B441-E567A8F0AB56}" destId="{333A1088-737F-45CB-B68E-254E46348037}" srcOrd="0" destOrd="0" presId="urn:microsoft.com/office/officeart/2005/8/layout/target3"/>
    <dgm:cxn modelId="{77BFD36A-D370-460F-A60A-0994E3642F68}" type="presParOf" srcId="{333A1088-737F-45CB-B68E-254E46348037}" destId="{F5ABB229-8D3B-4694-996A-96F23CF14429}" srcOrd="0" destOrd="0" presId="urn:microsoft.com/office/officeart/2005/8/layout/target3"/>
    <dgm:cxn modelId="{43497518-04A7-4891-A1DF-DCA9E6ECD162}" type="presParOf" srcId="{333A1088-737F-45CB-B68E-254E46348037}" destId="{F41139FD-01EE-4571-8B17-4FB00FC51163}" srcOrd="1" destOrd="0" presId="urn:microsoft.com/office/officeart/2005/8/layout/target3"/>
    <dgm:cxn modelId="{06C68737-924A-4114-ABD3-F0BC9A44C7D2}" type="presParOf" srcId="{333A1088-737F-45CB-B68E-254E46348037}" destId="{D005CE8C-CC26-4C3E-AC11-E15060ECD759}" srcOrd="2" destOrd="0" presId="urn:microsoft.com/office/officeart/2005/8/layout/target3"/>
    <dgm:cxn modelId="{14A836E6-C5DC-4B40-A279-C09A6D9D3C8B}" type="presParOf" srcId="{333A1088-737F-45CB-B68E-254E46348037}" destId="{2C702D82-9B77-49B7-9568-BB8EB47C3372}" srcOrd="3" destOrd="0" presId="urn:microsoft.com/office/officeart/2005/8/layout/target3"/>
    <dgm:cxn modelId="{38D822CB-CFF5-45CE-8067-B37692BE594A}" type="presParOf" srcId="{333A1088-737F-45CB-B68E-254E46348037}" destId="{A52A0455-90FF-4808-ABD0-F02540D31D5A}" srcOrd="4" destOrd="0" presId="urn:microsoft.com/office/officeart/2005/8/layout/target3"/>
    <dgm:cxn modelId="{6BD82479-1E65-4055-B4DA-BA27C558ED59}" type="presParOf" srcId="{333A1088-737F-45CB-B68E-254E46348037}" destId="{6140AFEC-043D-4C43-A2F9-D0F5331DF3A3}" srcOrd="5" destOrd="0" presId="urn:microsoft.com/office/officeart/2005/8/layout/target3"/>
    <dgm:cxn modelId="{8C8EE6B6-38C3-485D-B77C-F5DF55584FD1}" type="presParOf" srcId="{333A1088-737F-45CB-B68E-254E46348037}" destId="{9358AC05-5D7D-4327-9F80-1AD486AEA664}" srcOrd="6" destOrd="0" presId="urn:microsoft.com/office/officeart/2005/8/layout/target3"/>
    <dgm:cxn modelId="{04385C7D-D366-4AAB-8FD3-7DF841463B24}" type="presParOf" srcId="{333A1088-737F-45CB-B68E-254E46348037}" destId="{313FC574-E1CD-4FB4-B054-0B805CE0447D}" srcOrd="7" destOrd="0" presId="urn:microsoft.com/office/officeart/2005/8/layout/target3"/>
    <dgm:cxn modelId="{E39EBAE3-053A-47C4-8597-572F36F43878}" type="presParOf" srcId="{333A1088-737F-45CB-B68E-254E46348037}" destId="{619D679B-A015-4ECF-8348-D1034C574F40}" srcOrd="8" destOrd="0" presId="urn:microsoft.com/office/officeart/2005/8/layout/target3"/>
    <dgm:cxn modelId="{5C12CAEE-D974-4E3C-B436-758C67E14F38}" type="presParOf" srcId="{333A1088-737F-45CB-B68E-254E46348037}" destId="{322283A8-4A27-4CDA-BAE3-F381106A9174}" srcOrd="9" destOrd="0" presId="urn:microsoft.com/office/officeart/2005/8/layout/target3"/>
    <dgm:cxn modelId="{7C4D072A-4E7C-4AAF-9351-A4F2DFB0CE9F}" type="presParOf" srcId="{333A1088-737F-45CB-B68E-254E46348037}" destId="{FFC9F71D-1B4F-4AD9-A4A6-86ADEFC8AF5C}" srcOrd="10" destOrd="0" presId="urn:microsoft.com/office/officeart/2005/8/layout/target3"/>
    <dgm:cxn modelId="{D0F2F3C7-2E48-446E-8961-8791BD6AA66F}" type="presParOf" srcId="{333A1088-737F-45CB-B68E-254E46348037}" destId="{25B08C86-7E15-44DC-BE7F-FFB55DD49D12}" srcOrd="11" destOrd="0" presId="urn:microsoft.com/office/officeart/2005/8/layout/target3"/>
    <dgm:cxn modelId="{7717A36E-FB0C-4258-BA42-A2039D2A1FC1}" type="presParOf" srcId="{333A1088-737F-45CB-B68E-254E46348037}" destId="{76644BE8-9D7C-4C09-B250-3D10AF48CBB7}" srcOrd="12" destOrd="0" presId="urn:microsoft.com/office/officeart/2005/8/layout/target3"/>
    <dgm:cxn modelId="{0B70AF00-85B8-4B88-A11F-4F984FE988E8}" type="presParOf" srcId="{333A1088-737F-45CB-B68E-254E46348037}" destId="{EE85B701-7295-41C0-BA7A-34D3756A2AE6}" srcOrd="13" destOrd="0" presId="urn:microsoft.com/office/officeart/2005/8/layout/target3"/>
    <dgm:cxn modelId="{0DB8AECD-3974-43CC-9402-E785C163E3F5}" type="presParOf" srcId="{333A1088-737F-45CB-B68E-254E46348037}" destId="{8BEBB6EC-1DAA-4CAC-8A25-BC0FCBD5DBD5}" srcOrd="14" destOrd="0" presId="urn:microsoft.com/office/officeart/2005/8/layout/target3"/>
    <dgm:cxn modelId="{C3B3575E-85F9-4C3C-BF03-53DCBDD41F07}" type="presParOf" srcId="{333A1088-737F-45CB-B68E-254E46348037}" destId="{AED2198E-93D5-4001-81B4-73124B309672}" srcOrd="15" destOrd="0" presId="urn:microsoft.com/office/officeart/2005/8/layout/target3"/>
    <dgm:cxn modelId="{26990DCC-20F2-479C-A9EC-9A9E6922638C}" type="presParOf" srcId="{333A1088-737F-45CB-B68E-254E46348037}" destId="{2BE915AB-18AA-4053-B92C-3BFC9ED204BB}" srcOrd="16" destOrd="0" presId="urn:microsoft.com/office/officeart/2005/8/layout/target3"/>
    <dgm:cxn modelId="{E37C5750-00F8-48C7-8F73-0F5DFAA7E4C5}" type="presParOf" srcId="{333A1088-737F-45CB-B68E-254E46348037}" destId="{6BB5E863-4638-4E1D-BFDE-399D028AC4ED}" srcOrd="17" destOrd="0" presId="urn:microsoft.com/office/officeart/2005/8/layout/target3"/>
    <dgm:cxn modelId="{5D407071-1F92-4F76-AAA0-5EBC2A7D215D}" type="presParOf" srcId="{333A1088-737F-45CB-B68E-254E46348037}" destId="{5A5FFA88-C948-4069-8E93-59FA12366E83}" srcOrd="18" destOrd="0" presId="urn:microsoft.com/office/officeart/2005/8/layout/target3"/>
    <dgm:cxn modelId="{2175FD35-69E8-4DD8-9BA2-16995C8921D7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60800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ZŠ Týnec nad Labem</a:t>
          </a:r>
          <a:endParaRPr lang="cs-CZ" sz="2000" kern="1200" dirty="0"/>
        </a:p>
      </dsp:txBody>
      <dsp:txXfrm>
        <a:off x="1260800" y="0"/>
        <a:ext cx="5350878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5350878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</a:t>
          </a:r>
          <a:r>
            <a:rPr lang="cs-CZ" sz="2000" kern="1200" smtClean="0"/>
            <a:t>: Mgr. </a:t>
          </a:r>
          <a:r>
            <a:rPr lang="cs-CZ" sz="2000" kern="1200" dirty="0" smtClean="0"/>
            <a:t>Iveta Hejtmánková </a:t>
          </a:r>
          <a:endParaRPr lang="cs-CZ" sz="2000" kern="1200" dirty="0"/>
        </a:p>
      </dsp:txBody>
      <dsp:txXfrm>
        <a:off x="1273857" y="407634"/>
        <a:ext cx="5350878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5350878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baseline="0" dirty="0" smtClean="0"/>
            <a:t>VY_32_INOVACE_01_Vlastivěda 4. </a:t>
          </a:r>
          <a:r>
            <a:rPr lang="cs-CZ" sz="2000" kern="1200" baseline="0" dirty="0" err="1" smtClean="0"/>
            <a:t>ročník_EU</a:t>
          </a:r>
          <a:endParaRPr lang="cs-CZ" sz="2000" kern="1200" dirty="0"/>
        </a:p>
      </dsp:txBody>
      <dsp:txXfrm>
        <a:off x="1273857" y="815268"/>
        <a:ext cx="5350878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5350878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Evropská unie</a:t>
          </a:r>
          <a:endParaRPr lang="cs-CZ" sz="2000" kern="1200" dirty="0"/>
        </a:p>
      </dsp:txBody>
      <dsp:txXfrm>
        <a:off x="1273857" y="1222902"/>
        <a:ext cx="5350878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5350878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CZ.1.07/1.4.00/21.1921</a:t>
          </a:r>
          <a:endParaRPr lang="cs-CZ" sz="2000" kern="1200" dirty="0"/>
        </a:p>
      </dsp:txBody>
      <dsp:txXfrm>
        <a:off x="1273857" y="1630536"/>
        <a:ext cx="5350878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C4E96-6D93-40F6-92DD-B25B9644ACA7}" type="datetimeFigureOut">
              <a:rPr lang="cs-CZ" smtClean="0"/>
              <a:pPr/>
              <a:t>22.3.2012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B08A2-D224-4748-8C69-22F1FBAB36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C4E96-6D93-40F6-92DD-B25B9644ACA7}" type="datetimeFigureOut">
              <a:rPr lang="cs-CZ" smtClean="0"/>
              <a:pPr/>
              <a:t>22.3.2012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B08A2-D224-4748-8C69-22F1FBAB36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C4E96-6D93-40F6-92DD-B25B9644ACA7}" type="datetimeFigureOut">
              <a:rPr lang="cs-CZ" smtClean="0"/>
              <a:pPr/>
              <a:t>22.3.2012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B08A2-D224-4748-8C69-22F1FBAB36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C4E96-6D93-40F6-92DD-B25B9644ACA7}" type="datetimeFigureOut">
              <a:rPr lang="cs-CZ" smtClean="0"/>
              <a:pPr/>
              <a:t>22.3.2012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B08A2-D224-4748-8C69-22F1FBAB36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C4E96-6D93-40F6-92DD-B25B9644ACA7}" type="datetimeFigureOut">
              <a:rPr lang="cs-CZ" smtClean="0"/>
              <a:pPr/>
              <a:t>22.3.2012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B08A2-D224-4748-8C69-22F1FBAB36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C4E96-6D93-40F6-92DD-B25B9644ACA7}" type="datetimeFigureOut">
              <a:rPr lang="cs-CZ" smtClean="0"/>
              <a:pPr/>
              <a:t>22.3.2012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B08A2-D224-4748-8C69-22F1FBAB36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C4E96-6D93-40F6-92DD-B25B9644ACA7}" type="datetimeFigureOut">
              <a:rPr lang="cs-CZ" smtClean="0"/>
              <a:pPr/>
              <a:t>22.3.2012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B08A2-D224-4748-8C69-22F1FBAB36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C4E96-6D93-40F6-92DD-B25B9644ACA7}" type="datetimeFigureOut">
              <a:rPr lang="cs-CZ" smtClean="0"/>
              <a:pPr/>
              <a:t>22.3.2012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B08A2-D224-4748-8C69-22F1FBAB362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C4E96-6D93-40F6-92DD-B25B9644ACA7}" type="datetimeFigureOut">
              <a:rPr lang="cs-CZ" smtClean="0"/>
              <a:pPr/>
              <a:t>22.3.2012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0EB08A2-D224-4748-8C69-22F1FBAB362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C4E96-6D93-40F6-92DD-B25B9644ACA7}" type="datetimeFigureOut">
              <a:rPr lang="cs-CZ" smtClean="0"/>
              <a:pPr/>
              <a:t>22.3.2012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B08A2-D224-4748-8C69-22F1FBAB36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C4E96-6D93-40F6-92DD-B25B9644ACA7}" type="datetimeFigureOut">
              <a:rPr lang="cs-CZ" smtClean="0"/>
              <a:pPr/>
              <a:t>22.3.2012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B08A2-D224-4748-8C69-22F1FBAB36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30EB08A2-D224-4748-8C69-22F1FBAB362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F65C4E96-6D93-40F6-92DD-B25B9644ACA7}" type="datetimeFigureOut">
              <a:rPr lang="cs-CZ" smtClean="0"/>
              <a:pPr/>
              <a:t>22.3.2012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Evropsk%C3%A1_unie" TargetMode="External"/><Relationship Id="rId2" Type="http://schemas.openxmlformats.org/officeDocument/2006/relationships/hyperlink" Target="http://www.euroskop.cz/50/sekce/evropska-vlajka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518181009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86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 smtClean="0"/>
              <a:t>Evropská unie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483177"/>
            <a:ext cx="7632848" cy="2873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658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Tato prezentace seznamuje žáky 4. ročníku jednoduchou formou s Evropskou unií.</a:t>
            </a:r>
          </a:p>
          <a:p>
            <a:r>
              <a:rPr lang="cs-CZ" dirty="0" smtClean="0"/>
              <a:t>Slouží k doplnění textu v učebnici.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82938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informace o EU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EU vznikla v roce 1993 na základě Smlouvy o Evropské unii.</a:t>
            </a:r>
            <a:endParaRPr lang="cs-CZ" b="1" dirty="0"/>
          </a:p>
          <a:p>
            <a:r>
              <a:rPr lang="cs-CZ" b="1" dirty="0"/>
              <a:t>Evropská unie</a:t>
            </a:r>
            <a:r>
              <a:rPr lang="cs-CZ" dirty="0"/>
              <a:t> (</a:t>
            </a:r>
            <a:r>
              <a:rPr lang="cs-CZ" b="1" dirty="0"/>
              <a:t>EU</a:t>
            </a:r>
            <a:r>
              <a:rPr lang="cs-CZ" dirty="0"/>
              <a:t>) je politická a ekonomická unie, kterou od posledního rozšíření v roce 2007 tvoří 27 evropských států s 500 miliony obyvatel</a:t>
            </a:r>
            <a:r>
              <a:rPr lang="cs-CZ" dirty="0" smtClean="0"/>
              <a:t>.</a:t>
            </a:r>
          </a:p>
          <a:p>
            <a:r>
              <a:rPr lang="cs-CZ" dirty="0" smtClean="0"/>
              <a:t>Jednotná měna Euro.</a:t>
            </a:r>
          </a:p>
          <a:p>
            <a:r>
              <a:rPr lang="cs-CZ" dirty="0" smtClean="0"/>
              <a:t>V čele EU stojí 7 institucí: Evropský parlament, Evropská rada, Rada Evropské unie, Evropská komise, </a:t>
            </a:r>
            <a:r>
              <a:rPr lang="cs-CZ" dirty="0"/>
              <a:t>Soudní dvůr Evropské unie, Evropská centrální banka, Evropský účetní </a:t>
            </a:r>
            <a:r>
              <a:rPr lang="cs-CZ" dirty="0" smtClean="0"/>
              <a:t>dvůr. Většina těchto institucí sídli v Bruselu.</a:t>
            </a:r>
          </a:p>
          <a:p>
            <a:r>
              <a:rPr lang="cs-CZ" dirty="0" smtClean="0"/>
              <a:t>Úřední jazyky EU (23):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dirty="0">
                <a:solidFill>
                  <a:schemeClr val="tx1">
                    <a:lumMod val="95000"/>
                    <a:lumOff val="5000"/>
                  </a:schemeClr>
                </a:solidFill>
              </a:rPr>
              <a:t>angličtina, bulharština, čeština, dánština, estonština, finština, francouzština, irština, italština, litevština, lotyština, maďarština, maltština, němčina, nizozemština, polština, portugalština, rumunština, řečtina, slovenština, slovinština, španělština, 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švédština.</a:t>
            </a:r>
          </a:p>
          <a:p>
            <a:pPr marL="114300" indent="0">
              <a:buNone/>
            </a:pPr>
            <a:endParaRPr lang="cs-CZ" dirty="0"/>
          </a:p>
          <a:p>
            <a:endParaRPr lang="cs-CZ" b="1" dirty="0"/>
          </a:p>
          <a:p>
            <a:endParaRPr lang="cs-CZ" b="1" dirty="0"/>
          </a:p>
          <a:p>
            <a:endParaRPr lang="cs-CZ" dirty="0"/>
          </a:p>
          <a:p>
            <a:endParaRPr lang="cs-CZ" dirty="0"/>
          </a:p>
          <a:p>
            <a:pPr marL="114300" indent="0">
              <a:buNone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6372200" y="404664"/>
            <a:ext cx="303288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800" dirty="0" smtClean="0">
                <a:sym typeface="Symbol"/>
              </a:rPr>
              <a:t>1</a:t>
            </a:r>
            <a:endParaRPr lang="cs-CZ" sz="800" dirty="0"/>
          </a:p>
        </p:txBody>
      </p:sp>
    </p:spTree>
    <p:extLst>
      <p:ext uri="{BB962C8B-B14F-4D97-AF65-F5344CB8AC3E}">
        <p14:creationId xmlns:p14="http://schemas.microsoft.com/office/powerpoint/2010/main" val="3366427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Symboly EU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Evropská vlajka</a:t>
            </a:r>
            <a:r>
              <a:rPr lang="cs-CZ" dirty="0"/>
              <a:t>: Kruh zlatých hvězd představuje solidaritu a spolupráci mezi evropskými národy. Počet hvězd nemá žádnou souvislost s počtem členských států</a:t>
            </a:r>
            <a:r>
              <a:rPr lang="cs-CZ" dirty="0" smtClean="0"/>
              <a:t>.</a:t>
            </a:r>
          </a:p>
          <a:p>
            <a:pPr marL="114300" indent="0">
              <a:buNone/>
            </a:pPr>
            <a:endParaRPr lang="cs-CZ" dirty="0" smtClean="0"/>
          </a:p>
          <a:p>
            <a:pPr marL="114300" indent="0">
              <a:buNone/>
            </a:pPr>
            <a:endParaRPr lang="cs-CZ" b="1" dirty="0" smtClean="0"/>
          </a:p>
          <a:p>
            <a:r>
              <a:rPr lang="cs-CZ" b="1" dirty="0" smtClean="0"/>
              <a:t>Evropská </a:t>
            </a:r>
            <a:r>
              <a:rPr lang="cs-CZ" b="1" dirty="0"/>
              <a:t>hymna</a:t>
            </a:r>
            <a:r>
              <a:rPr lang="cs-CZ" dirty="0"/>
              <a:t>: </a:t>
            </a:r>
            <a:r>
              <a:rPr lang="cs-CZ" dirty="0" smtClean="0"/>
              <a:t>Ludvík </a:t>
            </a:r>
            <a:r>
              <a:rPr lang="cs-CZ" dirty="0"/>
              <a:t>Van </a:t>
            </a:r>
            <a:r>
              <a:rPr lang="cs-CZ" dirty="0" smtClean="0"/>
              <a:t>Beethoven – Óda na radost.</a:t>
            </a:r>
          </a:p>
          <a:p>
            <a:r>
              <a:rPr lang="cs-CZ" b="1" dirty="0"/>
              <a:t>Evropská měna</a:t>
            </a:r>
            <a:r>
              <a:rPr lang="cs-CZ" dirty="0"/>
              <a:t>: rub mincí je jednotný pro všechny země používající </a:t>
            </a:r>
            <a:r>
              <a:rPr lang="cs-CZ" i="1" dirty="0"/>
              <a:t>euro</a:t>
            </a:r>
            <a:r>
              <a:rPr lang="cs-CZ" dirty="0"/>
              <a:t>, druhá strana mincí je „národní" - každý stát vydává euromince s vlastní lícovou </a:t>
            </a:r>
            <a:r>
              <a:rPr lang="cs-CZ" dirty="0" smtClean="0"/>
              <a:t>stranou.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5013176"/>
            <a:ext cx="2448272" cy="144016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2492896"/>
            <a:ext cx="2088232" cy="1008112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3419872" y="620688"/>
            <a:ext cx="35626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ym typeface="Symbol"/>
              </a:rPr>
              <a:t>2</a:t>
            </a:r>
            <a:endParaRPr lang="cs-CZ" sz="800" dirty="0"/>
          </a:p>
        </p:txBody>
      </p:sp>
    </p:spTree>
    <p:extLst>
      <p:ext uri="{BB962C8B-B14F-4D97-AF65-F5344CB8AC3E}">
        <p14:creationId xmlns:p14="http://schemas.microsoft.com/office/powerpoint/2010/main" val="3765743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9392"/>
            <a:ext cx="9252520" cy="6957392"/>
          </a:xfrm>
        </p:spPr>
      </p:pic>
      <p:sp>
        <p:nvSpPr>
          <p:cNvPr id="5" name="Obdélník 4"/>
          <p:cNvSpPr/>
          <p:nvPr/>
        </p:nvSpPr>
        <p:spPr>
          <a:xfrm>
            <a:off x="8840712" y="6237312"/>
            <a:ext cx="303288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800" dirty="0" smtClean="0">
                <a:sym typeface="Symbol"/>
              </a:rPr>
              <a:t>3</a:t>
            </a:r>
            <a:endParaRPr lang="cs-CZ" sz="800" dirty="0"/>
          </a:p>
        </p:txBody>
      </p:sp>
    </p:spTree>
    <p:extLst>
      <p:ext uri="{BB962C8B-B14F-4D97-AF65-F5344CB8AC3E}">
        <p14:creationId xmlns:p14="http://schemas.microsoft.com/office/powerpoint/2010/main" val="137784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71500" indent="-457200">
              <a:buFont typeface="+mj-lt"/>
              <a:buAutoNum type="arabicParenR"/>
            </a:pPr>
            <a:r>
              <a:rPr lang="cs-CZ" sz="1800" i="1" dirty="0"/>
              <a:t>Euroskop.cz : Věcně o Evropě</a:t>
            </a:r>
            <a:r>
              <a:rPr lang="cs-CZ" sz="1800" dirty="0"/>
              <a:t> [online]. 2005-2011 [cit. 2011-09-11]. Dostupné z WWW: </a:t>
            </a:r>
            <a:r>
              <a:rPr lang="cs-CZ" sz="1800" dirty="0" smtClean="0">
                <a:hlinkClick r:id="rId2"/>
              </a:rPr>
              <a:t>http</a:t>
            </a:r>
            <a:r>
              <a:rPr lang="cs-CZ" sz="1800" dirty="0">
                <a:hlinkClick r:id="rId2"/>
              </a:rPr>
              <a:t>://www.euroskop.cz/50/sekce/evropska-vlajka</a:t>
            </a:r>
            <a:r>
              <a:rPr lang="cs-CZ" sz="1800" dirty="0" smtClean="0">
                <a:hlinkClick r:id="rId2"/>
              </a:rPr>
              <a:t>/</a:t>
            </a:r>
            <a:r>
              <a:rPr lang="cs-CZ" sz="1800" dirty="0" smtClean="0"/>
              <a:t> </a:t>
            </a:r>
            <a:endParaRPr lang="cs-CZ" sz="1800" dirty="0" smtClean="0"/>
          </a:p>
          <a:p>
            <a:pPr marL="571500" indent="-457200">
              <a:buFont typeface="+mj-lt"/>
              <a:buAutoNum type="arabicParenR"/>
            </a:pPr>
            <a:r>
              <a:rPr lang="cs-CZ" sz="1800" i="1" dirty="0"/>
              <a:t>Wikipedie</a:t>
            </a:r>
            <a:r>
              <a:rPr lang="cs-CZ" sz="1800" dirty="0"/>
              <a:t> [online]. 2011 [cit. 2011-09-11]. Dostupné z WWW: </a:t>
            </a:r>
            <a:r>
              <a:rPr lang="cs-CZ" sz="1800" dirty="0" smtClean="0">
                <a:hlinkClick r:id="rId3"/>
              </a:rPr>
              <a:t>http</a:t>
            </a:r>
            <a:r>
              <a:rPr lang="cs-CZ" sz="1800" dirty="0">
                <a:hlinkClick r:id="rId3"/>
              </a:rPr>
              <a:t>://</a:t>
            </a:r>
            <a:r>
              <a:rPr lang="cs-CZ" sz="1800" dirty="0" smtClean="0">
                <a:hlinkClick r:id="rId3"/>
              </a:rPr>
              <a:t>cs.wikipedia.org/wiki/Evropsk%C3%A1_unie#Evropsk.C3.A9_instituce</a:t>
            </a:r>
            <a:r>
              <a:rPr lang="cs-CZ" sz="1800" dirty="0" smtClean="0"/>
              <a:t> </a:t>
            </a:r>
            <a:endParaRPr lang="cs-CZ" sz="1800" dirty="0" smtClean="0"/>
          </a:p>
          <a:p>
            <a:pPr marL="571500" indent="-457200">
              <a:buFont typeface="+mj-lt"/>
              <a:buAutoNum type="arabicParenR"/>
            </a:pPr>
            <a:r>
              <a:rPr lang="cs-CZ" sz="1800" i="1" dirty="0" smtClean="0"/>
              <a:t>Portál </a:t>
            </a:r>
            <a:r>
              <a:rPr lang="cs-CZ" sz="1800" i="1" dirty="0"/>
              <a:t>územního plánování</a:t>
            </a:r>
            <a:r>
              <a:rPr lang="cs-CZ" sz="1800" dirty="0"/>
              <a:t> [online]. 2011 [cit. 2011-09-11]. Dostupné z WWW: </a:t>
            </a:r>
            <a:r>
              <a:rPr lang="cs-CZ" sz="1800" dirty="0" smtClean="0"/>
              <a:t>&lt;</a:t>
            </a:r>
            <a:r>
              <a:rPr lang="cs-CZ" sz="1800" dirty="0" err="1" smtClean="0"/>
              <a:t>hhttp</a:t>
            </a:r>
            <a:r>
              <a:rPr lang="cs-CZ" sz="1800" dirty="0"/>
              <a:t>://www.google.cz/</a:t>
            </a:r>
            <a:r>
              <a:rPr lang="cs-CZ" sz="1800" dirty="0" err="1"/>
              <a:t>imgres?q</a:t>
            </a:r>
            <a:r>
              <a:rPr lang="cs-CZ" sz="1800" dirty="0"/>
              <a:t>=</a:t>
            </a:r>
            <a:r>
              <a:rPr lang="cs-CZ" sz="1800" dirty="0" err="1"/>
              <a:t>mapa+EU&amp;hl</a:t>
            </a:r>
            <a:r>
              <a:rPr lang="cs-CZ" sz="1800" dirty="0"/>
              <a:t>=</a:t>
            </a:r>
            <a:r>
              <a:rPr lang="cs-CZ" sz="1800" dirty="0" err="1"/>
              <a:t>cs&amp;sa</a:t>
            </a:r>
            <a:r>
              <a:rPr lang="cs-CZ" sz="1800" dirty="0"/>
              <a:t>=</a:t>
            </a:r>
            <a:r>
              <a:rPr lang="cs-CZ" sz="1800" dirty="0" err="1"/>
              <a:t>X&amp;biw</a:t>
            </a:r>
            <a:r>
              <a:rPr lang="cs-CZ" sz="1800" dirty="0"/>
              <a:t>=1280&amp;bih=669&amp;tbm=</a:t>
            </a:r>
            <a:r>
              <a:rPr lang="cs-CZ" sz="1800" dirty="0" err="1"/>
              <a:t>isch&amp;prmd</a:t>
            </a:r>
            <a:r>
              <a:rPr lang="cs-CZ" sz="1800" dirty="0"/>
              <a:t>=</a:t>
            </a:r>
            <a:r>
              <a:rPr lang="cs-CZ" sz="1800" dirty="0" err="1"/>
              <a:t>ivnscm&amp;tbnid</a:t>
            </a:r>
            <a:r>
              <a:rPr lang="cs-CZ" sz="1800" dirty="0"/>
              <a:t>=YGxwEbZLDcaq8M:&amp;</a:t>
            </a:r>
            <a:r>
              <a:rPr lang="cs-CZ" sz="1800" dirty="0" err="1"/>
              <a:t>imgrefurl</a:t>
            </a:r>
            <a:r>
              <a:rPr lang="cs-CZ" sz="1800" dirty="0"/>
              <a:t>=http://</a:t>
            </a:r>
            <a:r>
              <a:rPr lang="cs-CZ" sz="1800" dirty="0" smtClean="0"/>
              <a:t>portal.uur.cz/</a:t>
            </a:r>
            <a:r>
              <a:rPr lang="cs-CZ" sz="1800" dirty="0" err="1" smtClean="0"/>
              <a:t>mezinarodni</a:t>
            </a:r>
            <a:r>
              <a:rPr lang="cs-CZ" sz="1800" dirty="0" smtClean="0"/>
              <a:t>-souvislosti/uzemne-planovaci-nastroje-na-celostatni-urovni-v-zemich-eu.asp&amp;docid=1iX6lHoZYw80pM&amp;w=1200&amp;h=1180&amp;ei=E9VsTvz2EMLn-ga-grjOBA&amp;zoom=1&gt; .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451929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usedství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Kancelář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ousedství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479</TotalTime>
  <Words>146</Words>
  <Application>Microsoft Office PowerPoint</Application>
  <PresentationFormat>Předvádění na obrazovce (4:3)</PresentationFormat>
  <Paragraphs>32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Sousedství</vt:lpstr>
      <vt:lpstr>Prezentace aplikace PowerPoint</vt:lpstr>
      <vt:lpstr>Evropská unie</vt:lpstr>
      <vt:lpstr>Anotace</vt:lpstr>
      <vt:lpstr>Základní informace o EU</vt:lpstr>
      <vt:lpstr>Symboly EU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Evropská unie</dc:title>
  <dc:creator>Kačenka</dc:creator>
  <cp:lastModifiedBy>Martin Králík</cp:lastModifiedBy>
  <cp:revision>12</cp:revision>
  <dcterms:created xsi:type="dcterms:W3CDTF">2011-09-11T07:48:00Z</dcterms:created>
  <dcterms:modified xsi:type="dcterms:W3CDTF">2012-03-22T21:38:06Z</dcterms:modified>
</cp:coreProperties>
</file>